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256" r:id="rId2"/>
    <p:sldId id="261" r:id="rId3"/>
    <p:sldId id="262" r:id="rId4"/>
    <p:sldId id="260" r:id="rId5"/>
    <p:sldId id="403" r:id="rId6"/>
    <p:sldId id="395" r:id="rId7"/>
    <p:sldId id="396" r:id="rId8"/>
    <p:sldId id="397" r:id="rId9"/>
    <p:sldId id="258" r:id="rId10"/>
    <p:sldId id="259" r:id="rId11"/>
    <p:sldId id="398" r:id="rId12"/>
    <p:sldId id="405" r:id="rId13"/>
    <p:sldId id="427" r:id="rId14"/>
    <p:sldId id="399" r:id="rId15"/>
    <p:sldId id="400" r:id="rId16"/>
    <p:sldId id="401" r:id="rId17"/>
    <p:sldId id="402" r:id="rId18"/>
    <p:sldId id="406" r:id="rId19"/>
    <p:sldId id="404" r:id="rId20"/>
    <p:sldId id="272" r:id="rId21"/>
    <p:sldId id="409" r:id="rId22"/>
    <p:sldId id="407" r:id="rId23"/>
    <p:sldId id="408" r:id="rId24"/>
    <p:sldId id="413" r:id="rId25"/>
    <p:sldId id="417" r:id="rId26"/>
    <p:sldId id="412" r:id="rId27"/>
    <p:sldId id="414" r:id="rId28"/>
    <p:sldId id="415" r:id="rId29"/>
    <p:sldId id="416" r:id="rId30"/>
    <p:sldId id="410" r:id="rId31"/>
    <p:sldId id="411" r:id="rId32"/>
    <p:sldId id="418" r:id="rId33"/>
    <p:sldId id="419" r:id="rId34"/>
    <p:sldId id="428" r:id="rId35"/>
    <p:sldId id="420" r:id="rId36"/>
    <p:sldId id="421" r:id="rId37"/>
    <p:sldId id="422" r:id="rId38"/>
    <p:sldId id="423" r:id="rId39"/>
    <p:sldId id="425" r:id="rId40"/>
    <p:sldId id="424" r:id="rId41"/>
    <p:sldId id="429" r:id="rId42"/>
    <p:sldId id="430" r:id="rId43"/>
    <p:sldId id="431" r:id="rId44"/>
    <p:sldId id="432" r:id="rId45"/>
    <p:sldId id="433" r:id="rId46"/>
    <p:sldId id="434" r:id="rId47"/>
    <p:sldId id="435" r:id="rId48"/>
    <p:sldId id="436" r:id="rId49"/>
    <p:sldId id="437" r:id="rId50"/>
    <p:sldId id="438" r:id="rId51"/>
    <p:sldId id="439" r:id="rId52"/>
    <p:sldId id="440" r:id="rId53"/>
    <p:sldId id="441" r:id="rId54"/>
    <p:sldId id="442" r:id="rId55"/>
    <p:sldId id="444" r:id="rId56"/>
    <p:sldId id="446" r:id="rId57"/>
    <p:sldId id="390" r:id="rId58"/>
    <p:sldId id="391" r:id="rId59"/>
    <p:sldId id="354" r:id="rId60"/>
    <p:sldId id="443"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DF2F4"/>
    <a:srgbClr val="FEF4F6"/>
    <a:srgbClr val="F0F7F1"/>
    <a:srgbClr val="F1F8F1"/>
    <a:srgbClr val="F4F9F4"/>
    <a:srgbClr val="EBF4EC"/>
    <a:srgbClr val="FFFFEF"/>
    <a:srgbClr val="FEFDED"/>
    <a:srgbClr val="FEFB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256" autoAdjust="0"/>
  </p:normalViewPr>
  <p:slideViewPr>
    <p:cSldViewPr snapToGrid="0">
      <p:cViewPr varScale="1">
        <p:scale>
          <a:sx n="86" d="100"/>
          <a:sy n="86" d="100"/>
        </p:scale>
        <p:origin x="562" y="67"/>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35BFC0-A5FE-4E55-8E88-7B3DD384F73A}" type="doc">
      <dgm:prSet loTypeId="urn:microsoft.com/office/officeart/2005/8/layout/process1" loCatId="process" qsTypeId="urn:microsoft.com/office/officeart/2005/8/quickstyle/3d1" qsCatId="3D" csTypeId="urn:microsoft.com/office/officeart/2005/8/colors/colorful5" csCatId="colorful" phldr="1"/>
      <dgm:spPr/>
    </dgm:pt>
    <dgm:pt modelId="{9CBFB7FD-B699-4F91-967F-DA4D3B69D81D}">
      <dgm:prSet phldrT="[Texte]" custT="1"/>
      <dgm:spPr/>
      <dgm:t>
        <a:bodyPr/>
        <a:lstStyle/>
        <a:p>
          <a:pPr marL="0" lvl="0" algn="ctr" defTabSz="1200150">
            <a:lnSpc>
              <a:spcPct val="90000"/>
            </a:lnSpc>
            <a:spcBef>
              <a:spcPct val="0"/>
            </a:spcBef>
            <a:spcAft>
              <a:spcPct val="35000"/>
            </a:spcAft>
            <a:buNone/>
          </a:pPr>
          <a:r>
            <a:rPr lang="fr-FR" sz="2700" b="1" i="1"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Œil (rétine)</a:t>
          </a:r>
        </a:p>
        <a:p>
          <a:pPr marL="0" lvl="0" algn="ctr" defTabSz="1333500">
            <a:lnSpc>
              <a:spcPct val="90000"/>
            </a:lnSpc>
            <a:spcBef>
              <a:spcPct val="0"/>
            </a:spcBef>
            <a:spcAft>
              <a:spcPct val="35000"/>
            </a:spcAft>
            <a:buNone/>
          </a:pPr>
          <a:r>
            <a:rPr lang="fr-FR" sz="3000" b="1" kern="1200" dirty="0">
              <a:solidFill>
                <a:srgbClr val="FFFF00"/>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Récepteur sensitif </a:t>
          </a:r>
        </a:p>
      </dgm:t>
    </dgm:pt>
    <dgm:pt modelId="{83A82E14-7620-4187-A6ED-2A2B4C077FF3}" type="parTrans" cxnId="{BA0CFA6C-7F4A-49A5-9B33-48C15647078D}">
      <dgm:prSet/>
      <dgm:spPr/>
      <dgm:t>
        <a:bodyPr/>
        <a:lstStyle/>
        <a:p>
          <a:endParaRPr lang="fr-FR">
            <a:latin typeface="Times New Roman" panose="02020603050405020304" pitchFamily="18" charset="0"/>
            <a:cs typeface="Times New Roman" panose="02020603050405020304" pitchFamily="18" charset="0"/>
          </a:endParaRPr>
        </a:p>
      </dgm:t>
    </dgm:pt>
    <dgm:pt modelId="{85F0915D-21C0-4CA8-B40C-BE2AE3BCE686}" type="sibTrans" cxnId="{BA0CFA6C-7F4A-49A5-9B33-48C15647078D}">
      <dgm:prSet/>
      <dgm:spPr/>
      <dgm:t>
        <a:bodyPr/>
        <a:lstStyle/>
        <a:p>
          <a:endParaRPr lang="fr-FR">
            <a:latin typeface="Times New Roman" panose="02020603050405020304" pitchFamily="18" charset="0"/>
            <a:cs typeface="Times New Roman" panose="02020603050405020304" pitchFamily="18" charset="0"/>
          </a:endParaRPr>
        </a:p>
      </dgm:t>
    </dgm:pt>
    <dgm:pt modelId="{A75052C3-6EE2-4702-92A2-F7E62B3610CC}">
      <dgm:prSet phldrT="[Texte]" custT="1"/>
      <dgm:spPr/>
      <dgm:t>
        <a:bodyPr/>
        <a:lstStyle/>
        <a:p>
          <a:pPr marL="0" lvl="0" algn="ctr" defTabSz="1200150">
            <a:lnSpc>
              <a:spcPct val="90000"/>
            </a:lnSpc>
            <a:spcBef>
              <a:spcPct val="0"/>
            </a:spcBef>
            <a:spcAft>
              <a:spcPct val="35000"/>
            </a:spcAft>
            <a:buNone/>
          </a:pPr>
          <a:r>
            <a:rPr lang="fr-FR" sz="2700" b="1" i="1" kern="1200" dirty="0">
              <a:solidFill>
                <a:prstClr val="white"/>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Nerf optique (fibre nerveuse)</a:t>
          </a:r>
        </a:p>
        <a:p>
          <a:pPr marL="0" lvl="0" algn="ctr" defTabSz="1333500">
            <a:lnSpc>
              <a:spcPct val="90000"/>
            </a:lnSpc>
            <a:spcBef>
              <a:spcPct val="0"/>
            </a:spcBef>
            <a:spcAft>
              <a:spcPct val="35000"/>
            </a:spcAft>
            <a:buNone/>
          </a:pPr>
          <a:r>
            <a:rPr lang="fr-FR" sz="3000" b="1" kern="1200" dirty="0">
              <a:solidFill>
                <a:srgbClr val="FFFF00"/>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Nerf sensitif </a:t>
          </a:r>
        </a:p>
      </dgm:t>
    </dgm:pt>
    <dgm:pt modelId="{A8BC9596-21D3-4FF0-869E-08E51B4DFF6F}" type="parTrans" cxnId="{59B5B719-883B-43F2-B029-8919528BE47F}">
      <dgm:prSet/>
      <dgm:spPr/>
      <dgm:t>
        <a:bodyPr/>
        <a:lstStyle/>
        <a:p>
          <a:endParaRPr lang="fr-FR">
            <a:latin typeface="Times New Roman" panose="02020603050405020304" pitchFamily="18" charset="0"/>
            <a:cs typeface="Times New Roman" panose="02020603050405020304" pitchFamily="18" charset="0"/>
          </a:endParaRPr>
        </a:p>
      </dgm:t>
    </dgm:pt>
    <dgm:pt modelId="{3CB25D69-4C52-4A52-BB29-0E77AD8B2B7A}" type="sibTrans" cxnId="{59B5B719-883B-43F2-B029-8919528BE47F}">
      <dgm:prSet/>
      <dgm:spPr/>
      <dgm:t>
        <a:bodyPr/>
        <a:lstStyle/>
        <a:p>
          <a:endParaRPr lang="fr-FR">
            <a:latin typeface="Times New Roman" panose="02020603050405020304" pitchFamily="18" charset="0"/>
            <a:cs typeface="Times New Roman" panose="02020603050405020304" pitchFamily="18" charset="0"/>
          </a:endParaRPr>
        </a:p>
      </dgm:t>
    </dgm:pt>
    <dgm:pt modelId="{1329A808-9E74-448B-9A27-ADAB67034990}">
      <dgm:prSet phldrT="[Texte]" custT="1"/>
      <dgm:spPr/>
      <dgm:t>
        <a:bodyPr/>
        <a:lstStyle/>
        <a:p>
          <a:pPr marL="0" lvl="0" indent="0" algn="ctr" defTabSz="1200150">
            <a:lnSpc>
              <a:spcPct val="90000"/>
            </a:lnSpc>
            <a:spcBef>
              <a:spcPct val="0"/>
            </a:spcBef>
            <a:spcAft>
              <a:spcPct val="35000"/>
            </a:spcAft>
            <a:buNone/>
          </a:pPr>
          <a:r>
            <a:rPr lang="fr-FR" sz="2700" b="1" i="1" kern="1200" dirty="0">
              <a:solidFill>
                <a:prstClr val="white"/>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Aire visuelle </a:t>
          </a:r>
        </a:p>
        <a:p>
          <a:pPr marL="0" lvl="0" algn="ctr" defTabSz="1333500">
            <a:lnSpc>
              <a:spcPct val="90000"/>
            </a:lnSpc>
            <a:spcBef>
              <a:spcPct val="0"/>
            </a:spcBef>
            <a:spcAft>
              <a:spcPct val="35000"/>
            </a:spcAft>
            <a:buNone/>
          </a:pPr>
          <a:r>
            <a:rPr lang="fr-FR" sz="3000" b="1" kern="1200" dirty="0">
              <a:solidFill>
                <a:srgbClr val="FFFF00"/>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Centre nerveux sensitif</a:t>
          </a:r>
        </a:p>
      </dgm:t>
    </dgm:pt>
    <dgm:pt modelId="{C1F590BF-F216-4E0A-93CA-7574C7C9EEE9}" type="parTrans" cxnId="{707F3B49-6AEB-4D85-99A8-52BD97816811}">
      <dgm:prSet/>
      <dgm:spPr/>
      <dgm:t>
        <a:bodyPr/>
        <a:lstStyle/>
        <a:p>
          <a:endParaRPr lang="fr-FR">
            <a:latin typeface="Times New Roman" panose="02020603050405020304" pitchFamily="18" charset="0"/>
            <a:cs typeface="Times New Roman" panose="02020603050405020304" pitchFamily="18" charset="0"/>
          </a:endParaRPr>
        </a:p>
      </dgm:t>
    </dgm:pt>
    <dgm:pt modelId="{21249366-A496-42E1-B085-60A826FE1D25}" type="sibTrans" cxnId="{707F3B49-6AEB-4D85-99A8-52BD97816811}">
      <dgm:prSet/>
      <dgm:spPr/>
      <dgm:t>
        <a:bodyPr/>
        <a:lstStyle/>
        <a:p>
          <a:endParaRPr lang="fr-FR">
            <a:latin typeface="Times New Roman" panose="02020603050405020304" pitchFamily="18" charset="0"/>
            <a:cs typeface="Times New Roman" panose="02020603050405020304" pitchFamily="18" charset="0"/>
          </a:endParaRPr>
        </a:p>
      </dgm:t>
    </dgm:pt>
    <dgm:pt modelId="{D93CA9F2-DBAF-4B58-9417-6E1C6D73FE9C}" type="pres">
      <dgm:prSet presAssocID="{AC35BFC0-A5FE-4E55-8E88-7B3DD384F73A}" presName="Name0" presStyleCnt="0">
        <dgm:presLayoutVars>
          <dgm:dir/>
          <dgm:resizeHandles val="exact"/>
        </dgm:presLayoutVars>
      </dgm:prSet>
      <dgm:spPr/>
    </dgm:pt>
    <dgm:pt modelId="{02745864-B3C4-4797-8BFE-26A3014B38EC}" type="pres">
      <dgm:prSet presAssocID="{9CBFB7FD-B699-4F91-967F-DA4D3B69D81D}" presName="node" presStyleLbl="node1" presStyleIdx="0" presStyleCnt="3">
        <dgm:presLayoutVars>
          <dgm:bulletEnabled val="1"/>
        </dgm:presLayoutVars>
      </dgm:prSet>
      <dgm:spPr/>
    </dgm:pt>
    <dgm:pt modelId="{38AF74CB-66B1-4873-A186-71C6539A1DEB}" type="pres">
      <dgm:prSet presAssocID="{85F0915D-21C0-4CA8-B40C-BE2AE3BCE686}" presName="sibTrans" presStyleLbl="sibTrans2D1" presStyleIdx="0" presStyleCnt="2"/>
      <dgm:spPr/>
    </dgm:pt>
    <dgm:pt modelId="{E1A5D203-DE40-429D-A71A-766DB07FBA0B}" type="pres">
      <dgm:prSet presAssocID="{85F0915D-21C0-4CA8-B40C-BE2AE3BCE686}" presName="connectorText" presStyleLbl="sibTrans2D1" presStyleIdx="0" presStyleCnt="2"/>
      <dgm:spPr/>
    </dgm:pt>
    <dgm:pt modelId="{67129760-3B48-4378-A299-65227A64649D}" type="pres">
      <dgm:prSet presAssocID="{A75052C3-6EE2-4702-92A2-F7E62B3610CC}" presName="node" presStyleLbl="node1" presStyleIdx="1" presStyleCnt="3" custScaleX="115147">
        <dgm:presLayoutVars>
          <dgm:bulletEnabled val="1"/>
        </dgm:presLayoutVars>
      </dgm:prSet>
      <dgm:spPr/>
    </dgm:pt>
    <dgm:pt modelId="{CCD777CB-6AC5-4B8B-A7B4-8547F6FC7E51}" type="pres">
      <dgm:prSet presAssocID="{3CB25D69-4C52-4A52-BB29-0E77AD8B2B7A}" presName="sibTrans" presStyleLbl="sibTrans2D1" presStyleIdx="1" presStyleCnt="2"/>
      <dgm:spPr/>
    </dgm:pt>
    <dgm:pt modelId="{5F98D46F-2412-49A9-81E0-380D3027756C}" type="pres">
      <dgm:prSet presAssocID="{3CB25D69-4C52-4A52-BB29-0E77AD8B2B7A}" presName="connectorText" presStyleLbl="sibTrans2D1" presStyleIdx="1" presStyleCnt="2"/>
      <dgm:spPr/>
    </dgm:pt>
    <dgm:pt modelId="{7F9D2F9F-3584-4063-BC82-9FB2CED36EB7}" type="pres">
      <dgm:prSet presAssocID="{1329A808-9E74-448B-9A27-ADAB67034990}" presName="node" presStyleLbl="node1" presStyleIdx="2" presStyleCnt="3" custScaleX="143949">
        <dgm:presLayoutVars>
          <dgm:bulletEnabled val="1"/>
        </dgm:presLayoutVars>
      </dgm:prSet>
      <dgm:spPr/>
    </dgm:pt>
  </dgm:ptLst>
  <dgm:cxnLst>
    <dgm:cxn modelId="{9D5EB306-FE0E-4465-8958-A8FFA7455A26}" type="presOf" srcId="{3CB25D69-4C52-4A52-BB29-0E77AD8B2B7A}" destId="{5F98D46F-2412-49A9-81E0-380D3027756C}" srcOrd="1" destOrd="0" presId="urn:microsoft.com/office/officeart/2005/8/layout/process1"/>
    <dgm:cxn modelId="{F805D111-8082-4DBF-9C6C-A217C559623E}" type="presOf" srcId="{9CBFB7FD-B699-4F91-967F-DA4D3B69D81D}" destId="{02745864-B3C4-4797-8BFE-26A3014B38EC}" srcOrd="0" destOrd="0" presId="urn:microsoft.com/office/officeart/2005/8/layout/process1"/>
    <dgm:cxn modelId="{59B5B719-883B-43F2-B029-8919528BE47F}" srcId="{AC35BFC0-A5FE-4E55-8E88-7B3DD384F73A}" destId="{A75052C3-6EE2-4702-92A2-F7E62B3610CC}" srcOrd="1" destOrd="0" parTransId="{A8BC9596-21D3-4FF0-869E-08E51B4DFF6F}" sibTransId="{3CB25D69-4C52-4A52-BB29-0E77AD8B2B7A}"/>
    <dgm:cxn modelId="{080DD065-2D78-4578-8128-D8DFA8984B92}" type="presOf" srcId="{3CB25D69-4C52-4A52-BB29-0E77AD8B2B7A}" destId="{CCD777CB-6AC5-4B8B-A7B4-8547F6FC7E51}" srcOrd="0" destOrd="0" presId="urn:microsoft.com/office/officeart/2005/8/layout/process1"/>
    <dgm:cxn modelId="{5EAB1F49-66FA-454F-8664-35BC3803D394}" type="presOf" srcId="{85F0915D-21C0-4CA8-B40C-BE2AE3BCE686}" destId="{E1A5D203-DE40-429D-A71A-766DB07FBA0B}" srcOrd="1" destOrd="0" presId="urn:microsoft.com/office/officeart/2005/8/layout/process1"/>
    <dgm:cxn modelId="{707F3B49-6AEB-4D85-99A8-52BD97816811}" srcId="{AC35BFC0-A5FE-4E55-8E88-7B3DD384F73A}" destId="{1329A808-9E74-448B-9A27-ADAB67034990}" srcOrd="2" destOrd="0" parTransId="{C1F590BF-F216-4E0A-93CA-7574C7C9EEE9}" sibTransId="{21249366-A496-42E1-B085-60A826FE1D25}"/>
    <dgm:cxn modelId="{BA0CFA6C-7F4A-49A5-9B33-48C15647078D}" srcId="{AC35BFC0-A5FE-4E55-8E88-7B3DD384F73A}" destId="{9CBFB7FD-B699-4F91-967F-DA4D3B69D81D}" srcOrd="0" destOrd="0" parTransId="{83A82E14-7620-4187-A6ED-2A2B4C077FF3}" sibTransId="{85F0915D-21C0-4CA8-B40C-BE2AE3BCE686}"/>
    <dgm:cxn modelId="{0F01BF89-A2B6-4D40-8D51-A59C2C09FD01}" type="presOf" srcId="{1329A808-9E74-448B-9A27-ADAB67034990}" destId="{7F9D2F9F-3584-4063-BC82-9FB2CED36EB7}" srcOrd="0" destOrd="0" presId="urn:microsoft.com/office/officeart/2005/8/layout/process1"/>
    <dgm:cxn modelId="{D5CCB099-427E-4A32-9C3E-56017600C06E}" type="presOf" srcId="{AC35BFC0-A5FE-4E55-8E88-7B3DD384F73A}" destId="{D93CA9F2-DBAF-4B58-9417-6E1C6D73FE9C}" srcOrd="0" destOrd="0" presId="urn:microsoft.com/office/officeart/2005/8/layout/process1"/>
    <dgm:cxn modelId="{A3146E9C-77FD-410F-813D-4843DE47BDDD}" type="presOf" srcId="{A75052C3-6EE2-4702-92A2-F7E62B3610CC}" destId="{67129760-3B48-4378-A299-65227A64649D}" srcOrd="0" destOrd="0" presId="urn:microsoft.com/office/officeart/2005/8/layout/process1"/>
    <dgm:cxn modelId="{94616CE3-0AD4-4E21-AC13-AA447B6AE577}" type="presOf" srcId="{85F0915D-21C0-4CA8-B40C-BE2AE3BCE686}" destId="{38AF74CB-66B1-4873-A186-71C6539A1DEB}" srcOrd="0" destOrd="0" presId="urn:microsoft.com/office/officeart/2005/8/layout/process1"/>
    <dgm:cxn modelId="{1EFB3C92-074A-4DD9-8EEC-F59367AE8387}" type="presParOf" srcId="{D93CA9F2-DBAF-4B58-9417-6E1C6D73FE9C}" destId="{02745864-B3C4-4797-8BFE-26A3014B38EC}" srcOrd="0" destOrd="0" presId="urn:microsoft.com/office/officeart/2005/8/layout/process1"/>
    <dgm:cxn modelId="{753141A1-429D-4624-BBD1-F4D662B72E47}" type="presParOf" srcId="{D93CA9F2-DBAF-4B58-9417-6E1C6D73FE9C}" destId="{38AF74CB-66B1-4873-A186-71C6539A1DEB}" srcOrd="1" destOrd="0" presId="urn:microsoft.com/office/officeart/2005/8/layout/process1"/>
    <dgm:cxn modelId="{E2B4B35A-4512-4E8A-8C49-0B94B11EA254}" type="presParOf" srcId="{38AF74CB-66B1-4873-A186-71C6539A1DEB}" destId="{E1A5D203-DE40-429D-A71A-766DB07FBA0B}" srcOrd="0" destOrd="0" presId="urn:microsoft.com/office/officeart/2005/8/layout/process1"/>
    <dgm:cxn modelId="{4881B45A-6DE8-4954-B2DA-710D080C757A}" type="presParOf" srcId="{D93CA9F2-DBAF-4B58-9417-6E1C6D73FE9C}" destId="{67129760-3B48-4378-A299-65227A64649D}" srcOrd="2" destOrd="0" presId="urn:microsoft.com/office/officeart/2005/8/layout/process1"/>
    <dgm:cxn modelId="{2C53A003-9DAE-4775-A75C-DB289709D9AA}" type="presParOf" srcId="{D93CA9F2-DBAF-4B58-9417-6E1C6D73FE9C}" destId="{CCD777CB-6AC5-4B8B-A7B4-8547F6FC7E51}" srcOrd="3" destOrd="0" presId="urn:microsoft.com/office/officeart/2005/8/layout/process1"/>
    <dgm:cxn modelId="{E3AADC3D-A177-4D06-8930-6603180538AC}" type="presParOf" srcId="{CCD777CB-6AC5-4B8B-A7B4-8547F6FC7E51}" destId="{5F98D46F-2412-49A9-81E0-380D3027756C}" srcOrd="0" destOrd="0" presId="urn:microsoft.com/office/officeart/2005/8/layout/process1"/>
    <dgm:cxn modelId="{F1589A1B-85E9-48A4-BCAE-C9E77C7E9267}" type="presParOf" srcId="{D93CA9F2-DBAF-4B58-9417-6E1C6D73FE9C}" destId="{7F9D2F9F-3584-4063-BC82-9FB2CED36EB7}"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35BFC0-A5FE-4E55-8E88-7B3DD384F73A}" type="doc">
      <dgm:prSet loTypeId="urn:microsoft.com/office/officeart/2005/8/layout/process1" loCatId="process" qsTypeId="urn:microsoft.com/office/officeart/2005/8/quickstyle/3d1" qsCatId="3D" csTypeId="urn:microsoft.com/office/officeart/2005/8/colors/colorful5" csCatId="colorful" phldr="1"/>
      <dgm:spPr/>
    </dgm:pt>
    <dgm:pt modelId="{9CBFB7FD-B699-4F91-967F-DA4D3B69D81D}">
      <dgm:prSet phldrT="[Texte]" custT="1"/>
      <dgm:spPr/>
      <dgm:t>
        <a:bodyPr/>
        <a:lstStyle/>
        <a:p>
          <a:pPr marL="0" lvl="0" algn="ctr" defTabSz="1333500">
            <a:lnSpc>
              <a:spcPct val="90000"/>
            </a:lnSpc>
            <a:spcBef>
              <a:spcPct val="0"/>
            </a:spcBef>
            <a:spcAft>
              <a:spcPct val="35000"/>
            </a:spcAft>
            <a:buNone/>
          </a:pPr>
          <a:r>
            <a:rPr lang="fr-FR" sz="3000" b="1" kern="1200" dirty="0">
              <a:solidFill>
                <a:srgbClr val="FFFF00"/>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Récepteur sensitif </a:t>
          </a:r>
        </a:p>
      </dgm:t>
    </dgm:pt>
    <dgm:pt modelId="{83A82E14-7620-4187-A6ED-2A2B4C077FF3}" type="parTrans" cxnId="{BA0CFA6C-7F4A-49A5-9B33-48C15647078D}">
      <dgm:prSet/>
      <dgm:spPr/>
      <dgm:t>
        <a:bodyPr/>
        <a:lstStyle/>
        <a:p>
          <a:endParaRPr lang="fr-FR">
            <a:latin typeface="Times New Roman" panose="02020603050405020304" pitchFamily="18" charset="0"/>
            <a:cs typeface="Times New Roman" panose="02020603050405020304" pitchFamily="18" charset="0"/>
          </a:endParaRPr>
        </a:p>
      </dgm:t>
    </dgm:pt>
    <dgm:pt modelId="{85F0915D-21C0-4CA8-B40C-BE2AE3BCE686}" type="sibTrans" cxnId="{BA0CFA6C-7F4A-49A5-9B33-48C15647078D}">
      <dgm:prSet/>
      <dgm:spPr/>
      <dgm:t>
        <a:bodyPr/>
        <a:lstStyle/>
        <a:p>
          <a:endParaRPr lang="fr-FR">
            <a:latin typeface="Times New Roman" panose="02020603050405020304" pitchFamily="18" charset="0"/>
            <a:cs typeface="Times New Roman" panose="02020603050405020304" pitchFamily="18" charset="0"/>
          </a:endParaRPr>
        </a:p>
      </dgm:t>
    </dgm:pt>
    <dgm:pt modelId="{A75052C3-6EE2-4702-92A2-F7E62B3610CC}">
      <dgm:prSet phldrT="[Texte]" custT="1"/>
      <dgm:spPr/>
      <dgm:t>
        <a:bodyPr/>
        <a:lstStyle/>
        <a:p>
          <a:pPr marL="0" lvl="0" algn="ctr" defTabSz="1333500">
            <a:lnSpc>
              <a:spcPct val="90000"/>
            </a:lnSpc>
            <a:spcBef>
              <a:spcPct val="0"/>
            </a:spcBef>
            <a:spcAft>
              <a:spcPct val="35000"/>
            </a:spcAft>
            <a:buNone/>
          </a:pPr>
          <a:r>
            <a:rPr lang="fr-FR" sz="3000" b="1" kern="1200" dirty="0">
              <a:solidFill>
                <a:srgbClr val="FFFF00"/>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Conducteurs  sensitifs </a:t>
          </a:r>
        </a:p>
      </dgm:t>
    </dgm:pt>
    <dgm:pt modelId="{A8BC9596-21D3-4FF0-869E-08E51B4DFF6F}" type="parTrans" cxnId="{59B5B719-883B-43F2-B029-8919528BE47F}">
      <dgm:prSet/>
      <dgm:spPr/>
      <dgm:t>
        <a:bodyPr/>
        <a:lstStyle/>
        <a:p>
          <a:endParaRPr lang="fr-FR">
            <a:latin typeface="Times New Roman" panose="02020603050405020304" pitchFamily="18" charset="0"/>
            <a:cs typeface="Times New Roman" panose="02020603050405020304" pitchFamily="18" charset="0"/>
          </a:endParaRPr>
        </a:p>
      </dgm:t>
    </dgm:pt>
    <dgm:pt modelId="{3CB25D69-4C52-4A52-BB29-0E77AD8B2B7A}" type="sibTrans" cxnId="{59B5B719-883B-43F2-B029-8919528BE47F}">
      <dgm:prSet/>
      <dgm:spPr/>
      <dgm:t>
        <a:bodyPr/>
        <a:lstStyle/>
        <a:p>
          <a:endParaRPr lang="fr-FR">
            <a:latin typeface="Times New Roman" panose="02020603050405020304" pitchFamily="18" charset="0"/>
            <a:cs typeface="Times New Roman" panose="02020603050405020304" pitchFamily="18" charset="0"/>
          </a:endParaRPr>
        </a:p>
      </dgm:t>
    </dgm:pt>
    <dgm:pt modelId="{1329A808-9E74-448B-9A27-ADAB67034990}">
      <dgm:prSet phldrT="[Texte]" custT="1"/>
      <dgm:spPr/>
      <dgm:t>
        <a:bodyPr/>
        <a:lstStyle/>
        <a:p>
          <a:pPr marL="0" lvl="0" algn="ctr" defTabSz="1333500">
            <a:lnSpc>
              <a:spcPct val="90000"/>
            </a:lnSpc>
            <a:spcBef>
              <a:spcPct val="0"/>
            </a:spcBef>
            <a:spcAft>
              <a:spcPct val="35000"/>
            </a:spcAft>
            <a:buNone/>
          </a:pPr>
          <a:r>
            <a:rPr lang="fr-FR" sz="3000" b="1" kern="1200" dirty="0">
              <a:solidFill>
                <a:srgbClr val="FFFF00"/>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Centre nerveux sensitif (cerveau)</a:t>
          </a:r>
        </a:p>
      </dgm:t>
    </dgm:pt>
    <dgm:pt modelId="{C1F590BF-F216-4E0A-93CA-7574C7C9EEE9}" type="parTrans" cxnId="{707F3B49-6AEB-4D85-99A8-52BD97816811}">
      <dgm:prSet/>
      <dgm:spPr/>
      <dgm:t>
        <a:bodyPr/>
        <a:lstStyle/>
        <a:p>
          <a:endParaRPr lang="fr-FR">
            <a:latin typeface="Times New Roman" panose="02020603050405020304" pitchFamily="18" charset="0"/>
            <a:cs typeface="Times New Roman" panose="02020603050405020304" pitchFamily="18" charset="0"/>
          </a:endParaRPr>
        </a:p>
      </dgm:t>
    </dgm:pt>
    <dgm:pt modelId="{21249366-A496-42E1-B085-60A826FE1D25}" type="sibTrans" cxnId="{707F3B49-6AEB-4D85-99A8-52BD97816811}">
      <dgm:prSet/>
      <dgm:spPr/>
      <dgm:t>
        <a:bodyPr/>
        <a:lstStyle/>
        <a:p>
          <a:endParaRPr lang="fr-FR">
            <a:latin typeface="Times New Roman" panose="02020603050405020304" pitchFamily="18" charset="0"/>
            <a:cs typeface="Times New Roman" panose="02020603050405020304" pitchFamily="18" charset="0"/>
          </a:endParaRPr>
        </a:p>
      </dgm:t>
    </dgm:pt>
    <dgm:pt modelId="{D93CA9F2-DBAF-4B58-9417-6E1C6D73FE9C}" type="pres">
      <dgm:prSet presAssocID="{AC35BFC0-A5FE-4E55-8E88-7B3DD384F73A}" presName="Name0" presStyleCnt="0">
        <dgm:presLayoutVars>
          <dgm:dir/>
          <dgm:resizeHandles val="exact"/>
        </dgm:presLayoutVars>
      </dgm:prSet>
      <dgm:spPr/>
    </dgm:pt>
    <dgm:pt modelId="{02745864-B3C4-4797-8BFE-26A3014B38EC}" type="pres">
      <dgm:prSet presAssocID="{9CBFB7FD-B699-4F91-967F-DA4D3B69D81D}" presName="node" presStyleLbl="node1" presStyleIdx="0" presStyleCnt="3">
        <dgm:presLayoutVars>
          <dgm:bulletEnabled val="1"/>
        </dgm:presLayoutVars>
      </dgm:prSet>
      <dgm:spPr/>
    </dgm:pt>
    <dgm:pt modelId="{38AF74CB-66B1-4873-A186-71C6539A1DEB}" type="pres">
      <dgm:prSet presAssocID="{85F0915D-21C0-4CA8-B40C-BE2AE3BCE686}" presName="sibTrans" presStyleLbl="sibTrans2D1" presStyleIdx="0" presStyleCnt="2"/>
      <dgm:spPr/>
    </dgm:pt>
    <dgm:pt modelId="{E1A5D203-DE40-429D-A71A-766DB07FBA0B}" type="pres">
      <dgm:prSet presAssocID="{85F0915D-21C0-4CA8-B40C-BE2AE3BCE686}" presName="connectorText" presStyleLbl="sibTrans2D1" presStyleIdx="0" presStyleCnt="2"/>
      <dgm:spPr/>
    </dgm:pt>
    <dgm:pt modelId="{67129760-3B48-4378-A299-65227A64649D}" type="pres">
      <dgm:prSet presAssocID="{A75052C3-6EE2-4702-92A2-F7E62B3610CC}" presName="node" presStyleLbl="node1" presStyleIdx="1" presStyleCnt="3" custScaleX="115147">
        <dgm:presLayoutVars>
          <dgm:bulletEnabled val="1"/>
        </dgm:presLayoutVars>
      </dgm:prSet>
      <dgm:spPr/>
    </dgm:pt>
    <dgm:pt modelId="{CCD777CB-6AC5-4B8B-A7B4-8547F6FC7E51}" type="pres">
      <dgm:prSet presAssocID="{3CB25D69-4C52-4A52-BB29-0E77AD8B2B7A}" presName="sibTrans" presStyleLbl="sibTrans2D1" presStyleIdx="1" presStyleCnt="2"/>
      <dgm:spPr/>
    </dgm:pt>
    <dgm:pt modelId="{5F98D46F-2412-49A9-81E0-380D3027756C}" type="pres">
      <dgm:prSet presAssocID="{3CB25D69-4C52-4A52-BB29-0E77AD8B2B7A}" presName="connectorText" presStyleLbl="sibTrans2D1" presStyleIdx="1" presStyleCnt="2"/>
      <dgm:spPr/>
    </dgm:pt>
    <dgm:pt modelId="{7F9D2F9F-3584-4063-BC82-9FB2CED36EB7}" type="pres">
      <dgm:prSet presAssocID="{1329A808-9E74-448B-9A27-ADAB67034990}" presName="node" presStyleLbl="node1" presStyleIdx="2" presStyleCnt="3" custScaleX="143949">
        <dgm:presLayoutVars>
          <dgm:bulletEnabled val="1"/>
        </dgm:presLayoutVars>
      </dgm:prSet>
      <dgm:spPr/>
    </dgm:pt>
  </dgm:ptLst>
  <dgm:cxnLst>
    <dgm:cxn modelId="{9D5EB306-FE0E-4465-8958-A8FFA7455A26}" type="presOf" srcId="{3CB25D69-4C52-4A52-BB29-0E77AD8B2B7A}" destId="{5F98D46F-2412-49A9-81E0-380D3027756C}" srcOrd="1" destOrd="0" presId="urn:microsoft.com/office/officeart/2005/8/layout/process1"/>
    <dgm:cxn modelId="{F805D111-8082-4DBF-9C6C-A217C559623E}" type="presOf" srcId="{9CBFB7FD-B699-4F91-967F-DA4D3B69D81D}" destId="{02745864-B3C4-4797-8BFE-26A3014B38EC}" srcOrd="0" destOrd="0" presId="urn:microsoft.com/office/officeart/2005/8/layout/process1"/>
    <dgm:cxn modelId="{59B5B719-883B-43F2-B029-8919528BE47F}" srcId="{AC35BFC0-A5FE-4E55-8E88-7B3DD384F73A}" destId="{A75052C3-6EE2-4702-92A2-F7E62B3610CC}" srcOrd="1" destOrd="0" parTransId="{A8BC9596-21D3-4FF0-869E-08E51B4DFF6F}" sibTransId="{3CB25D69-4C52-4A52-BB29-0E77AD8B2B7A}"/>
    <dgm:cxn modelId="{080DD065-2D78-4578-8128-D8DFA8984B92}" type="presOf" srcId="{3CB25D69-4C52-4A52-BB29-0E77AD8B2B7A}" destId="{CCD777CB-6AC5-4B8B-A7B4-8547F6FC7E51}" srcOrd="0" destOrd="0" presId="urn:microsoft.com/office/officeart/2005/8/layout/process1"/>
    <dgm:cxn modelId="{5EAB1F49-66FA-454F-8664-35BC3803D394}" type="presOf" srcId="{85F0915D-21C0-4CA8-B40C-BE2AE3BCE686}" destId="{E1A5D203-DE40-429D-A71A-766DB07FBA0B}" srcOrd="1" destOrd="0" presId="urn:microsoft.com/office/officeart/2005/8/layout/process1"/>
    <dgm:cxn modelId="{707F3B49-6AEB-4D85-99A8-52BD97816811}" srcId="{AC35BFC0-A5FE-4E55-8E88-7B3DD384F73A}" destId="{1329A808-9E74-448B-9A27-ADAB67034990}" srcOrd="2" destOrd="0" parTransId="{C1F590BF-F216-4E0A-93CA-7574C7C9EEE9}" sibTransId="{21249366-A496-42E1-B085-60A826FE1D25}"/>
    <dgm:cxn modelId="{BA0CFA6C-7F4A-49A5-9B33-48C15647078D}" srcId="{AC35BFC0-A5FE-4E55-8E88-7B3DD384F73A}" destId="{9CBFB7FD-B699-4F91-967F-DA4D3B69D81D}" srcOrd="0" destOrd="0" parTransId="{83A82E14-7620-4187-A6ED-2A2B4C077FF3}" sibTransId="{85F0915D-21C0-4CA8-B40C-BE2AE3BCE686}"/>
    <dgm:cxn modelId="{0F01BF89-A2B6-4D40-8D51-A59C2C09FD01}" type="presOf" srcId="{1329A808-9E74-448B-9A27-ADAB67034990}" destId="{7F9D2F9F-3584-4063-BC82-9FB2CED36EB7}" srcOrd="0" destOrd="0" presId="urn:microsoft.com/office/officeart/2005/8/layout/process1"/>
    <dgm:cxn modelId="{D5CCB099-427E-4A32-9C3E-56017600C06E}" type="presOf" srcId="{AC35BFC0-A5FE-4E55-8E88-7B3DD384F73A}" destId="{D93CA9F2-DBAF-4B58-9417-6E1C6D73FE9C}" srcOrd="0" destOrd="0" presId="urn:microsoft.com/office/officeart/2005/8/layout/process1"/>
    <dgm:cxn modelId="{A3146E9C-77FD-410F-813D-4843DE47BDDD}" type="presOf" srcId="{A75052C3-6EE2-4702-92A2-F7E62B3610CC}" destId="{67129760-3B48-4378-A299-65227A64649D}" srcOrd="0" destOrd="0" presId="urn:microsoft.com/office/officeart/2005/8/layout/process1"/>
    <dgm:cxn modelId="{94616CE3-0AD4-4E21-AC13-AA447B6AE577}" type="presOf" srcId="{85F0915D-21C0-4CA8-B40C-BE2AE3BCE686}" destId="{38AF74CB-66B1-4873-A186-71C6539A1DEB}" srcOrd="0" destOrd="0" presId="urn:microsoft.com/office/officeart/2005/8/layout/process1"/>
    <dgm:cxn modelId="{1EFB3C92-074A-4DD9-8EEC-F59367AE8387}" type="presParOf" srcId="{D93CA9F2-DBAF-4B58-9417-6E1C6D73FE9C}" destId="{02745864-B3C4-4797-8BFE-26A3014B38EC}" srcOrd="0" destOrd="0" presId="urn:microsoft.com/office/officeart/2005/8/layout/process1"/>
    <dgm:cxn modelId="{753141A1-429D-4624-BBD1-F4D662B72E47}" type="presParOf" srcId="{D93CA9F2-DBAF-4B58-9417-6E1C6D73FE9C}" destId="{38AF74CB-66B1-4873-A186-71C6539A1DEB}" srcOrd="1" destOrd="0" presId="urn:microsoft.com/office/officeart/2005/8/layout/process1"/>
    <dgm:cxn modelId="{E2B4B35A-4512-4E8A-8C49-0B94B11EA254}" type="presParOf" srcId="{38AF74CB-66B1-4873-A186-71C6539A1DEB}" destId="{E1A5D203-DE40-429D-A71A-766DB07FBA0B}" srcOrd="0" destOrd="0" presId="urn:microsoft.com/office/officeart/2005/8/layout/process1"/>
    <dgm:cxn modelId="{4881B45A-6DE8-4954-B2DA-710D080C757A}" type="presParOf" srcId="{D93CA9F2-DBAF-4B58-9417-6E1C6D73FE9C}" destId="{67129760-3B48-4378-A299-65227A64649D}" srcOrd="2" destOrd="0" presId="urn:microsoft.com/office/officeart/2005/8/layout/process1"/>
    <dgm:cxn modelId="{2C53A003-9DAE-4775-A75C-DB289709D9AA}" type="presParOf" srcId="{D93CA9F2-DBAF-4B58-9417-6E1C6D73FE9C}" destId="{CCD777CB-6AC5-4B8B-A7B4-8547F6FC7E51}" srcOrd="3" destOrd="0" presId="urn:microsoft.com/office/officeart/2005/8/layout/process1"/>
    <dgm:cxn modelId="{E3AADC3D-A177-4D06-8930-6603180538AC}" type="presParOf" srcId="{CCD777CB-6AC5-4B8B-A7B4-8547F6FC7E51}" destId="{5F98D46F-2412-49A9-81E0-380D3027756C}" srcOrd="0" destOrd="0" presId="urn:microsoft.com/office/officeart/2005/8/layout/process1"/>
    <dgm:cxn modelId="{F1589A1B-85E9-48A4-BCAE-C9E77C7E9267}" type="presParOf" srcId="{D93CA9F2-DBAF-4B58-9417-6E1C6D73FE9C}" destId="{7F9D2F9F-3584-4063-BC82-9FB2CED36EB7}"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C35BFC0-A5FE-4E55-8E88-7B3DD384F73A}" type="doc">
      <dgm:prSet loTypeId="urn:microsoft.com/office/officeart/2005/8/layout/process1" loCatId="process" qsTypeId="urn:microsoft.com/office/officeart/2005/8/quickstyle/3d1" qsCatId="3D" csTypeId="urn:microsoft.com/office/officeart/2005/8/colors/colorful5" csCatId="colorful" phldr="1"/>
      <dgm:spPr/>
    </dgm:pt>
    <dgm:pt modelId="{9CBFB7FD-B699-4F91-967F-DA4D3B69D81D}">
      <dgm:prSet phldrT="[Texte]" custT="1"/>
      <dgm:spPr/>
      <dgm:t>
        <a:bodyPr/>
        <a:lstStyle/>
        <a:p>
          <a:pPr marL="0" lvl="0" algn="ctr" defTabSz="1155700">
            <a:lnSpc>
              <a:spcPct val="90000"/>
            </a:lnSpc>
            <a:spcBef>
              <a:spcPct val="0"/>
            </a:spcBef>
            <a:spcAft>
              <a:spcPct val="35000"/>
            </a:spcAft>
            <a:buNone/>
          </a:pPr>
          <a:r>
            <a:rPr lang="fr-FR" sz="2600" b="1" i="1"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Aire motrice</a:t>
          </a:r>
        </a:p>
        <a:p>
          <a:pPr marL="0" lvl="0" algn="ctr" defTabSz="1333500">
            <a:lnSpc>
              <a:spcPct val="90000"/>
            </a:lnSpc>
            <a:spcBef>
              <a:spcPct val="0"/>
            </a:spcBef>
            <a:spcAft>
              <a:spcPct val="35000"/>
            </a:spcAft>
            <a:buNone/>
          </a:pPr>
          <a:r>
            <a:rPr lang="fr-FR" sz="3000" b="1" kern="1200" dirty="0">
              <a:solidFill>
                <a:srgbClr val="FFC000">
                  <a:lumMod val="60000"/>
                  <a:lumOff val="40000"/>
                </a:srgbClr>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Centre nerveux moteur</a:t>
          </a:r>
        </a:p>
      </dgm:t>
    </dgm:pt>
    <dgm:pt modelId="{83A82E14-7620-4187-A6ED-2A2B4C077FF3}" type="parTrans" cxnId="{BA0CFA6C-7F4A-49A5-9B33-48C15647078D}">
      <dgm:prSet/>
      <dgm:spPr/>
      <dgm:t>
        <a:bodyPr/>
        <a:lstStyle/>
        <a:p>
          <a:endParaRPr lang="fr-FR">
            <a:latin typeface="Times New Roman" panose="02020603050405020304" pitchFamily="18" charset="0"/>
            <a:cs typeface="Times New Roman" panose="02020603050405020304" pitchFamily="18" charset="0"/>
          </a:endParaRPr>
        </a:p>
      </dgm:t>
    </dgm:pt>
    <dgm:pt modelId="{85F0915D-21C0-4CA8-B40C-BE2AE3BCE686}" type="sibTrans" cxnId="{BA0CFA6C-7F4A-49A5-9B33-48C15647078D}">
      <dgm:prSet/>
      <dgm:spPr/>
      <dgm:t>
        <a:bodyPr/>
        <a:lstStyle/>
        <a:p>
          <a:endParaRPr lang="fr-FR">
            <a:latin typeface="Times New Roman" panose="02020603050405020304" pitchFamily="18" charset="0"/>
            <a:cs typeface="Times New Roman" panose="02020603050405020304" pitchFamily="18" charset="0"/>
          </a:endParaRPr>
        </a:p>
      </dgm:t>
    </dgm:pt>
    <dgm:pt modelId="{A75052C3-6EE2-4702-92A2-F7E62B3610CC}">
      <dgm:prSet phldrT="[Texte]" custT="1"/>
      <dgm:spPr/>
      <dgm:t>
        <a:bodyPr/>
        <a:lstStyle/>
        <a:p>
          <a:pPr marL="0" lvl="0" algn="ctr" defTabSz="1200150">
            <a:lnSpc>
              <a:spcPct val="90000"/>
            </a:lnSpc>
            <a:spcBef>
              <a:spcPct val="0"/>
            </a:spcBef>
            <a:spcAft>
              <a:spcPct val="35000"/>
            </a:spcAft>
            <a:buNone/>
          </a:pPr>
          <a:r>
            <a:rPr lang="fr-FR" sz="2700" b="1" i="1" kern="1200" dirty="0">
              <a:solidFill>
                <a:prstClr val="white"/>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Fibres nerveuses motrices et moelle épinière</a:t>
          </a:r>
        </a:p>
        <a:p>
          <a:pPr marL="0" lvl="0" algn="ctr" defTabSz="1333500">
            <a:lnSpc>
              <a:spcPct val="90000"/>
            </a:lnSpc>
            <a:spcBef>
              <a:spcPct val="0"/>
            </a:spcBef>
            <a:spcAft>
              <a:spcPct val="35000"/>
            </a:spcAft>
            <a:buNone/>
          </a:pPr>
          <a:r>
            <a:rPr lang="fr-FR" sz="3000" b="1" kern="1200" dirty="0">
              <a:solidFill>
                <a:srgbClr val="FFC000">
                  <a:lumMod val="60000"/>
                  <a:lumOff val="40000"/>
                </a:srgbClr>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Conducteurs moteurs</a:t>
          </a:r>
        </a:p>
      </dgm:t>
    </dgm:pt>
    <dgm:pt modelId="{A8BC9596-21D3-4FF0-869E-08E51B4DFF6F}" type="parTrans" cxnId="{59B5B719-883B-43F2-B029-8919528BE47F}">
      <dgm:prSet/>
      <dgm:spPr/>
      <dgm:t>
        <a:bodyPr/>
        <a:lstStyle/>
        <a:p>
          <a:endParaRPr lang="fr-FR">
            <a:latin typeface="Times New Roman" panose="02020603050405020304" pitchFamily="18" charset="0"/>
            <a:cs typeface="Times New Roman" panose="02020603050405020304" pitchFamily="18" charset="0"/>
          </a:endParaRPr>
        </a:p>
      </dgm:t>
    </dgm:pt>
    <dgm:pt modelId="{3CB25D69-4C52-4A52-BB29-0E77AD8B2B7A}" type="sibTrans" cxnId="{59B5B719-883B-43F2-B029-8919528BE47F}">
      <dgm:prSet/>
      <dgm:spPr/>
      <dgm:t>
        <a:bodyPr/>
        <a:lstStyle/>
        <a:p>
          <a:endParaRPr lang="fr-FR">
            <a:latin typeface="Times New Roman" panose="02020603050405020304" pitchFamily="18" charset="0"/>
            <a:cs typeface="Times New Roman" panose="02020603050405020304" pitchFamily="18" charset="0"/>
          </a:endParaRPr>
        </a:p>
      </dgm:t>
    </dgm:pt>
    <dgm:pt modelId="{1329A808-9E74-448B-9A27-ADAB67034990}">
      <dgm:prSet phldrT="[Texte]" custT="1"/>
      <dgm:spPr/>
      <dgm:t>
        <a:bodyPr/>
        <a:lstStyle/>
        <a:p>
          <a:pPr marL="0" lvl="0" indent="0" algn="ctr" defTabSz="1200150">
            <a:lnSpc>
              <a:spcPct val="90000"/>
            </a:lnSpc>
            <a:spcBef>
              <a:spcPct val="0"/>
            </a:spcBef>
            <a:spcAft>
              <a:spcPct val="35000"/>
            </a:spcAft>
            <a:buNone/>
          </a:pPr>
          <a:r>
            <a:rPr lang="fr-FR" sz="2700" b="1" i="1" kern="1200" dirty="0">
              <a:solidFill>
                <a:prstClr val="white"/>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Muscles </a:t>
          </a:r>
        </a:p>
        <a:p>
          <a:pPr marL="0" lvl="0" algn="ctr" defTabSz="1333500">
            <a:lnSpc>
              <a:spcPct val="90000"/>
            </a:lnSpc>
            <a:spcBef>
              <a:spcPct val="0"/>
            </a:spcBef>
            <a:spcAft>
              <a:spcPct val="35000"/>
            </a:spcAft>
            <a:buNone/>
          </a:pPr>
          <a:r>
            <a:rPr lang="fr-FR" sz="3000" b="1" kern="12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Effecteurs moteurs</a:t>
          </a:r>
        </a:p>
      </dgm:t>
    </dgm:pt>
    <dgm:pt modelId="{C1F590BF-F216-4E0A-93CA-7574C7C9EEE9}" type="parTrans" cxnId="{707F3B49-6AEB-4D85-99A8-52BD97816811}">
      <dgm:prSet/>
      <dgm:spPr/>
      <dgm:t>
        <a:bodyPr/>
        <a:lstStyle/>
        <a:p>
          <a:endParaRPr lang="fr-FR">
            <a:latin typeface="Times New Roman" panose="02020603050405020304" pitchFamily="18" charset="0"/>
            <a:cs typeface="Times New Roman" panose="02020603050405020304" pitchFamily="18" charset="0"/>
          </a:endParaRPr>
        </a:p>
      </dgm:t>
    </dgm:pt>
    <dgm:pt modelId="{21249366-A496-42E1-B085-60A826FE1D25}" type="sibTrans" cxnId="{707F3B49-6AEB-4D85-99A8-52BD97816811}">
      <dgm:prSet/>
      <dgm:spPr/>
      <dgm:t>
        <a:bodyPr/>
        <a:lstStyle/>
        <a:p>
          <a:endParaRPr lang="fr-FR">
            <a:latin typeface="Times New Roman" panose="02020603050405020304" pitchFamily="18" charset="0"/>
            <a:cs typeface="Times New Roman" panose="02020603050405020304" pitchFamily="18" charset="0"/>
          </a:endParaRPr>
        </a:p>
      </dgm:t>
    </dgm:pt>
    <dgm:pt modelId="{D93CA9F2-DBAF-4B58-9417-6E1C6D73FE9C}" type="pres">
      <dgm:prSet presAssocID="{AC35BFC0-A5FE-4E55-8E88-7B3DD384F73A}" presName="Name0" presStyleCnt="0">
        <dgm:presLayoutVars>
          <dgm:dir/>
          <dgm:resizeHandles val="exact"/>
        </dgm:presLayoutVars>
      </dgm:prSet>
      <dgm:spPr/>
    </dgm:pt>
    <dgm:pt modelId="{02745864-B3C4-4797-8BFE-26A3014B38EC}" type="pres">
      <dgm:prSet presAssocID="{9CBFB7FD-B699-4F91-967F-DA4D3B69D81D}" presName="node" presStyleLbl="node1" presStyleIdx="0" presStyleCnt="3">
        <dgm:presLayoutVars>
          <dgm:bulletEnabled val="1"/>
        </dgm:presLayoutVars>
      </dgm:prSet>
      <dgm:spPr/>
    </dgm:pt>
    <dgm:pt modelId="{38AF74CB-66B1-4873-A186-71C6539A1DEB}" type="pres">
      <dgm:prSet presAssocID="{85F0915D-21C0-4CA8-B40C-BE2AE3BCE686}" presName="sibTrans" presStyleLbl="sibTrans2D1" presStyleIdx="0" presStyleCnt="2"/>
      <dgm:spPr/>
    </dgm:pt>
    <dgm:pt modelId="{E1A5D203-DE40-429D-A71A-766DB07FBA0B}" type="pres">
      <dgm:prSet presAssocID="{85F0915D-21C0-4CA8-B40C-BE2AE3BCE686}" presName="connectorText" presStyleLbl="sibTrans2D1" presStyleIdx="0" presStyleCnt="2"/>
      <dgm:spPr/>
    </dgm:pt>
    <dgm:pt modelId="{67129760-3B48-4378-A299-65227A64649D}" type="pres">
      <dgm:prSet presAssocID="{A75052C3-6EE2-4702-92A2-F7E62B3610CC}" presName="node" presStyleLbl="node1" presStyleIdx="1" presStyleCnt="3" custScaleX="115147">
        <dgm:presLayoutVars>
          <dgm:bulletEnabled val="1"/>
        </dgm:presLayoutVars>
      </dgm:prSet>
      <dgm:spPr/>
    </dgm:pt>
    <dgm:pt modelId="{CCD777CB-6AC5-4B8B-A7B4-8547F6FC7E51}" type="pres">
      <dgm:prSet presAssocID="{3CB25D69-4C52-4A52-BB29-0E77AD8B2B7A}" presName="sibTrans" presStyleLbl="sibTrans2D1" presStyleIdx="1" presStyleCnt="2"/>
      <dgm:spPr/>
    </dgm:pt>
    <dgm:pt modelId="{5F98D46F-2412-49A9-81E0-380D3027756C}" type="pres">
      <dgm:prSet presAssocID="{3CB25D69-4C52-4A52-BB29-0E77AD8B2B7A}" presName="connectorText" presStyleLbl="sibTrans2D1" presStyleIdx="1" presStyleCnt="2"/>
      <dgm:spPr/>
    </dgm:pt>
    <dgm:pt modelId="{7F9D2F9F-3584-4063-BC82-9FB2CED36EB7}" type="pres">
      <dgm:prSet presAssocID="{1329A808-9E74-448B-9A27-ADAB67034990}" presName="node" presStyleLbl="node1" presStyleIdx="2" presStyleCnt="3" custScaleX="143949">
        <dgm:presLayoutVars>
          <dgm:bulletEnabled val="1"/>
        </dgm:presLayoutVars>
      </dgm:prSet>
      <dgm:spPr/>
    </dgm:pt>
  </dgm:ptLst>
  <dgm:cxnLst>
    <dgm:cxn modelId="{9D5EB306-FE0E-4465-8958-A8FFA7455A26}" type="presOf" srcId="{3CB25D69-4C52-4A52-BB29-0E77AD8B2B7A}" destId="{5F98D46F-2412-49A9-81E0-380D3027756C}" srcOrd="1" destOrd="0" presId="urn:microsoft.com/office/officeart/2005/8/layout/process1"/>
    <dgm:cxn modelId="{F805D111-8082-4DBF-9C6C-A217C559623E}" type="presOf" srcId="{9CBFB7FD-B699-4F91-967F-DA4D3B69D81D}" destId="{02745864-B3C4-4797-8BFE-26A3014B38EC}" srcOrd="0" destOrd="0" presId="urn:microsoft.com/office/officeart/2005/8/layout/process1"/>
    <dgm:cxn modelId="{59B5B719-883B-43F2-B029-8919528BE47F}" srcId="{AC35BFC0-A5FE-4E55-8E88-7B3DD384F73A}" destId="{A75052C3-6EE2-4702-92A2-F7E62B3610CC}" srcOrd="1" destOrd="0" parTransId="{A8BC9596-21D3-4FF0-869E-08E51B4DFF6F}" sibTransId="{3CB25D69-4C52-4A52-BB29-0E77AD8B2B7A}"/>
    <dgm:cxn modelId="{080DD065-2D78-4578-8128-D8DFA8984B92}" type="presOf" srcId="{3CB25D69-4C52-4A52-BB29-0E77AD8B2B7A}" destId="{CCD777CB-6AC5-4B8B-A7B4-8547F6FC7E51}" srcOrd="0" destOrd="0" presId="urn:microsoft.com/office/officeart/2005/8/layout/process1"/>
    <dgm:cxn modelId="{5EAB1F49-66FA-454F-8664-35BC3803D394}" type="presOf" srcId="{85F0915D-21C0-4CA8-B40C-BE2AE3BCE686}" destId="{E1A5D203-DE40-429D-A71A-766DB07FBA0B}" srcOrd="1" destOrd="0" presId="urn:microsoft.com/office/officeart/2005/8/layout/process1"/>
    <dgm:cxn modelId="{707F3B49-6AEB-4D85-99A8-52BD97816811}" srcId="{AC35BFC0-A5FE-4E55-8E88-7B3DD384F73A}" destId="{1329A808-9E74-448B-9A27-ADAB67034990}" srcOrd="2" destOrd="0" parTransId="{C1F590BF-F216-4E0A-93CA-7574C7C9EEE9}" sibTransId="{21249366-A496-42E1-B085-60A826FE1D25}"/>
    <dgm:cxn modelId="{BA0CFA6C-7F4A-49A5-9B33-48C15647078D}" srcId="{AC35BFC0-A5FE-4E55-8E88-7B3DD384F73A}" destId="{9CBFB7FD-B699-4F91-967F-DA4D3B69D81D}" srcOrd="0" destOrd="0" parTransId="{83A82E14-7620-4187-A6ED-2A2B4C077FF3}" sibTransId="{85F0915D-21C0-4CA8-B40C-BE2AE3BCE686}"/>
    <dgm:cxn modelId="{0F01BF89-A2B6-4D40-8D51-A59C2C09FD01}" type="presOf" srcId="{1329A808-9E74-448B-9A27-ADAB67034990}" destId="{7F9D2F9F-3584-4063-BC82-9FB2CED36EB7}" srcOrd="0" destOrd="0" presId="urn:microsoft.com/office/officeart/2005/8/layout/process1"/>
    <dgm:cxn modelId="{D5CCB099-427E-4A32-9C3E-56017600C06E}" type="presOf" srcId="{AC35BFC0-A5FE-4E55-8E88-7B3DD384F73A}" destId="{D93CA9F2-DBAF-4B58-9417-6E1C6D73FE9C}" srcOrd="0" destOrd="0" presId="urn:microsoft.com/office/officeart/2005/8/layout/process1"/>
    <dgm:cxn modelId="{A3146E9C-77FD-410F-813D-4843DE47BDDD}" type="presOf" srcId="{A75052C3-6EE2-4702-92A2-F7E62B3610CC}" destId="{67129760-3B48-4378-A299-65227A64649D}" srcOrd="0" destOrd="0" presId="urn:microsoft.com/office/officeart/2005/8/layout/process1"/>
    <dgm:cxn modelId="{94616CE3-0AD4-4E21-AC13-AA447B6AE577}" type="presOf" srcId="{85F0915D-21C0-4CA8-B40C-BE2AE3BCE686}" destId="{38AF74CB-66B1-4873-A186-71C6539A1DEB}" srcOrd="0" destOrd="0" presId="urn:microsoft.com/office/officeart/2005/8/layout/process1"/>
    <dgm:cxn modelId="{1EFB3C92-074A-4DD9-8EEC-F59367AE8387}" type="presParOf" srcId="{D93CA9F2-DBAF-4B58-9417-6E1C6D73FE9C}" destId="{02745864-B3C4-4797-8BFE-26A3014B38EC}" srcOrd="0" destOrd="0" presId="urn:microsoft.com/office/officeart/2005/8/layout/process1"/>
    <dgm:cxn modelId="{753141A1-429D-4624-BBD1-F4D662B72E47}" type="presParOf" srcId="{D93CA9F2-DBAF-4B58-9417-6E1C6D73FE9C}" destId="{38AF74CB-66B1-4873-A186-71C6539A1DEB}" srcOrd="1" destOrd="0" presId="urn:microsoft.com/office/officeart/2005/8/layout/process1"/>
    <dgm:cxn modelId="{E2B4B35A-4512-4E8A-8C49-0B94B11EA254}" type="presParOf" srcId="{38AF74CB-66B1-4873-A186-71C6539A1DEB}" destId="{E1A5D203-DE40-429D-A71A-766DB07FBA0B}" srcOrd="0" destOrd="0" presId="urn:microsoft.com/office/officeart/2005/8/layout/process1"/>
    <dgm:cxn modelId="{4881B45A-6DE8-4954-B2DA-710D080C757A}" type="presParOf" srcId="{D93CA9F2-DBAF-4B58-9417-6E1C6D73FE9C}" destId="{67129760-3B48-4378-A299-65227A64649D}" srcOrd="2" destOrd="0" presId="urn:microsoft.com/office/officeart/2005/8/layout/process1"/>
    <dgm:cxn modelId="{2C53A003-9DAE-4775-A75C-DB289709D9AA}" type="presParOf" srcId="{D93CA9F2-DBAF-4B58-9417-6E1C6D73FE9C}" destId="{CCD777CB-6AC5-4B8B-A7B4-8547F6FC7E51}" srcOrd="3" destOrd="0" presId="urn:microsoft.com/office/officeart/2005/8/layout/process1"/>
    <dgm:cxn modelId="{E3AADC3D-A177-4D06-8930-6603180538AC}" type="presParOf" srcId="{CCD777CB-6AC5-4B8B-A7B4-8547F6FC7E51}" destId="{5F98D46F-2412-49A9-81E0-380D3027756C}" srcOrd="0" destOrd="0" presId="urn:microsoft.com/office/officeart/2005/8/layout/process1"/>
    <dgm:cxn modelId="{F1589A1B-85E9-48A4-BCAE-C9E77C7E9267}" type="presParOf" srcId="{D93CA9F2-DBAF-4B58-9417-6E1C6D73FE9C}" destId="{7F9D2F9F-3584-4063-BC82-9FB2CED36EB7}"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C35BFC0-A5FE-4E55-8E88-7B3DD384F73A}" type="doc">
      <dgm:prSet loTypeId="urn:microsoft.com/office/officeart/2005/8/layout/process1" loCatId="process" qsTypeId="urn:microsoft.com/office/officeart/2005/8/quickstyle/3d1" qsCatId="3D" csTypeId="urn:microsoft.com/office/officeart/2005/8/colors/colorful5" csCatId="colorful" phldr="1"/>
      <dgm:spPr/>
    </dgm:pt>
    <dgm:pt modelId="{9CBFB7FD-B699-4F91-967F-DA4D3B69D81D}">
      <dgm:prSet phldrT="[Texte]" custT="1"/>
      <dgm:spPr/>
      <dgm:t>
        <a:bodyPr/>
        <a:lstStyle/>
        <a:p>
          <a:pPr marL="0" lvl="0" algn="ctr" defTabSz="1333500">
            <a:lnSpc>
              <a:spcPct val="90000"/>
            </a:lnSpc>
            <a:spcBef>
              <a:spcPct val="0"/>
            </a:spcBef>
            <a:spcAft>
              <a:spcPct val="35000"/>
            </a:spcAft>
            <a:buNone/>
          </a:pPr>
          <a:r>
            <a:rPr lang="fr-FR" sz="2000" b="1" kern="1200" dirty="0">
              <a:solidFill>
                <a:prstClr val="black"/>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Récepteur sensitif </a:t>
          </a:r>
        </a:p>
        <a:p>
          <a:pPr marL="0" lvl="0" algn="ctr" defTabSz="1333500">
            <a:lnSpc>
              <a:spcPct val="90000"/>
            </a:lnSpc>
            <a:spcBef>
              <a:spcPct val="0"/>
            </a:spcBef>
            <a:spcAft>
              <a:spcPct val="35000"/>
            </a:spcAft>
            <a:buNone/>
          </a:pPr>
          <a:r>
            <a:rPr lang="fr-FR" sz="2000" b="1" kern="1200" dirty="0">
              <a:solidFill>
                <a:prstClr val="black"/>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(La peau)</a:t>
          </a:r>
        </a:p>
      </dgm:t>
    </dgm:pt>
    <dgm:pt modelId="{83A82E14-7620-4187-A6ED-2A2B4C077FF3}" type="parTrans" cxnId="{BA0CFA6C-7F4A-49A5-9B33-48C15647078D}">
      <dgm:prSet/>
      <dgm:spPr/>
      <dgm:t>
        <a:bodyPr/>
        <a:lstStyle/>
        <a:p>
          <a:endParaRPr lang="fr-FR" sz="1400">
            <a:latin typeface="Times New Roman" panose="02020603050405020304" pitchFamily="18" charset="0"/>
            <a:cs typeface="Times New Roman" panose="02020603050405020304" pitchFamily="18" charset="0"/>
          </a:endParaRPr>
        </a:p>
      </dgm:t>
    </dgm:pt>
    <dgm:pt modelId="{85F0915D-21C0-4CA8-B40C-BE2AE3BCE686}" type="sibTrans" cxnId="{BA0CFA6C-7F4A-49A5-9B33-48C15647078D}">
      <dgm:prSet custT="1"/>
      <dgm:spPr/>
      <dgm:t>
        <a:bodyPr/>
        <a:lstStyle/>
        <a:p>
          <a:endParaRPr lang="fr-FR" sz="1200">
            <a:latin typeface="Times New Roman" panose="02020603050405020304" pitchFamily="18" charset="0"/>
            <a:cs typeface="Times New Roman" panose="02020603050405020304" pitchFamily="18" charset="0"/>
          </a:endParaRPr>
        </a:p>
      </dgm:t>
    </dgm:pt>
    <dgm:pt modelId="{A75052C3-6EE2-4702-92A2-F7E62B3610CC}">
      <dgm:prSet phldrT="[Texte]" custT="1"/>
      <dgm:spPr/>
      <dgm:t>
        <a:bodyPr/>
        <a:lstStyle/>
        <a:p>
          <a:pPr marL="0" lvl="0" algn="ctr" defTabSz="1333500">
            <a:lnSpc>
              <a:spcPct val="90000"/>
            </a:lnSpc>
            <a:spcBef>
              <a:spcPct val="0"/>
            </a:spcBef>
            <a:spcAft>
              <a:spcPct val="35000"/>
            </a:spcAft>
            <a:buNone/>
          </a:pPr>
          <a:r>
            <a:rPr lang="fr-FR" sz="20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Conducteurs  sensitifs </a:t>
          </a:r>
        </a:p>
        <a:p>
          <a:pPr marL="0" lvl="0" algn="ctr" defTabSz="1333500">
            <a:lnSpc>
              <a:spcPct val="90000"/>
            </a:lnSpc>
            <a:spcBef>
              <a:spcPct val="0"/>
            </a:spcBef>
            <a:spcAft>
              <a:spcPct val="35000"/>
            </a:spcAft>
            <a:buNone/>
          </a:pPr>
          <a:r>
            <a:rPr lang="fr-FR" sz="20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(fibres nerveuses sensitives)</a:t>
          </a:r>
        </a:p>
      </dgm:t>
    </dgm:pt>
    <dgm:pt modelId="{A8BC9596-21D3-4FF0-869E-08E51B4DFF6F}" type="parTrans" cxnId="{59B5B719-883B-43F2-B029-8919528BE47F}">
      <dgm:prSet/>
      <dgm:spPr/>
      <dgm:t>
        <a:bodyPr/>
        <a:lstStyle/>
        <a:p>
          <a:endParaRPr lang="fr-FR" sz="1400">
            <a:latin typeface="Times New Roman" panose="02020603050405020304" pitchFamily="18" charset="0"/>
            <a:cs typeface="Times New Roman" panose="02020603050405020304" pitchFamily="18" charset="0"/>
          </a:endParaRPr>
        </a:p>
      </dgm:t>
    </dgm:pt>
    <dgm:pt modelId="{3CB25D69-4C52-4A52-BB29-0E77AD8B2B7A}" type="sibTrans" cxnId="{59B5B719-883B-43F2-B029-8919528BE47F}">
      <dgm:prSet custT="1"/>
      <dgm:spPr/>
      <dgm:t>
        <a:bodyPr/>
        <a:lstStyle/>
        <a:p>
          <a:endParaRPr lang="fr-FR" sz="1200">
            <a:latin typeface="Times New Roman" panose="02020603050405020304" pitchFamily="18" charset="0"/>
            <a:cs typeface="Times New Roman" panose="02020603050405020304" pitchFamily="18" charset="0"/>
          </a:endParaRPr>
        </a:p>
      </dgm:t>
    </dgm:pt>
    <dgm:pt modelId="{1329A808-9E74-448B-9A27-ADAB67034990}">
      <dgm:prSet phldrT="[Texte]" custT="1"/>
      <dgm:spPr/>
      <dgm:t>
        <a:bodyPr/>
        <a:lstStyle/>
        <a:p>
          <a:pPr marL="0" lvl="0" algn="ctr" defTabSz="1333500">
            <a:lnSpc>
              <a:spcPct val="90000"/>
            </a:lnSpc>
            <a:spcBef>
              <a:spcPct val="0"/>
            </a:spcBef>
            <a:spcAft>
              <a:spcPct val="35000"/>
            </a:spcAft>
            <a:buNone/>
          </a:pPr>
          <a:r>
            <a:rPr lang="fr-FR" sz="2000" b="1" kern="1200" dirty="0">
              <a:solidFill>
                <a:prstClr val="black"/>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Centre nerveux sensitif (moelle épinière)</a:t>
          </a:r>
        </a:p>
      </dgm:t>
    </dgm:pt>
    <dgm:pt modelId="{C1F590BF-F216-4E0A-93CA-7574C7C9EEE9}" type="parTrans" cxnId="{707F3B49-6AEB-4D85-99A8-52BD97816811}">
      <dgm:prSet/>
      <dgm:spPr/>
      <dgm:t>
        <a:bodyPr/>
        <a:lstStyle/>
        <a:p>
          <a:endParaRPr lang="fr-FR" sz="1400">
            <a:latin typeface="Times New Roman" panose="02020603050405020304" pitchFamily="18" charset="0"/>
            <a:cs typeface="Times New Roman" panose="02020603050405020304" pitchFamily="18" charset="0"/>
          </a:endParaRPr>
        </a:p>
      </dgm:t>
    </dgm:pt>
    <dgm:pt modelId="{21249366-A496-42E1-B085-60A826FE1D25}" type="sibTrans" cxnId="{707F3B49-6AEB-4D85-99A8-52BD97816811}">
      <dgm:prSet custT="1"/>
      <dgm:spPr/>
      <dgm:t>
        <a:bodyPr/>
        <a:lstStyle/>
        <a:p>
          <a:endParaRPr lang="fr-FR" sz="1200">
            <a:latin typeface="Times New Roman" panose="02020603050405020304" pitchFamily="18" charset="0"/>
            <a:cs typeface="Times New Roman" panose="02020603050405020304" pitchFamily="18" charset="0"/>
          </a:endParaRPr>
        </a:p>
      </dgm:t>
    </dgm:pt>
    <dgm:pt modelId="{3AC0B25A-17DD-414C-9F14-BCB60DEA94F4}">
      <dgm:prSet phldrT="[Texte]" custT="1"/>
      <dgm:spPr/>
      <dgm:t>
        <a:bodyPr/>
        <a:lstStyle/>
        <a:p>
          <a:pPr marL="0" lvl="0" algn="ctr" defTabSz="1333500">
            <a:lnSpc>
              <a:spcPct val="90000"/>
            </a:lnSpc>
            <a:spcBef>
              <a:spcPct val="0"/>
            </a:spcBef>
            <a:spcAft>
              <a:spcPct val="35000"/>
            </a:spcAft>
            <a:buNone/>
          </a:pPr>
          <a:r>
            <a:rPr lang="fr-FR" sz="2000" b="1" kern="1200" dirty="0">
              <a:solidFill>
                <a:prstClr val="black"/>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Muscles </a:t>
          </a:r>
        </a:p>
        <a:p>
          <a:pPr marL="0" lvl="0" algn="ctr" defTabSz="1333500">
            <a:lnSpc>
              <a:spcPct val="90000"/>
            </a:lnSpc>
            <a:spcBef>
              <a:spcPct val="0"/>
            </a:spcBef>
            <a:spcAft>
              <a:spcPct val="35000"/>
            </a:spcAft>
            <a:buNone/>
          </a:pPr>
          <a:r>
            <a:rPr lang="fr-FR" sz="2000" b="1" kern="1200" dirty="0">
              <a:solidFill>
                <a:prstClr val="black"/>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(organe effecteur) </a:t>
          </a:r>
        </a:p>
      </dgm:t>
    </dgm:pt>
    <dgm:pt modelId="{92A760A6-5100-439C-B1F1-16792E621D8D}" type="parTrans" cxnId="{0D3E3523-6A86-4777-9183-8DAF5B7E58E1}">
      <dgm:prSet/>
      <dgm:spPr/>
      <dgm:t>
        <a:bodyPr/>
        <a:lstStyle/>
        <a:p>
          <a:endParaRPr lang="fr-FR" sz="1400"/>
        </a:p>
      </dgm:t>
    </dgm:pt>
    <dgm:pt modelId="{D88D7721-E82B-4CBF-B920-225727246671}" type="sibTrans" cxnId="{0D3E3523-6A86-4777-9183-8DAF5B7E58E1}">
      <dgm:prSet/>
      <dgm:spPr/>
      <dgm:t>
        <a:bodyPr/>
        <a:lstStyle/>
        <a:p>
          <a:endParaRPr lang="fr-FR" sz="1400"/>
        </a:p>
      </dgm:t>
    </dgm:pt>
    <dgm:pt modelId="{CAD9220B-2322-4B18-9F7D-31941B8D3661}">
      <dgm:prSet custT="1"/>
      <dgm:spPr/>
      <dgm:t>
        <a:bodyPr/>
        <a:lstStyle/>
        <a:p>
          <a:pPr marL="0" lvl="0" algn="ctr" defTabSz="1333500">
            <a:lnSpc>
              <a:spcPct val="90000"/>
            </a:lnSpc>
            <a:spcBef>
              <a:spcPct val="0"/>
            </a:spcBef>
            <a:spcAft>
              <a:spcPct val="35000"/>
            </a:spcAft>
            <a:buNone/>
          </a:pPr>
          <a:r>
            <a:rPr lang="fr-FR" sz="2000" b="1" kern="1200" dirty="0">
              <a:solidFill>
                <a:prstClr val="black"/>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Conducteurs  moteurs </a:t>
          </a:r>
        </a:p>
        <a:p>
          <a:pPr marL="0" lvl="0" algn="ctr" defTabSz="1333500">
            <a:lnSpc>
              <a:spcPct val="90000"/>
            </a:lnSpc>
            <a:spcBef>
              <a:spcPct val="0"/>
            </a:spcBef>
            <a:spcAft>
              <a:spcPct val="35000"/>
            </a:spcAft>
            <a:buNone/>
          </a:pPr>
          <a:r>
            <a:rPr lang="fr-FR" sz="2000" b="1" kern="1200" dirty="0">
              <a:solidFill>
                <a:prstClr val="black"/>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(Fibres nerveuses motrices) </a:t>
          </a:r>
        </a:p>
      </dgm:t>
    </dgm:pt>
    <dgm:pt modelId="{A04B8258-EC05-42F1-86CF-BC66A06B5C83}" type="parTrans" cxnId="{1E46E1C8-99BA-4B05-887F-F6D1CDD6B334}">
      <dgm:prSet/>
      <dgm:spPr/>
      <dgm:t>
        <a:bodyPr/>
        <a:lstStyle/>
        <a:p>
          <a:endParaRPr lang="fr-FR"/>
        </a:p>
      </dgm:t>
    </dgm:pt>
    <dgm:pt modelId="{3A9970CA-4D6A-40EB-84E5-E6E38305F967}" type="sibTrans" cxnId="{1E46E1C8-99BA-4B05-887F-F6D1CDD6B334}">
      <dgm:prSet/>
      <dgm:spPr/>
      <dgm:t>
        <a:bodyPr/>
        <a:lstStyle/>
        <a:p>
          <a:endParaRPr lang="fr-FR"/>
        </a:p>
      </dgm:t>
    </dgm:pt>
    <dgm:pt modelId="{D93CA9F2-DBAF-4B58-9417-6E1C6D73FE9C}" type="pres">
      <dgm:prSet presAssocID="{AC35BFC0-A5FE-4E55-8E88-7B3DD384F73A}" presName="Name0" presStyleCnt="0">
        <dgm:presLayoutVars>
          <dgm:dir/>
          <dgm:resizeHandles val="exact"/>
        </dgm:presLayoutVars>
      </dgm:prSet>
      <dgm:spPr/>
    </dgm:pt>
    <dgm:pt modelId="{02745864-B3C4-4797-8BFE-26A3014B38EC}" type="pres">
      <dgm:prSet presAssocID="{9CBFB7FD-B699-4F91-967F-DA4D3B69D81D}" presName="node" presStyleLbl="node1" presStyleIdx="0" presStyleCnt="5" custScaleX="189551" custScaleY="111693" custLinFactNeighborX="1282" custLinFactNeighborY="72996">
        <dgm:presLayoutVars>
          <dgm:bulletEnabled val="1"/>
        </dgm:presLayoutVars>
      </dgm:prSet>
      <dgm:spPr/>
    </dgm:pt>
    <dgm:pt modelId="{38AF74CB-66B1-4873-A186-71C6539A1DEB}" type="pres">
      <dgm:prSet presAssocID="{85F0915D-21C0-4CA8-B40C-BE2AE3BCE686}" presName="sibTrans" presStyleLbl="sibTrans2D1" presStyleIdx="0" presStyleCnt="4"/>
      <dgm:spPr/>
    </dgm:pt>
    <dgm:pt modelId="{E1A5D203-DE40-429D-A71A-766DB07FBA0B}" type="pres">
      <dgm:prSet presAssocID="{85F0915D-21C0-4CA8-B40C-BE2AE3BCE686}" presName="connectorText" presStyleLbl="sibTrans2D1" presStyleIdx="0" presStyleCnt="4"/>
      <dgm:spPr/>
    </dgm:pt>
    <dgm:pt modelId="{67129760-3B48-4378-A299-65227A64649D}" type="pres">
      <dgm:prSet presAssocID="{A75052C3-6EE2-4702-92A2-F7E62B3610CC}" presName="node" presStyleLbl="node1" presStyleIdx="1" presStyleCnt="5" custScaleX="224707" custScaleY="96112" custLinFactNeighborX="-54060" custLinFactNeighborY="-48499">
        <dgm:presLayoutVars>
          <dgm:bulletEnabled val="1"/>
        </dgm:presLayoutVars>
      </dgm:prSet>
      <dgm:spPr/>
    </dgm:pt>
    <dgm:pt modelId="{CCD777CB-6AC5-4B8B-A7B4-8547F6FC7E51}" type="pres">
      <dgm:prSet presAssocID="{3CB25D69-4C52-4A52-BB29-0E77AD8B2B7A}" presName="sibTrans" presStyleLbl="sibTrans2D1" presStyleIdx="1" presStyleCnt="4"/>
      <dgm:spPr/>
    </dgm:pt>
    <dgm:pt modelId="{5F98D46F-2412-49A9-81E0-380D3027756C}" type="pres">
      <dgm:prSet presAssocID="{3CB25D69-4C52-4A52-BB29-0E77AD8B2B7A}" presName="connectorText" presStyleLbl="sibTrans2D1" presStyleIdx="1" presStyleCnt="4"/>
      <dgm:spPr/>
    </dgm:pt>
    <dgm:pt modelId="{7F9D2F9F-3584-4063-BC82-9FB2CED36EB7}" type="pres">
      <dgm:prSet presAssocID="{1329A808-9E74-448B-9A27-ADAB67034990}" presName="node" presStyleLbl="node1" presStyleIdx="2" presStyleCnt="5" custScaleX="215231" custScaleY="102003" custLinFactNeighborX="12400" custLinFactNeighborY="-74580">
        <dgm:presLayoutVars>
          <dgm:bulletEnabled val="1"/>
        </dgm:presLayoutVars>
      </dgm:prSet>
      <dgm:spPr/>
    </dgm:pt>
    <dgm:pt modelId="{37E2FC5F-0B1E-4278-AD0F-BE03AD4C47DA}" type="pres">
      <dgm:prSet presAssocID="{21249366-A496-42E1-B085-60A826FE1D25}" presName="sibTrans" presStyleLbl="sibTrans2D1" presStyleIdx="2" presStyleCnt="4"/>
      <dgm:spPr/>
    </dgm:pt>
    <dgm:pt modelId="{E95B9890-2C56-4F5E-8AC1-AFBC9433EEEA}" type="pres">
      <dgm:prSet presAssocID="{21249366-A496-42E1-B085-60A826FE1D25}" presName="connectorText" presStyleLbl="sibTrans2D1" presStyleIdx="2" presStyleCnt="4"/>
      <dgm:spPr/>
    </dgm:pt>
    <dgm:pt modelId="{480DA884-A1D5-4E92-BB43-BD21A9225116}" type="pres">
      <dgm:prSet presAssocID="{CAD9220B-2322-4B18-9F7D-31941B8D3661}" presName="node" presStyleLbl="node1" presStyleIdx="3" presStyleCnt="5" custScaleX="213340" custScaleY="97319" custLinFactNeighborX="97931" custLinFactNeighborY="-51433">
        <dgm:presLayoutVars>
          <dgm:bulletEnabled val="1"/>
        </dgm:presLayoutVars>
      </dgm:prSet>
      <dgm:spPr/>
    </dgm:pt>
    <dgm:pt modelId="{33C4C377-FD28-405D-A964-88719C6F8D42}" type="pres">
      <dgm:prSet presAssocID="{3A9970CA-4D6A-40EB-84E5-E6E38305F967}" presName="sibTrans" presStyleLbl="sibTrans2D1" presStyleIdx="3" presStyleCnt="4"/>
      <dgm:spPr/>
    </dgm:pt>
    <dgm:pt modelId="{AA093D3A-CE7F-406A-9391-11854334887D}" type="pres">
      <dgm:prSet presAssocID="{3A9970CA-4D6A-40EB-84E5-E6E38305F967}" presName="connectorText" presStyleLbl="sibTrans2D1" presStyleIdx="3" presStyleCnt="4"/>
      <dgm:spPr/>
    </dgm:pt>
    <dgm:pt modelId="{6FB7F69B-1588-4DF1-8B58-80A83DC6136C}" type="pres">
      <dgm:prSet presAssocID="{3AC0B25A-17DD-414C-9F14-BCB60DEA94F4}" presName="node" presStyleLbl="node1" presStyleIdx="4" presStyleCnt="5" custScaleX="167046" custLinFactNeighborX="-95808" custLinFactNeighborY="72778">
        <dgm:presLayoutVars>
          <dgm:bulletEnabled val="1"/>
        </dgm:presLayoutVars>
      </dgm:prSet>
      <dgm:spPr/>
    </dgm:pt>
  </dgm:ptLst>
  <dgm:cxnLst>
    <dgm:cxn modelId="{9D5EB306-FE0E-4465-8958-A8FFA7455A26}" type="presOf" srcId="{3CB25D69-4C52-4A52-BB29-0E77AD8B2B7A}" destId="{5F98D46F-2412-49A9-81E0-380D3027756C}" srcOrd="1" destOrd="0" presId="urn:microsoft.com/office/officeart/2005/8/layout/process1"/>
    <dgm:cxn modelId="{F805D111-8082-4DBF-9C6C-A217C559623E}" type="presOf" srcId="{9CBFB7FD-B699-4F91-967F-DA4D3B69D81D}" destId="{02745864-B3C4-4797-8BFE-26A3014B38EC}" srcOrd="0" destOrd="0" presId="urn:microsoft.com/office/officeart/2005/8/layout/process1"/>
    <dgm:cxn modelId="{5C2DDB18-169F-49A5-9DB1-DAA79E77E077}" type="presOf" srcId="{21249366-A496-42E1-B085-60A826FE1D25}" destId="{E95B9890-2C56-4F5E-8AC1-AFBC9433EEEA}" srcOrd="1" destOrd="0" presId="urn:microsoft.com/office/officeart/2005/8/layout/process1"/>
    <dgm:cxn modelId="{59B5B719-883B-43F2-B029-8919528BE47F}" srcId="{AC35BFC0-A5FE-4E55-8E88-7B3DD384F73A}" destId="{A75052C3-6EE2-4702-92A2-F7E62B3610CC}" srcOrd="1" destOrd="0" parTransId="{A8BC9596-21D3-4FF0-869E-08E51B4DFF6F}" sibTransId="{3CB25D69-4C52-4A52-BB29-0E77AD8B2B7A}"/>
    <dgm:cxn modelId="{9278DE1C-244A-4974-B8AB-9F786B0C8B3C}" type="presOf" srcId="{3A9970CA-4D6A-40EB-84E5-E6E38305F967}" destId="{33C4C377-FD28-405D-A964-88719C6F8D42}" srcOrd="0" destOrd="0" presId="urn:microsoft.com/office/officeart/2005/8/layout/process1"/>
    <dgm:cxn modelId="{0D3E3523-6A86-4777-9183-8DAF5B7E58E1}" srcId="{AC35BFC0-A5FE-4E55-8E88-7B3DD384F73A}" destId="{3AC0B25A-17DD-414C-9F14-BCB60DEA94F4}" srcOrd="4" destOrd="0" parTransId="{92A760A6-5100-439C-B1F1-16792E621D8D}" sibTransId="{D88D7721-E82B-4CBF-B920-225727246671}"/>
    <dgm:cxn modelId="{1228493B-23C3-4A57-BFD4-312C0E811929}" type="presOf" srcId="{CAD9220B-2322-4B18-9F7D-31941B8D3661}" destId="{480DA884-A1D5-4E92-BB43-BD21A9225116}" srcOrd="0" destOrd="0" presId="urn:microsoft.com/office/officeart/2005/8/layout/process1"/>
    <dgm:cxn modelId="{080DD065-2D78-4578-8128-D8DFA8984B92}" type="presOf" srcId="{3CB25D69-4C52-4A52-BB29-0E77AD8B2B7A}" destId="{CCD777CB-6AC5-4B8B-A7B4-8547F6FC7E51}" srcOrd="0" destOrd="0" presId="urn:microsoft.com/office/officeart/2005/8/layout/process1"/>
    <dgm:cxn modelId="{5EAB1F49-66FA-454F-8664-35BC3803D394}" type="presOf" srcId="{85F0915D-21C0-4CA8-B40C-BE2AE3BCE686}" destId="{E1A5D203-DE40-429D-A71A-766DB07FBA0B}" srcOrd="1" destOrd="0" presId="urn:microsoft.com/office/officeart/2005/8/layout/process1"/>
    <dgm:cxn modelId="{707F3B49-6AEB-4D85-99A8-52BD97816811}" srcId="{AC35BFC0-A5FE-4E55-8E88-7B3DD384F73A}" destId="{1329A808-9E74-448B-9A27-ADAB67034990}" srcOrd="2" destOrd="0" parTransId="{C1F590BF-F216-4E0A-93CA-7574C7C9EEE9}" sibTransId="{21249366-A496-42E1-B085-60A826FE1D25}"/>
    <dgm:cxn modelId="{BA0CFA6C-7F4A-49A5-9B33-48C15647078D}" srcId="{AC35BFC0-A5FE-4E55-8E88-7B3DD384F73A}" destId="{9CBFB7FD-B699-4F91-967F-DA4D3B69D81D}" srcOrd="0" destOrd="0" parTransId="{83A82E14-7620-4187-A6ED-2A2B4C077FF3}" sibTransId="{85F0915D-21C0-4CA8-B40C-BE2AE3BCE686}"/>
    <dgm:cxn modelId="{9FD65274-1F8C-4817-834A-53B263042524}" type="presOf" srcId="{3AC0B25A-17DD-414C-9F14-BCB60DEA94F4}" destId="{6FB7F69B-1588-4DF1-8B58-80A83DC6136C}" srcOrd="0" destOrd="0" presId="urn:microsoft.com/office/officeart/2005/8/layout/process1"/>
    <dgm:cxn modelId="{0F01BF89-A2B6-4D40-8D51-A59C2C09FD01}" type="presOf" srcId="{1329A808-9E74-448B-9A27-ADAB67034990}" destId="{7F9D2F9F-3584-4063-BC82-9FB2CED36EB7}" srcOrd="0" destOrd="0" presId="urn:microsoft.com/office/officeart/2005/8/layout/process1"/>
    <dgm:cxn modelId="{D5CCB099-427E-4A32-9C3E-56017600C06E}" type="presOf" srcId="{AC35BFC0-A5FE-4E55-8E88-7B3DD384F73A}" destId="{D93CA9F2-DBAF-4B58-9417-6E1C6D73FE9C}" srcOrd="0" destOrd="0" presId="urn:microsoft.com/office/officeart/2005/8/layout/process1"/>
    <dgm:cxn modelId="{A3146E9C-77FD-410F-813D-4843DE47BDDD}" type="presOf" srcId="{A75052C3-6EE2-4702-92A2-F7E62B3610CC}" destId="{67129760-3B48-4378-A299-65227A64649D}" srcOrd="0" destOrd="0" presId="urn:microsoft.com/office/officeart/2005/8/layout/process1"/>
    <dgm:cxn modelId="{1E46E1C8-99BA-4B05-887F-F6D1CDD6B334}" srcId="{AC35BFC0-A5FE-4E55-8E88-7B3DD384F73A}" destId="{CAD9220B-2322-4B18-9F7D-31941B8D3661}" srcOrd="3" destOrd="0" parTransId="{A04B8258-EC05-42F1-86CF-BC66A06B5C83}" sibTransId="{3A9970CA-4D6A-40EB-84E5-E6E38305F967}"/>
    <dgm:cxn modelId="{D52830D1-8F76-4C9E-8DE0-5E473D5577C7}" type="presOf" srcId="{3A9970CA-4D6A-40EB-84E5-E6E38305F967}" destId="{AA093D3A-CE7F-406A-9391-11854334887D}" srcOrd="1" destOrd="0" presId="urn:microsoft.com/office/officeart/2005/8/layout/process1"/>
    <dgm:cxn modelId="{94616CE3-0AD4-4E21-AC13-AA447B6AE577}" type="presOf" srcId="{85F0915D-21C0-4CA8-B40C-BE2AE3BCE686}" destId="{38AF74CB-66B1-4873-A186-71C6539A1DEB}" srcOrd="0" destOrd="0" presId="urn:microsoft.com/office/officeart/2005/8/layout/process1"/>
    <dgm:cxn modelId="{C2AFC8E8-7B15-47FC-BDBD-387667A2CAAD}" type="presOf" srcId="{21249366-A496-42E1-B085-60A826FE1D25}" destId="{37E2FC5F-0B1E-4278-AD0F-BE03AD4C47DA}" srcOrd="0" destOrd="0" presId="urn:microsoft.com/office/officeart/2005/8/layout/process1"/>
    <dgm:cxn modelId="{1EFB3C92-074A-4DD9-8EEC-F59367AE8387}" type="presParOf" srcId="{D93CA9F2-DBAF-4B58-9417-6E1C6D73FE9C}" destId="{02745864-B3C4-4797-8BFE-26A3014B38EC}" srcOrd="0" destOrd="0" presId="urn:microsoft.com/office/officeart/2005/8/layout/process1"/>
    <dgm:cxn modelId="{753141A1-429D-4624-BBD1-F4D662B72E47}" type="presParOf" srcId="{D93CA9F2-DBAF-4B58-9417-6E1C6D73FE9C}" destId="{38AF74CB-66B1-4873-A186-71C6539A1DEB}" srcOrd="1" destOrd="0" presId="urn:microsoft.com/office/officeart/2005/8/layout/process1"/>
    <dgm:cxn modelId="{E2B4B35A-4512-4E8A-8C49-0B94B11EA254}" type="presParOf" srcId="{38AF74CB-66B1-4873-A186-71C6539A1DEB}" destId="{E1A5D203-DE40-429D-A71A-766DB07FBA0B}" srcOrd="0" destOrd="0" presId="urn:microsoft.com/office/officeart/2005/8/layout/process1"/>
    <dgm:cxn modelId="{4881B45A-6DE8-4954-B2DA-710D080C757A}" type="presParOf" srcId="{D93CA9F2-DBAF-4B58-9417-6E1C6D73FE9C}" destId="{67129760-3B48-4378-A299-65227A64649D}" srcOrd="2" destOrd="0" presId="urn:microsoft.com/office/officeart/2005/8/layout/process1"/>
    <dgm:cxn modelId="{2C53A003-9DAE-4775-A75C-DB289709D9AA}" type="presParOf" srcId="{D93CA9F2-DBAF-4B58-9417-6E1C6D73FE9C}" destId="{CCD777CB-6AC5-4B8B-A7B4-8547F6FC7E51}" srcOrd="3" destOrd="0" presId="urn:microsoft.com/office/officeart/2005/8/layout/process1"/>
    <dgm:cxn modelId="{E3AADC3D-A177-4D06-8930-6603180538AC}" type="presParOf" srcId="{CCD777CB-6AC5-4B8B-A7B4-8547F6FC7E51}" destId="{5F98D46F-2412-49A9-81E0-380D3027756C}" srcOrd="0" destOrd="0" presId="urn:microsoft.com/office/officeart/2005/8/layout/process1"/>
    <dgm:cxn modelId="{F1589A1B-85E9-48A4-BCAE-C9E77C7E9267}" type="presParOf" srcId="{D93CA9F2-DBAF-4B58-9417-6E1C6D73FE9C}" destId="{7F9D2F9F-3584-4063-BC82-9FB2CED36EB7}" srcOrd="4" destOrd="0" presId="urn:microsoft.com/office/officeart/2005/8/layout/process1"/>
    <dgm:cxn modelId="{DA0B9507-DE11-4E6F-8F89-23E204C873CC}" type="presParOf" srcId="{D93CA9F2-DBAF-4B58-9417-6E1C6D73FE9C}" destId="{37E2FC5F-0B1E-4278-AD0F-BE03AD4C47DA}" srcOrd="5" destOrd="0" presId="urn:microsoft.com/office/officeart/2005/8/layout/process1"/>
    <dgm:cxn modelId="{E7EE0C35-6334-47F2-A819-198679FF16C4}" type="presParOf" srcId="{37E2FC5F-0B1E-4278-AD0F-BE03AD4C47DA}" destId="{E95B9890-2C56-4F5E-8AC1-AFBC9433EEEA}" srcOrd="0" destOrd="0" presId="urn:microsoft.com/office/officeart/2005/8/layout/process1"/>
    <dgm:cxn modelId="{B3731912-83E5-4AE4-B00F-A0E4B2F9B1AB}" type="presParOf" srcId="{D93CA9F2-DBAF-4B58-9417-6E1C6D73FE9C}" destId="{480DA884-A1D5-4E92-BB43-BD21A9225116}" srcOrd="6" destOrd="0" presId="urn:microsoft.com/office/officeart/2005/8/layout/process1"/>
    <dgm:cxn modelId="{586DB8D3-2F4F-465D-8BC8-8F05249D7F88}" type="presParOf" srcId="{D93CA9F2-DBAF-4B58-9417-6E1C6D73FE9C}" destId="{33C4C377-FD28-405D-A964-88719C6F8D42}" srcOrd="7" destOrd="0" presId="urn:microsoft.com/office/officeart/2005/8/layout/process1"/>
    <dgm:cxn modelId="{AAAEB3E9-ABC2-41C6-AB1E-E8356B57C32E}" type="presParOf" srcId="{33C4C377-FD28-405D-A964-88719C6F8D42}" destId="{AA093D3A-CE7F-406A-9391-11854334887D}" srcOrd="0" destOrd="0" presId="urn:microsoft.com/office/officeart/2005/8/layout/process1"/>
    <dgm:cxn modelId="{5F251773-1DDD-4092-9A81-9770784E1134}" type="presParOf" srcId="{D93CA9F2-DBAF-4B58-9417-6E1C6D73FE9C}" destId="{6FB7F69B-1588-4DF1-8B58-80A83DC6136C}"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45864-B3C4-4797-8BFE-26A3014B38EC}">
      <dsp:nvSpPr>
        <dsp:cNvPr id="0" name=""/>
        <dsp:cNvSpPr/>
      </dsp:nvSpPr>
      <dsp:spPr>
        <a:xfrm>
          <a:off x="10342" y="754511"/>
          <a:ext cx="2526815" cy="1588707"/>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fr-FR" sz="2700" b="1" i="1"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Œil (rétine)</a:t>
          </a:r>
        </a:p>
        <a:p>
          <a:pPr marL="0" lvl="0" indent="0" algn="ctr" defTabSz="1333500">
            <a:lnSpc>
              <a:spcPct val="90000"/>
            </a:lnSpc>
            <a:spcBef>
              <a:spcPct val="0"/>
            </a:spcBef>
            <a:spcAft>
              <a:spcPct val="35000"/>
            </a:spcAft>
            <a:buNone/>
          </a:pPr>
          <a:r>
            <a:rPr lang="fr-FR" sz="3000" b="1" kern="1200" dirty="0">
              <a:solidFill>
                <a:srgbClr val="FFFF00"/>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Récepteur sensitif </a:t>
          </a:r>
        </a:p>
      </dsp:txBody>
      <dsp:txXfrm>
        <a:off x="56874" y="801043"/>
        <a:ext cx="2433751" cy="1495643"/>
      </dsp:txXfrm>
    </dsp:sp>
    <dsp:sp modelId="{38AF74CB-66B1-4873-A186-71C6539A1DEB}">
      <dsp:nvSpPr>
        <dsp:cNvPr id="0" name=""/>
        <dsp:cNvSpPr/>
      </dsp:nvSpPr>
      <dsp:spPr>
        <a:xfrm>
          <a:off x="2789838" y="1235540"/>
          <a:ext cx="535684" cy="626650"/>
        </a:xfrm>
        <a:prstGeom prst="rightArrow">
          <a:avLst>
            <a:gd name="adj1" fmla="val 60000"/>
            <a:gd name="adj2" fmla="val 5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fr-FR" sz="2800" kern="1200">
            <a:latin typeface="Times New Roman" panose="02020603050405020304" pitchFamily="18" charset="0"/>
            <a:cs typeface="Times New Roman" panose="02020603050405020304" pitchFamily="18" charset="0"/>
          </a:endParaRPr>
        </a:p>
      </dsp:txBody>
      <dsp:txXfrm>
        <a:off x="2789838" y="1360870"/>
        <a:ext cx="374979" cy="375990"/>
      </dsp:txXfrm>
    </dsp:sp>
    <dsp:sp modelId="{67129760-3B48-4378-A299-65227A64649D}">
      <dsp:nvSpPr>
        <dsp:cNvPr id="0" name=""/>
        <dsp:cNvSpPr/>
      </dsp:nvSpPr>
      <dsp:spPr>
        <a:xfrm>
          <a:off x="3547883" y="754511"/>
          <a:ext cx="2909552" cy="1588707"/>
        </a:xfrm>
        <a:prstGeom prst="roundRect">
          <a:avLst>
            <a:gd name="adj" fmla="val 10000"/>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fr-FR" sz="2700" b="1" i="1" kern="1200" dirty="0">
              <a:solidFill>
                <a:prstClr val="white"/>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Nerf optique (fibre nerveuse)</a:t>
          </a:r>
        </a:p>
        <a:p>
          <a:pPr marL="0" lvl="0" indent="0" algn="ctr" defTabSz="1333500">
            <a:lnSpc>
              <a:spcPct val="90000"/>
            </a:lnSpc>
            <a:spcBef>
              <a:spcPct val="0"/>
            </a:spcBef>
            <a:spcAft>
              <a:spcPct val="35000"/>
            </a:spcAft>
            <a:buNone/>
          </a:pPr>
          <a:r>
            <a:rPr lang="fr-FR" sz="3000" b="1" kern="1200" dirty="0">
              <a:solidFill>
                <a:srgbClr val="FFFF00"/>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Nerf sensitif </a:t>
          </a:r>
        </a:p>
      </dsp:txBody>
      <dsp:txXfrm>
        <a:off x="3594415" y="801043"/>
        <a:ext cx="2816488" cy="1495643"/>
      </dsp:txXfrm>
    </dsp:sp>
    <dsp:sp modelId="{CCD777CB-6AC5-4B8B-A7B4-8547F6FC7E51}">
      <dsp:nvSpPr>
        <dsp:cNvPr id="0" name=""/>
        <dsp:cNvSpPr/>
      </dsp:nvSpPr>
      <dsp:spPr>
        <a:xfrm>
          <a:off x="6710117" y="1235540"/>
          <a:ext cx="535684" cy="626650"/>
        </a:xfrm>
        <a:prstGeom prst="rightArrow">
          <a:avLst>
            <a:gd name="adj1" fmla="val 60000"/>
            <a:gd name="adj2" fmla="val 50000"/>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fr-FR" sz="2800" kern="1200">
            <a:latin typeface="Times New Roman" panose="02020603050405020304" pitchFamily="18" charset="0"/>
            <a:cs typeface="Times New Roman" panose="02020603050405020304" pitchFamily="18" charset="0"/>
          </a:endParaRPr>
        </a:p>
      </dsp:txBody>
      <dsp:txXfrm>
        <a:off x="6710117" y="1360870"/>
        <a:ext cx="374979" cy="375990"/>
      </dsp:txXfrm>
    </dsp:sp>
    <dsp:sp modelId="{7F9D2F9F-3584-4063-BC82-9FB2CED36EB7}">
      <dsp:nvSpPr>
        <dsp:cNvPr id="0" name=""/>
        <dsp:cNvSpPr/>
      </dsp:nvSpPr>
      <dsp:spPr>
        <a:xfrm>
          <a:off x="7468161" y="754511"/>
          <a:ext cx="3637325" cy="1588707"/>
        </a:xfrm>
        <a:prstGeom prst="roundRect">
          <a:avLst>
            <a:gd name="adj" fmla="val 10000"/>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fr-FR" sz="2700" b="1" i="1" kern="1200" dirty="0">
              <a:solidFill>
                <a:prstClr val="white"/>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Aire visuelle </a:t>
          </a:r>
        </a:p>
        <a:p>
          <a:pPr marL="0" lvl="0" algn="ctr" defTabSz="1333500">
            <a:lnSpc>
              <a:spcPct val="90000"/>
            </a:lnSpc>
            <a:spcBef>
              <a:spcPct val="0"/>
            </a:spcBef>
            <a:spcAft>
              <a:spcPct val="35000"/>
            </a:spcAft>
            <a:buNone/>
          </a:pPr>
          <a:r>
            <a:rPr lang="fr-FR" sz="3000" b="1" kern="1200" dirty="0">
              <a:solidFill>
                <a:srgbClr val="FFFF00"/>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Centre nerveux sensitif</a:t>
          </a:r>
        </a:p>
      </dsp:txBody>
      <dsp:txXfrm>
        <a:off x="7514693" y="801043"/>
        <a:ext cx="3544261" cy="14956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45864-B3C4-4797-8BFE-26A3014B38EC}">
      <dsp:nvSpPr>
        <dsp:cNvPr id="0" name=""/>
        <dsp:cNvSpPr/>
      </dsp:nvSpPr>
      <dsp:spPr>
        <a:xfrm>
          <a:off x="10342" y="491252"/>
          <a:ext cx="2526815" cy="1517571"/>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fr-FR" sz="3000" b="1" kern="1200" dirty="0">
              <a:solidFill>
                <a:srgbClr val="FFFF00"/>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Récepteur sensitif </a:t>
          </a:r>
        </a:p>
      </dsp:txBody>
      <dsp:txXfrm>
        <a:off x="54790" y="535700"/>
        <a:ext cx="2437919" cy="1428675"/>
      </dsp:txXfrm>
    </dsp:sp>
    <dsp:sp modelId="{38AF74CB-66B1-4873-A186-71C6539A1DEB}">
      <dsp:nvSpPr>
        <dsp:cNvPr id="0" name=""/>
        <dsp:cNvSpPr/>
      </dsp:nvSpPr>
      <dsp:spPr>
        <a:xfrm>
          <a:off x="2789838" y="936713"/>
          <a:ext cx="535684" cy="626650"/>
        </a:xfrm>
        <a:prstGeom prst="rightArrow">
          <a:avLst>
            <a:gd name="adj1" fmla="val 60000"/>
            <a:gd name="adj2" fmla="val 5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fr-FR" sz="2800" kern="1200">
            <a:latin typeface="Times New Roman" panose="02020603050405020304" pitchFamily="18" charset="0"/>
            <a:cs typeface="Times New Roman" panose="02020603050405020304" pitchFamily="18" charset="0"/>
          </a:endParaRPr>
        </a:p>
      </dsp:txBody>
      <dsp:txXfrm>
        <a:off x="2789838" y="1062043"/>
        <a:ext cx="374979" cy="375990"/>
      </dsp:txXfrm>
    </dsp:sp>
    <dsp:sp modelId="{67129760-3B48-4378-A299-65227A64649D}">
      <dsp:nvSpPr>
        <dsp:cNvPr id="0" name=""/>
        <dsp:cNvSpPr/>
      </dsp:nvSpPr>
      <dsp:spPr>
        <a:xfrm>
          <a:off x="3547883" y="491252"/>
          <a:ext cx="2909552" cy="1517571"/>
        </a:xfrm>
        <a:prstGeom prst="roundRect">
          <a:avLst>
            <a:gd name="adj" fmla="val 10000"/>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fr-FR" sz="3000" b="1" kern="1200" dirty="0">
              <a:solidFill>
                <a:srgbClr val="FFFF00"/>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Conducteurs  sensitifs </a:t>
          </a:r>
        </a:p>
      </dsp:txBody>
      <dsp:txXfrm>
        <a:off x="3592331" y="535700"/>
        <a:ext cx="2820656" cy="1428675"/>
      </dsp:txXfrm>
    </dsp:sp>
    <dsp:sp modelId="{CCD777CB-6AC5-4B8B-A7B4-8547F6FC7E51}">
      <dsp:nvSpPr>
        <dsp:cNvPr id="0" name=""/>
        <dsp:cNvSpPr/>
      </dsp:nvSpPr>
      <dsp:spPr>
        <a:xfrm>
          <a:off x="6710117" y="936713"/>
          <a:ext cx="535684" cy="626650"/>
        </a:xfrm>
        <a:prstGeom prst="rightArrow">
          <a:avLst>
            <a:gd name="adj1" fmla="val 60000"/>
            <a:gd name="adj2" fmla="val 50000"/>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fr-FR" sz="2800" kern="1200">
            <a:latin typeface="Times New Roman" panose="02020603050405020304" pitchFamily="18" charset="0"/>
            <a:cs typeface="Times New Roman" panose="02020603050405020304" pitchFamily="18" charset="0"/>
          </a:endParaRPr>
        </a:p>
      </dsp:txBody>
      <dsp:txXfrm>
        <a:off x="6710117" y="1062043"/>
        <a:ext cx="374979" cy="375990"/>
      </dsp:txXfrm>
    </dsp:sp>
    <dsp:sp modelId="{7F9D2F9F-3584-4063-BC82-9FB2CED36EB7}">
      <dsp:nvSpPr>
        <dsp:cNvPr id="0" name=""/>
        <dsp:cNvSpPr/>
      </dsp:nvSpPr>
      <dsp:spPr>
        <a:xfrm>
          <a:off x="7468161" y="491252"/>
          <a:ext cx="3637325" cy="1517571"/>
        </a:xfrm>
        <a:prstGeom prst="roundRect">
          <a:avLst>
            <a:gd name="adj" fmla="val 10000"/>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fr-FR" sz="3000" b="1" kern="1200" dirty="0">
              <a:solidFill>
                <a:srgbClr val="FFFF00"/>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Centre nerveux sensitif (cerveau)</a:t>
          </a:r>
        </a:p>
      </dsp:txBody>
      <dsp:txXfrm>
        <a:off x="7512609" y="535700"/>
        <a:ext cx="3548429" cy="14286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45864-B3C4-4797-8BFE-26A3014B38EC}">
      <dsp:nvSpPr>
        <dsp:cNvPr id="0" name=""/>
        <dsp:cNvSpPr/>
      </dsp:nvSpPr>
      <dsp:spPr>
        <a:xfrm>
          <a:off x="10342" y="368945"/>
          <a:ext cx="2526815" cy="2359839"/>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fr-FR" sz="2600" b="1" i="1"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Aire motrice</a:t>
          </a:r>
        </a:p>
        <a:p>
          <a:pPr marL="0" lvl="0" indent="0" algn="ctr" defTabSz="1333500">
            <a:lnSpc>
              <a:spcPct val="90000"/>
            </a:lnSpc>
            <a:spcBef>
              <a:spcPct val="0"/>
            </a:spcBef>
            <a:spcAft>
              <a:spcPct val="35000"/>
            </a:spcAft>
            <a:buNone/>
          </a:pPr>
          <a:r>
            <a:rPr lang="fr-FR" sz="3000" b="1" kern="1200" dirty="0">
              <a:solidFill>
                <a:srgbClr val="FFC000">
                  <a:lumMod val="60000"/>
                  <a:lumOff val="40000"/>
                </a:srgbClr>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Centre nerveux moteur</a:t>
          </a:r>
        </a:p>
      </dsp:txBody>
      <dsp:txXfrm>
        <a:off x="79459" y="438062"/>
        <a:ext cx="2388581" cy="2221605"/>
      </dsp:txXfrm>
    </dsp:sp>
    <dsp:sp modelId="{38AF74CB-66B1-4873-A186-71C6539A1DEB}">
      <dsp:nvSpPr>
        <dsp:cNvPr id="0" name=""/>
        <dsp:cNvSpPr/>
      </dsp:nvSpPr>
      <dsp:spPr>
        <a:xfrm>
          <a:off x="2789838" y="1235540"/>
          <a:ext cx="535684" cy="626650"/>
        </a:xfrm>
        <a:prstGeom prst="rightArrow">
          <a:avLst>
            <a:gd name="adj1" fmla="val 60000"/>
            <a:gd name="adj2" fmla="val 5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fr-FR" sz="2800" kern="1200">
            <a:latin typeface="Times New Roman" panose="02020603050405020304" pitchFamily="18" charset="0"/>
            <a:cs typeface="Times New Roman" panose="02020603050405020304" pitchFamily="18" charset="0"/>
          </a:endParaRPr>
        </a:p>
      </dsp:txBody>
      <dsp:txXfrm>
        <a:off x="2789838" y="1360870"/>
        <a:ext cx="374979" cy="375990"/>
      </dsp:txXfrm>
    </dsp:sp>
    <dsp:sp modelId="{67129760-3B48-4378-A299-65227A64649D}">
      <dsp:nvSpPr>
        <dsp:cNvPr id="0" name=""/>
        <dsp:cNvSpPr/>
      </dsp:nvSpPr>
      <dsp:spPr>
        <a:xfrm>
          <a:off x="3547883" y="368945"/>
          <a:ext cx="2909552" cy="2359839"/>
        </a:xfrm>
        <a:prstGeom prst="roundRect">
          <a:avLst>
            <a:gd name="adj" fmla="val 10000"/>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fr-FR" sz="2700" b="1" i="1" kern="1200" dirty="0">
              <a:solidFill>
                <a:prstClr val="white"/>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Fibres nerveuses motrices et moelle épinière</a:t>
          </a:r>
        </a:p>
        <a:p>
          <a:pPr marL="0" lvl="0" indent="0" algn="ctr" defTabSz="1333500">
            <a:lnSpc>
              <a:spcPct val="90000"/>
            </a:lnSpc>
            <a:spcBef>
              <a:spcPct val="0"/>
            </a:spcBef>
            <a:spcAft>
              <a:spcPct val="35000"/>
            </a:spcAft>
            <a:buNone/>
          </a:pPr>
          <a:r>
            <a:rPr lang="fr-FR" sz="3000" b="1" kern="1200" dirty="0">
              <a:solidFill>
                <a:srgbClr val="FFC000">
                  <a:lumMod val="60000"/>
                  <a:lumOff val="40000"/>
                </a:srgbClr>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Conducteurs moteurs</a:t>
          </a:r>
        </a:p>
      </dsp:txBody>
      <dsp:txXfrm>
        <a:off x="3617000" y="438062"/>
        <a:ext cx="2771318" cy="2221605"/>
      </dsp:txXfrm>
    </dsp:sp>
    <dsp:sp modelId="{CCD777CB-6AC5-4B8B-A7B4-8547F6FC7E51}">
      <dsp:nvSpPr>
        <dsp:cNvPr id="0" name=""/>
        <dsp:cNvSpPr/>
      </dsp:nvSpPr>
      <dsp:spPr>
        <a:xfrm>
          <a:off x="6710117" y="1235540"/>
          <a:ext cx="535684" cy="626650"/>
        </a:xfrm>
        <a:prstGeom prst="rightArrow">
          <a:avLst>
            <a:gd name="adj1" fmla="val 60000"/>
            <a:gd name="adj2" fmla="val 50000"/>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fr-FR" sz="2800" kern="1200">
            <a:latin typeface="Times New Roman" panose="02020603050405020304" pitchFamily="18" charset="0"/>
            <a:cs typeface="Times New Roman" panose="02020603050405020304" pitchFamily="18" charset="0"/>
          </a:endParaRPr>
        </a:p>
      </dsp:txBody>
      <dsp:txXfrm>
        <a:off x="6710117" y="1360870"/>
        <a:ext cx="374979" cy="375990"/>
      </dsp:txXfrm>
    </dsp:sp>
    <dsp:sp modelId="{7F9D2F9F-3584-4063-BC82-9FB2CED36EB7}">
      <dsp:nvSpPr>
        <dsp:cNvPr id="0" name=""/>
        <dsp:cNvSpPr/>
      </dsp:nvSpPr>
      <dsp:spPr>
        <a:xfrm>
          <a:off x="7468161" y="368945"/>
          <a:ext cx="3637325" cy="2359839"/>
        </a:xfrm>
        <a:prstGeom prst="roundRect">
          <a:avLst>
            <a:gd name="adj" fmla="val 10000"/>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fr-FR" sz="2700" b="1" i="1" kern="1200" dirty="0">
              <a:solidFill>
                <a:prstClr val="white"/>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Muscles </a:t>
          </a:r>
        </a:p>
        <a:p>
          <a:pPr marL="0" lvl="0" algn="ctr" defTabSz="1333500">
            <a:lnSpc>
              <a:spcPct val="90000"/>
            </a:lnSpc>
            <a:spcBef>
              <a:spcPct val="0"/>
            </a:spcBef>
            <a:spcAft>
              <a:spcPct val="35000"/>
            </a:spcAft>
            <a:buNone/>
          </a:pPr>
          <a:r>
            <a:rPr lang="fr-FR" sz="3000" b="1" kern="12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Effecteurs moteurs</a:t>
          </a:r>
        </a:p>
      </dsp:txBody>
      <dsp:txXfrm>
        <a:off x="7537278" y="438062"/>
        <a:ext cx="3499091" cy="22216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45864-B3C4-4797-8BFE-26A3014B38EC}">
      <dsp:nvSpPr>
        <dsp:cNvPr id="0" name=""/>
        <dsp:cNvSpPr/>
      </dsp:nvSpPr>
      <dsp:spPr>
        <a:xfrm>
          <a:off x="12242" y="2970438"/>
          <a:ext cx="1798670" cy="1884719"/>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1333500">
            <a:lnSpc>
              <a:spcPct val="90000"/>
            </a:lnSpc>
            <a:spcBef>
              <a:spcPct val="0"/>
            </a:spcBef>
            <a:spcAft>
              <a:spcPct val="35000"/>
            </a:spcAft>
            <a:buNone/>
          </a:pPr>
          <a:r>
            <a:rPr lang="fr-FR" sz="2000" b="1" kern="1200" dirty="0">
              <a:solidFill>
                <a:prstClr val="black"/>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Récepteur sensitif </a:t>
          </a:r>
        </a:p>
        <a:p>
          <a:pPr marL="0" lvl="0" indent="0" algn="ctr" defTabSz="1333500">
            <a:lnSpc>
              <a:spcPct val="90000"/>
            </a:lnSpc>
            <a:spcBef>
              <a:spcPct val="0"/>
            </a:spcBef>
            <a:spcAft>
              <a:spcPct val="35000"/>
            </a:spcAft>
            <a:buNone/>
          </a:pPr>
          <a:r>
            <a:rPr lang="fr-FR" sz="2000" b="1" kern="1200" dirty="0">
              <a:solidFill>
                <a:prstClr val="black"/>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(La peau)</a:t>
          </a:r>
        </a:p>
      </dsp:txBody>
      <dsp:txXfrm>
        <a:off x="64923" y="3023119"/>
        <a:ext cx="1693308" cy="1779357"/>
      </dsp:txXfrm>
    </dsp:sp>
    <dsp:sp modelId="{38AF74CB-66B1-4873-A186-71C6539A1DEB}">
      <dsp:nvSpPr>
        <dsp:cNvPr id="0" name=""/>
        <dsp:cNvSpPr/>
      </dsp:nvSpPr>
      <dsp:spPr>
        <a:xfrm rot="18969694">
          <a:off x="1868652" y="2738095"/>
          <a:ext cx="287430" cy="235330"/>
        </a:xfrm>
        <a:prstGeom prst="rightArrow">
          <a:avLst>
            <a:gd name="adj1" fmla="val 60000"/>
            <a:gd name="adj2" fmla="val 5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fr-FR" sz="1200" kern="1200">
            <a:latin typeface="Times New Roman" panose="02020603050405020304" pitchFamily="18" charset="0"/>
            <a:cs typeface="Times New Roman" panose="02020603050405020304" pitchFamily="18" charset="0"/>
          </a:endParaRPr>
        </a:p>
      </dsp:txBody>
      <dsp:txXfrm>
        <a:off x="1878490" y="2809610"/>
        <a:ext cx="216831" cy="141198"/>
      </dsp:txXfrm>
    </dsp:sp>
    <dsp:sp modelId="{67129760-3B48-4378-A299-65227A64649D}">
      <dsp:nvSpPr>
        <dsp:cNvPr id="0" name=""/>
        <dsp:cNvSpPr/>
      </dsp:nvSpPr>
      <dsp:spPr>
        <a:xfrm>
          <a:off x="1980419" y="1051777"/>
          <a:ext cx="2132270" cy="1621803"/>
        </a:xfrm>
        <a:prstGeom prst="roundRect">
          <a:avLst>
            <a:gd name="adj" fmla="val 10000"/>
          </a:avLst>
        </a:prstGeom>
        <a:gradFill rotWithShape="0">
          <a:gsLst>
            <a:gs pos="0">
              <a:schemeClr val="accent5">
                <a:hueOff val="-1689636"/>
                <a:satOff val="-4355"/>
                <a:lumOff val="-2941"/>
                <a:alphaOff val="0"/>
                <a:satMod val="103000"/>
                <a:lumMod val="102000"/>
                <a:tint val="94000"/>
              </a:schemeClr>
            </a:gs>
            <a:gs pos="50000">
              <a:schemeClr val="accent5">
                <a:hueOff val="-1689636"/>
                <a:satOff val="-4355"/>
                <a:lumOff val="-2941"/>
                <a:alphaOff val="0"/>
                <a:satMod val="110000"/>
                <a:lumMod val="100000"/>
                <a:shade val="100000"/>
              </a:schemeClr>
            </a:gs>
            <a:gs pos="100000">
              <a:schemeClr val="accent5">
                <a:hueOff val="-1689636"/>
                <a:satOff val="-4355"/>
                <a:lumOff val="-294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1333500">
            <a:lnSpc>
              <a:spcPct val="90000"/>
            </a:lnSpc>
            <a:spcBef>
              <a:spcPct val="0"/>
            </a:spcBef>
            <a:spcAft>
              <a:spcPct val="35000"/>
            </a:spcAft>
            <a:buNone/>
          </a:pPr>
          <a:r>
            <a:rPr lang="fr-FR" sz="20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Conducteurs  sensitifs </a:t>
          </a:r>
        </a:p>
        <a:p>
          <a:pPr marL="0" lvl="0" indent="0" algn="ctr" defTabSz="1333500">
            <a:lnSpc>
              <a:spcPct val="90000"/>
            </a:lnSpc>
            <a:spcBef>
              <a:spcPct val="0"/>
            </a:spcBef>
            <a:spcAft>
              <a:spcPct val="35000"/>
            </a:spcAft>
            <a:buNone/>
          </a:pPr>
          <a:r>
            <a:rPr lang="fr-FR" sz="20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(fibres nerveuses sensitives)</a:t>
          </a:r>
        </a:p>
      </dsp:txBody>
      <dsp:txXfrm>
        <a:off x="2027920" y="1099278"/>
        <a:ext cx="2037268" cy="1526801"/>
      </dsp:txXfrm>
    </dsp:sp>
    <dsp:sp modelId="{CCD777CB-6AC5-4B8B-A7B4-8547F6FC7E51}">
      <dsp:nvSpPr>
        <dsp:cNvPr id="0" name=""/>
        <dsp:cNvSpPr/>
      </dsp:nvSpPr>
      <dsp:spPr>
        <a:xfrm rot="21048382">
          <a:off x="4268466" y="1519795"/>
          <a:ext cx="339223" cy="235330"/>
        </a:xfrm>
        <a:prstGeom prst="rightArrow">
          <a:avLst>
            <a:gd name="adj1" fmla="val 60000"/>
            <a:gd name="adj2" fmla="val 50000"/>
          </a:avLst>
        </a:prstGeom>
        <a:gradFill rotWithShape="0">
          <a:gsLst>
            <a:gs pos="0">
              <a:schemeClr val="accent5">
                <a:hueOff val="-2252848"/>
                <a:satOff val="-5806"/>
                <a:lumOff val="-3922"/>
                <a:alphaOff val="0"/>
                <a:satMod val="103000"/>
                <a:lumMod val="102000"/>
                <a:tint val="94000"/>
              </a:schemeClr>
            </a:gs>
            <a:gs pos="50000">
              <a:schemeClr val="accent5">
                <a:hueOff val="-2252848"/>
                <a:satOff val="-5806"/>
                <a:lumOff val="-3922"/>
                <a:alphaOff val="0"/>
                <a:satMod val="110000"/>
                <a:lumMod val="100000"/>
                <a:shade val="100000"/>
              </a:schemeClr>
            </a:gs>
            <a:gs pos="100000">
              <a:schemeClr val="accent5">
                <a:hueOff val="-2252848"/>
                <a:satOff val="-5806"/>
                <a:lumOff val="-3922"/>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fr-FR" sz="1200" kern="1200">
            <a:latin typeface="Times New Roman" panose="02020603050405020304" pitchFamily="18" charset="0"/>
            <a:cs typeface="Times New Roman" panose="02020603050405020304" pitchFamily="18" charset="0"/>
          </a:endParaRPr>
        </a:p>
      </dsp:txBody>
      <dsp:txXfrm>
        <a:off x="4268919" y="1572501"/>
        <a:ext cx="268624" cy="141198"/>
      </dsp:txXfrm>
    </dsp:sp>
    <dsp:sp modelId="{7F9D2F9F-3584-4063-BC82-9FB2CED36EB7}">
      <dsp:nvSpPr>
        <dsp:cNvPr id="0" name=""/>
        <dsp:cNvSpPr/>
      </dsp:nvSpPr>
      <dsp:spPr>
        <a:xfrm>
          <a:off x="4744512" y="561981"/>
          <a:ext cx="2042351" cy="1721209"/>
        </a:xfrm>
        <a:prstGeom prst="roundRect">
          <a:avLst>
            <a:gd name="adj" fmla="val 10000"/>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1333500">
            <a:lnSpc>
              <a:spcPct val="90000"/>
            </a:lnSpc>
            <a:spcBef>
              <a:spcPct val="0"/>
            </a:spcBef>
            <a:spcAft>
              <a:spcPct val="35000"/>
            </a:spcAft>
            <a:buNone/>
          </a:pPr>
          <a:r>
            <a:rPr lang="fr-FR" sz="2000" b="1" kern="1200" dirty="0">
              <a:solidFill>
                <a:prstClr val="black"/>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Centre nerveux sensitif (moelle épinière)</a:t>
          </a:r>
        </a:p>
      </dsp:txBody>
      <dsp:txXfrm>
        <a:off x="4794924" y="612393"/>
        <a:ext cx="1941527" cy="1620385"/>
      </dsp:txXfrm>
    </dsp:sp>
    <dsp:sp modelId="{37E2FC5F-0B1E-4278-AD0F-BE03AD4C47DA}">
      <dsp:nvSpPr>
        <dsp:cNvPr id="0" name=""/>
        <dsp:cNvSpPr/>
      </dsp:nvSpPr>
      <dsp:spPr>
        <a:xfrm rot="487192">
          <a:off x="6961026" y="1502360"/>
          <a:ext cx="377010" cy="235330"/>
        </a:xfrm>
        <a:prstGeom prst="rightArrow">
          <a:avLst>
            <a:gd name="adj1" fmla="val 60000"/>
            <a:gd name="adj2" fmla="val 50000"/>
          </a:avLst>
        </a:prstGeom>
        <a:gradFill rotWithShape="0">
          <a:gsLst>
            <a:gs pos="0">
              <a:schemeClr val="accent5">
                <a:hueOff val="-4505695"/>
                <a:satOff val="-11613"/>
                <a:lumOff val="-7843"/>
                <a:alphaOff val="0"/>
                <a:satMod val="103000"/>
                <a:lumMod val="102000"/>
                <a:tint val="94000"/>
              </a:schemeClr>
            </a:gs>
            <a:gs pos="50000">
              <a:schemeClr val="accent5">
                <a:hueOff val="-4505695"/>
                <a:satOff val="-11613"/>
                <a:lumOff val="-7843"/>
                <a:alphaOff val="0"/>
                <a:satMod val="110000"/>
                <a:lumMod val="100000"/>
                <a:shade val="100000"/>
              </a:schemeClr>
            </a:gs>
            <a:gs pos="100000">
              <a:schemeClr val="accent5">
                <a:hueOff val="-4505695"/>
                <a:satOff val="-11613"/>
                <a:lumOff val="-7843"/>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fr-FR" sz="1200" kern="1200">
            <a:latin typeface="Times New Roman" panose="02020603050405020304" pitchFamily="18" charset="0"/>
            <a:cs typeface="Times New Roman" panose="02020603050405020304" pitchFamily="18" charset="0"/>
          </a:endParaRPr>
        </a:p>
      </dsp:txBody>
      <dsp:txXfrm>
        <a:off x="6961380" y="1544440"/>
        <a:ext cx="306411" cy="141198"/>
      </dsp:txXfrm>
    </dsp:sp>
    <dsp:sp modelId="{480DA884-A1D5-4E92-BB43-BD21A9225116}">
      <dsp:nvSpPr>
        <dsp:cNvPr id="0" name=""/>
        <dsp:cNvSpPr/>
      </dsp:nvSpPr>
      <dsp:spPr>
        <a:xfrm>
          <a:off x="7491073" y="992085"/>
          <a:ext cx="2024407" cy="1642171"/>
        </a:xfrm>
        <a:prstGeom prst="roundRect">
          <a:avLst>
            <a:gd name="adj" fmla="val 10000"/>
          </a:avLst>
        </a:prstGeom>
        <a:gradFill rotWithShape="0">
          <a:gsLst>
            <a:gs pos="0">
              <a:schemeClr val="accent5">
                <a:hueOff val="-5068907"/>
                <a:satOff val="-13064"/>
                <a:lumOff val="-8824"/>
                <a:alphaOff val="0"/>
                <a:satMod val="103000"/>
                <a:lumMod val="102000"/>
                <a:tint val="94000"/>
              </a:schemeClr>
            </a:gs>
            <a:gs pos="50000">
              <a:schemeClr val="accent5">
                <a:hueOff val="-5068907"/>
                <a:satOff val="-13064"/>
                <a:lumOff val="-8824"/>
                <a:alphaOff val="0"/>
                <a:satMod val="110000"/>
                <a:lumMod val="100000"/>
                <a:shade val="100000"/>
              </a:schemeClr>
            </a:gs>
            <a:gs pos="100000">
              <a:schemeClr val="accent5">
                <a:hueOff val="-5068907"/>
                <a:satOff val="-13064"/>
                <a:lumOff val="-882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1333500">
            <a:lnSpc>
              <a:spcPct val="90000"/>
            </a:lnSpc>
            <a:spcBef>
              <a:spcPct val="0"/>
            </a:spcBef>
            <a:spcAft>
              <a:spcPct val="35000"/>
            </a:spcAft>
            <a:buNone/>
          </a:pPr>
          <a:r>
            <a:rPr lang="fr-FR" sz="2000" b="1" kern="1200" dirty="0">
              <a:solidFill>
                <a:prstClr val="black"/>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Conducteurs  moteurs </a:t>
          </a:r>
        </a:p>
        <a:p>
          <a:pPr marL="0" lvl="0" indent="0" algn="ctr" defTabSz="1333500">
            <a:lnSpc>
              <a:spcPct val="90000"/>
            </a:lnSpc>
            <a:spcBef>
              <a:spcPct val="0"/>
            </a:spcBef>
            <a:spcAft>
              <a:spcPct val="35000"/>
            </a:spcAft>
            <a:buNone/>
          </a:pPr>
          <a:r>
            <a:rPr lang="fr-FR" sz="2000" b="1" kern="1200" dirty="0">
              <a:solidFill>
                <a:prstClr val="black"/>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(Fibres nerveuses motrices) </a:t>
          </a:r>
        </a:p>
      </dsp:txBody>
      <dsp:txXfrm>
        <a:off x="7539171" y="1040183"/>
        <a:ext cx="1928211" cy="1545975"/>
      </dsp:txXfrm>
    </dsp:sp>
    <dsp:sp modelId="{33C4C377-FD28-405D-A964-88719C6F8D42}">
      <dsp:nvSpPr>
        <dsp:cNvPr id="0" name=""/>
        <dsp:cNvSpPr/>
      </dsp:nvSpPr>
      <dsp:spPr>
        <a:xfrm rot="3320597">
          <a:off x="9085509" y="2738637"/>
          <a:ext cx="277803" cy="235330"/>
        </a:xfrm>
        <a:prstGeom prst="rightArrow">
          <a:avLst>
            <a:gd name="adj1" fmla="val 60000"/>
            <a:gd name="adj2" fmla="val 50000"/>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9100735" y="2756667"/>
        <a:ext cx="207204" cy="141198"/>
      </dsp:txXfrm>
    </dsp:sp>
    <dsp:sp modelId="{6FB7F69B-1588-4DF1-8B58-80A83DC6136C}">
      <dsp:nvSpPr>
        <dsp:cNvPr id="0" name=""/>
        <dsp:cNvSpPr/>
      </dsp:nvSpPr>
      <dsp:spPr>
        <a:xfrm>
          <a:off x="9159681" y="3065414"/>
          <a:ext cx="1585118" cy="1687410"/>
        </a:xfrm>
        <a:prstGeom prst="roundRect">
          <a:avLst>
            <a:gd name="adj" fmla="val 10000"/>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1333500">
            <a:lnSpc>
              <a:spcPct val="90000"/>
            </a:lnSpc>
            <a:spcBef>
              <a:spcPct val="0"/>
            </a:spcBef>
            <a:spcAft>
              <a:spcPct val="35000"/>
            </a:spcAft>
            <a:buNone/>
          </a:pPr>
          <a:r>
            <a:rPr lang="fr-FR" sz="2000" b="1" kern="1200" dirty="0">
              <a:solidFill>
                <a:prstClr val="black"/>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Muscles </a:t>
          </a:r>
        </a:p>
        <a:p>
          <a:pPr marL="0" lvl="0" indent="0" algn="ctr" defTabSz="1333500">
            <a:lnSpc>
              <a:spcPct val="90000"/>
            </a:lnSpc>
            <a:spcBef>
              <a:spcPct val="0"/>
            </a:spcBef>
            <a:spcAft>
              <a:spcPct val="35000"/>
            </a:spcAft>
            <a:buNone/>
          </a:pPr>
          <a:r>
            <a:rPr lang="fr-FR" sz="2000" b="1" kern="1200" dirty="0">
              <a:solidFill>
                <a:prstClr val="black"/>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(organe effecteur) </a:t>
          </a:r>
        </a:p>
      </dsp:txBody>
      <dsp:txXfrm>
        <a:off x="9206108" y="3111841"/>
        <a:ext cx="1492264" cy="1594556"/>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97CA0F-DAFC-458F-810E-60CC7BD4C0F4}" type="datetimeFigureOut">
              <a:rPr lang="fr-FR" smtClean="0"/>
              <a:t>28/01/2025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FE3B0C-6DF9-41DA-9DE4-138F07530212}" type="slidenum">
              <a:rPr lang="fr-FR" smtClean="0"/>
              <a:t>‹N°›</a:t>
            </a:fld>
            <a:endParaRPr lang="fr-FR"/>
          </a:p>
        </p:txBody>
      </p:sp>
    </p:spTree>
    <p:extLst>
      <p:ext uri="{BB962C8B-B14F-4D97-AF65-F5344CB8AC3E}">
        <p14:creationId xmlns:p14="http://schemas.microsoft.com/office/powerpoint/2010/main" val="1428306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1FE3B0C-6DF9-41DA-9DE4-138F07530212}" type="slidenum">
              <a:rPr lang="fr-FR" smtClean="0"/>
              <a:t>1</a:t>
            </a:fld>
            <a:endParaRPr lang="fr-FR"/>
          </a:p>
        </p:txBody>
      </p:sp>
    </p:spTree>
    <p:extLst>
      <p:ext uri="{BB962C8B-B14F-4D97-AF65-F5344CB8AC3E}">
        <p14:creationId xmlns:p14="http://schemas.microsoft.com/office/powerpoint/2010/main" val="262477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F1FE3B0C-6DF9-41DA-9DE4-138F07530212}" type="slidenum">
              <a:rPr lang="fr-FR" smtClean="0"/>
              <a:t>16</a:t>
            </a:fld>
            <a:endParaRPr lang="fr-FR"/>
          </a:p>
        </p:txBody>
      </p:sp>
    </p:spTree>
    <p:extLst>
      <p:ext uri="{BB962C8B-B14F-4D97-AF65-F5344CB8AC3E}">
        <p14:creationId xmlns:p14="http://schemas.microsoft.com/office/powerpoint/2010/main" val="3184352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Espace réservé de l'image des diapositives 1">
            <a:extLst>
              <a:ext uri="{FF2B5EF4-FFF2-40B4-BE49-F238E27FC236}">
                <a16:creationId xmlns:a16="http://schemas.microsoft.com/office/drawing/2014/main" id="{38EC5C00-A62A-696B-FFBB-E62CEE5EBD9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Espace réservé des notes 2">
            <a:extLst>
              <a:ext uri="{FF2B5EF4-FFF2-40B4-BE49-F238E27FC236}">
                <a16:creationId xmlns:a16="http://schemas.microsoft.com/office/drawing/2014/main" id="{13DDD9BC-7A93-A4D8-4398-2914E57C2C7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fr-FR" altLang="en-US"/>
              <a:t>Neurotransmetteur </a:t>
            </a:r>
          </a:p>
          <a:p>
            <a:pPr>
              <a:spcBef>
                <a:spcPct val="0"/>
              </a:spcBef>
            </a:pPr>
            <a:r>
              <a:rPr lang="fr-FR" altLang="en-US"/>
              <a:t>Vésicule : </a:t>
            </a:r>
            <a:r>
              <a:rPr lang="ar-MA" altLang="en-US"/>
              <a:t>حويصلة</a:t>
            </a:r>
            <a:endParaRPr lang="fr-FR" altLang="en-US"/>
          </a:p>
        </p:txBody>
      </p:sp>
      <p:sp>
        <p:nvSpPr>
          <p:cNvPr id="108548" name="Espace réservé du numéro de diapositive 3">
            <a:extLst>
              <a:ext uri="{FF2B5EF4-FFF2-40B4-BE49-F238E27FC236}">
                <a16:creationId xmlns:a16="http://schemas.microsoft.com/office/drawing/2014/main" id="{4F407517-6011-4B56-2478-E501754DB90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695C132-E6DA-49DF-A2F9-E62AEE5330F8}" type="slidenum">
              <a:rPr lang="fr-FR" altLang="en-US"/>
              <a:pPr fontAlgn="base">
                <a:spcBef>
                  <a:spcPct val="0"/>
                </a:spcBef>
                <a:spcAft>
                  <a:spcPct val="0"/>
                </a:spcAft>
              </a:pPr>
              <a:t>57</a:t>
            </a:fld>
            <a:endParaRPr lang="fr-FR"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E635B5-1F40-6E5B-C219-FF88F9B1C29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9C1DA40-2B93-6DA8-6CE5-C6D154A46F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774678B-EBCF-6D48-11B4-00BAEAA5849B}"/>
              </a:ext>
            </a:extLst>
          </p:cNvPr>
          <p:cNvSpPr>
            <a:spLocks noGrp="1"/>
          </p:cNvSpPr>
          <p:nvPr>
            <p:ph type="dt" sz="half" idx="10"/>
          </p:nvPr>
        </p:nvSpPr>
        <p:spPr/>
        <p:txBody>
          <a:bodyPr/>
          <a:lstStyle/>
          <a:p>
            <a:fld id="{024BA642-0854-4EF7-BCC8-774817AB159D}" type="datetimeFigureOut">
              <a:rPr lang="fr-FR" smtClean="0"/>
              <a:t>28/01/2025</a:t>
            </a:fld>
            <a:endParaRPr lang="fr-FR"/>
          </a:p>
        </p:txBody>
      </p:sp>
      <p:sp>
        <p:nvSpPr>
          <p:cNvPr id="5" name="Espace réservé du pied de page 4">
            <a:extLst>
              <a:ext uri="{FF2B5EF4-FFF2-40B4-BE49-F238E27FC236}">
                <a16:creationId xmlns:a16="http://schemas.microsoft.com/office/drawing/2014/main" id="{F1F6BEFF-C4F8-ECE9-BB3C-682CC804FE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84869A5-C871-9911-B0A3-CD246B9F4751}"/>
              </a:ext>
            </a:extLst>
          </p:cNvPr>
          <p:cNvSpPr>
            <a:spLocks noGrp="1"/>
          </p:cNvSpPr>
          <p:nvPr>
            <p:ph type="sldNum" sz="quarter" idx="12"/>
          </p:nvPr>
        </p:nvSpPr>
        <p:spPr/>
        <p:txBody>
          <a:bodyPr/>
          <a:lstStyle/>
          <a:p>
            <a:fld id="{D8E89750-465B-4D0C-87EA-04CFA6AEC59A}" type="slidenum">
              <a:rPr lang="fr-FR" smtClean="0"/>
              <a:t>‹N°›</a:t>
            </a:fld>
            <a:endParaRPr lang="fr-FR"/>
          </a:p>
        </p:txBody>
      </p:sp>
    </p:spTree>
    <p:extLst>
      <p:ext uri="{BB962C8B-B14F-4D97-AF65-F5344CB8AC3E}">
        <p14:creationId xmlns:p14="http://schemas.microsoft.com/office/powerpoint/2010/main" val="115261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6234DE-9A29-884C-0A83-C54F633F643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7BDC362-785E-0BD3-8B17-A559399798F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A99536-AEFE-FA4D-9D18-1DD6ACEE2320}"/>
              </a:ext>
            </a:extLst>
          </p:cNvPr>
          <p:cNvSpPr>
            <a:spLocks noGrp="1"/>
          </p:cNvSpPr>
          <p:nvPr>
            <p:ph type="dt" sz="half" idx="10"/>
          </p:nvPr>
        </p:nvSpPr>
        <p:spPr/>
        <p:txBody>
          <a:bodyPr/>
          <a:lstStyle/>
          <a:p>
            <a:fld id="{024BA642-0854-4EF7-BCC8-774817AB159D}" type="datetimeFigureOut">
              <a:rPr lang="fr-FR" smtClean="0"/>
              <a:t>28/01/2025</a:t>
            </a:fld>
            <a:endParaRPr lang="fr-FR"/>
          </a:p>
        </p:txBody>
      </p:sp>
      <p:sp>
        <p:nvSpPr>
          <p:cNvPr id="5" name="Espace réservé du pied de page 4">
            <a:extLst>
              <a:ext uri="{FF2B5EF4-FFF2-40B4-BE49-F238E27FC236}">
                <a16:creationId xmlns:a16="http://schemas.microsoft.com/office/drawing/2014/main" id="{B133973C-299B-68CA-6DFA-37CCE63AC82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A7211B1-9CC7-E761-0B14-6ECCD3AB1B5B}"/>
              </a:ext>
            </a:extLst>
          </p:cNvPr>
          <p:cNvSpPr>
            <a:spLocks noGrp="1"/>
          </p:cNvSpPr>
          <p:nvPr>
            <p:ph type="sldNum" sz="quarter" idx="12"/>
          </p:nvPr>
        </p:nvSpPr>
        <p:spPr/>
        <p:txBody>
          <a:bodyPr/>
          <a:lstStyle/>
          <a:p>
            <a:fld id="{D8E89750-465B-4D0C-87EA-04CFA6AEC59A}" type="slidenum">
              <a:rPr lang="fr-FR" smtClean="0"/>
              <a:t>‹N°›</a:t>
            </a:fld>
            <a:endParaRPr lang="fr-FR"/>
          </a:p>
        </p:txBody>
      </p:sp>
    </p:spTree>
    <p:extLst>
      <p:ext uri="{BB962C8B-B14F-4D97-AF65-F5344CB8AC3E}">
        <p14:creationId xmlns:p14="http://schemas.microsoft.com/office/powerpoint/2010/main" val="2607660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A83AFC-164F-3E91-1A70-AC328EA2123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5C261104-4F87-ECA4-0E99-A9346B4A87E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7BD6B06A-14F8-AF55-0BED-E97933B949D2}"/>
              </a:ext>
            </a:extLst>
          </p:cNvPr>
          <p:cNvSpPr>
            <a:spLocks noGrp="1"/>
          </p:cNvSpPr>
          <p:nvPr>
            <p:ph type="dt" sz="half" idx="10"/>
          </p:nvPr>
        </p:nvSpPr>
        <p:spPr/>
        <p:txBody>
          <a:bodyPr/>
          <a:lstStyle/>
          <a:p>
            <a:fld id="{024BA642-0854-4EF7-BCC8-774817AB159D}" type="datetimeFigureOut">
              <a:rPr lang="fr-FR" smtClean="0"/>
              <a:t>28/01/2025</a:t>
            </a:fld>
            <a:endParaRPr lang="fr-FR"/>
          </a:p>
        </p:txBody>
      </p:sp>
      <p:sp>
        <p:nvSpPr>
          <p:cNvPr id="5" name="Espace réservé du pied de page 4">
            <a:extLst>
              <a:ext uri="{FF2B5EF4-FFF2-40B4-BE49-F238E27FC236}">
                <a16:creationId xmlns:a16="http://schemas.microsoft.com/office/drawing/2014/main" id="{600D2C4C-761E-6FF9-97E4-8239BBD24A5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80F3A41-A480-65AA-27AD-5ECB2185741B}"/>
              </a:ext>
            </a:extLst>
          </p:cNvPr>
          <p:cNvSpPr>
            <a:spLocks noGrp="1"/>
          </p:cNvSpPr>
          <p:nvPr>
            <p:ph type="sldNum" sz="quarter" idx="12"/>
          </p:nvPr>
        </p:nvSpPr>
        <p:spPr/>
        <p:txBody>
          <a:bodyPr/>
          <a:lstStyle/>
          <a:p>
            <a:fld id="{D8E89750-465B-4D0C-87EA-04CFA6AEC59A}" type="slidenum">
              <a:rPr lang="fr-FR" smtClean="0"/>
              <a:t>‹N°›</a:t>
            </a:fld>
            <a:endParaRPr lang="fr-FR"/>
          </a:p>
        </p:txBody>
      </p:sp>
    </p:spTree>
    <p:extLst>
      <p:ext uri="{BB962C8B-B14F-4D97-AF65-F5344CB8AC3E}">
        <p14:creationId xmlns:p14="http://schemas.microsoft.com/office/powerpoint/2010/main" val="177952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C5632B-D825-C060-B1EA-11FE3A3566D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74ED8A1-92B8-7394-5EC4-9C7B37A68B2F}"/>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D57DC46-B5E3-500A-8464-05583D05AEC2}"/>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4A38F1D3-F3FD-B106-8657-156EE6C4C286}"/>
              </a:ext>
            </a:extLst>
          </p:cNvPr>
          <p:cNvSpPr>
            <a:spLocks noGrp="1"/>
          </p:cNvSpPr>
          <p:nvPr>
            <p:ph type="dt" sz="half" idx="10"/>
          </p:nvPr>
        </p:nvSpPr>
        <p:spPr/>
        <p:txBody>
          <a:bodyPr/>
          <a:lstStyle/>
          <a:p>
            <a:fld id="{024BA642-0854-4EF7-BCC8-774817AB159D}" type="datetimeFigureOut">
              <a:rPr lang="fr-FR" smtClean="0"/>
              <a:t>28/01/2025</a:t>
            </a:fld>
            <a:endParaRPr lang="fr-FR"/>
          </a:p>
        </p:txBody>
      </p:sp>
      <p:sp>
        <p:nvSpPr>
          <p:cNvPr id="6" name="Espace réservé du pied de page 5">
            <a:extLst>
              <a:ext uri="{FF2B5EF4-FFF2-40B4-BE49-F238E27FC236}">
                <a16:creationId xmlns:a16="http://schemas.microsoft.com/office/drawing/2014/main" id="{A68F7EB0-92B5-D81D-BA4D-B5D3815054C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AF9D048-1D09-1501-E831-9B5962E940D2}"/>
              </a:ext>
            </a:extLst>
          </p:cNvPr>
          <p:cNvSpPr>
            <a:spLocks noGrp="1"/>
          </p:cNvSpPr>
          <p:nvPr>
            <p:ph type="sldNum" sz="quarter" idx="12"/>
          </p:nvPr>
        </p:nvSpPr>
        <p:spPr/>
        <p:txBody>
          <a:bodyPr/>
          <a:lstStyle/>
          <a:p>
            <a:fld id="{D8E89750-465B-4D0C-87EA-04CFA6AEC59A}" type="slidenum">
              <a:rPr lang="fr-FR" smtClean="0"/>
              <a:t>‹N°›</a:t>
            </a:fld>
            <a:endParaRPr lang="fr-FR"/>
          </a:p>
        </p:txBody>
      </p:sp>
    </p:spTree>
    <p:extLst>
      <p:ext uri="{BB962C8B-B14F-4D97-AF65-F5344CB8AC3E}">
        <p14:creationId xmlns:p14="http://schemas.microsoft.com/office/powerpoint/2010/main" val="793528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3D2D97-0542-1FC2-5333-FE7DA3D5BA0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1654D9A4-B56A-2CB3-81AC-6E44D16B0C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0A75E7D-CCC4-C1BB-7850-9304A68431EA}"/>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81C14D3-8BF8-C1B5-9E69-E231952EE7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F0B8144-2913-E8DB-1718-119A30CEBBE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5F125A6-2673-A54E-C62F-B43FEE13D8CD}"/>
              </a:ext>
            </a:extLst>
          </p:cNvPr>
          <p:cNvSpPr>
            <a:spLocks noGrp="1"/>
          </p:cNvSpPr>
          <p:nvPr>
            <p:ph type="dt" sz="half" idx="10"/>
          </p:nvPr>
        </p:nvSpPr>
        <p:spPr/>
        <p:txBody>
          <a:bodyPr/>
          <a:lstStyle/>
          <a:p>
            <a:fld id="{024BA642-0854-4EF7-BCC8-774817AB159D}" type="datetimeFigureOut">
              <a:rPr lang="fr-FR" smtClean="0"/>
              <a:t>28/01/2025</a:t>
            </a:fld>
            <a:endParaRPr lang="fr-FR"/>
          </a:p>
        </p:txBody>
      </p:sp>
      <p:sp>
        <p:nvSpPr>
          <p:cNvPr id="8" name="Espace réservé du pied de page 7">
            <a:extLst>
              <a:ext uri="{FF2B5EF4-FFF2-40B4-BE49-F238E27FC236}">
                <a16:creationId xmlns:a16="http://schemas.microsoft.com/office/drawing/2014/main" id="{12B0123E-0C17-230D-8CF8-D2881FD706A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7225ECB-81A0-8D87-96C6-A834E2E0EB12}"/>
              </a:ext>
            </a:extLst>
          </p:cNvPr>
          <p:cNvSpPr>
            <a:spLocks noGrp="1"/>
          </p:cNvSpPr>
          <p:nvPr>
            <p:ph type="sldNum" sz="quarter" idx="12"/>
          </p:nvPr>
        </p:nvSpPr>
        <p:spPr/>
        <p:txBody>
          <a:bodyPr/>
          <a:lstStyle/>
          <a:p>
            <a:fld id="{D8E89750-465B-4D0C-87EA-04CFA6AEC59A}" type="slidenum">
              <a:rPr lang="fr-FR" smtClean="0"/>
              <a:t>‹N°›</a:t>
            </a:fld>
            <a:endParaRPr lang="fr-FR"/>
          </a:p>
        </p:txBody>
      </p:sp>
    </p:spTree>
    <p:extLst>
      <p:ext uri="{BB962C8B-B14F-4D97-AF65-F5344CB8AC3E}">
        <p14:creationId xmlns:p14="http://schemas.microsoft.com/office/powerpoint/2010/main" val="433213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ADF556-F904-E386-F1BC-C0655FD95550}"/>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6244C26-0784-D824-C0C8-BF66265D93FA}"/>
              </a:ext>
            </a:extLst>
          </p:cNvPr>
          <p:cNvSpPr>
            <a:spLocks noGrp="1"/>
          </p:cNvSpPr>
          <p:nvPr>
            <p:ph type="dt" sz="half" idx="10"/>
          </p:nvPr>
        </p:nvSpPr>
        <p:spPr/>
        <p:txBody>
          <a:bodyPr/>
          <a:lstStyle/>
          <a:p>
            <a:fld id="{024BA642-0854-4EF7-BCC8-774817AB159D}" type="datetimeFigureOut">
              <a:rPr lang="fr-FR" smtClean="0"/>
              <a:t>28/01/2025</a:t>
            </a:fld>
            <a:endParaRPr lang="fr-FR"/>
          </a:p>
        </p:txBody>
      </p:sp>
      <p:sp>
        <p:nvSpPr>
          <p:cNvPr id="4" name="Espace réservé du pied de page 3">
            <a:extLst>
              <a:ext uri="{FF2B5EF4-FFF2-40B4-BE49-F238E27FC236}">
                <a16:creationId xmlns:a16="http://schemas.microsoft.com/office/drawing/2014/main" id="{E7F1DAF7-AA97-C247-3BCF-E80C639C4608}"/>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7C133774-4BF8-4598-7801-EEC32252AB83}"/>
              </a:ext>
            </a:extLst>
          </p:cNvPr>
          <p:cNvSpPr>
            <a:spLocks noGrp="1"/>
          </p:cNvSpPr>
          <p:nvPr>
            <p:ph type="sldNum" sz="quarter" idx="12"/>
          </p:nvPr>
        </p:nvSpPr>
        <p:spPr/>
        <p:txBody>
          <a:bodyPr/>
          <a:lstStyle/>
          <a:p>
            <a:fld id="{D8E89750-465B-4D0C-87EA-04CFA6AEC59A}" type="slidenum">
              <a:rPr lang="fr-FR" smtClean="0"/>
              <a:t>‹N°›</a:t>
            </a:fld>
            <a:endParaRPr lang="fr-FR"/>
          </a:p>
        </p:txBody>
      </p:sp>
    </p:spTree>
    <p:extLst>
      <p:ext uri="{BB962C8B-B14F-4D97-AF65-F5344CB8AC3E}">
        <p14:creationId xmlns:p14="http://schemas.microsoft.com/office/powerpoint/2010/main" val="54687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5E2CB59-848B-E3E6-C2C1-27FD554DCF52}"/>
              </a:ext>
            </a:extLst>
          </p:cNvPr>
          <p:cNvSpPr>
            <a:spLocks noGrp="1"/>
          </p:cNvSpPr>
          <p:nvPr>
            <p:ph type="dt" sz="half" idx="10"/>
          </p:nvPr>
        </p:nvSpPr>
        <p:spPr/>
        <p:txBody>
          <a:bodyPr/>
          <a:lstStyle/>
          <a:p>
            <a:fld id="{024BA642-0854-4EF7-BCC8-774817AB159D}" type="datetimeFigureOut">
              <a:rPr lang="fr-FR" smtClean="0"/>
              <a:t>28/01/2025</a:t>
            </a:fld>
            <a:endParaRPr lang="fr-FR"/>
          </a:p>
        </p:txBody>
      </p:sp>
      <p:sp>
        <p:nvSpPr>
          <p:cNvPr id="3" name="Espace réservé du pied de page 2">
            <a:extLst>
              <a:ext uri="{FF2B5EF4-FFF2-40B4-BE49-F238E27FC236}">
                <a16:creationId xmlns:a16="http://schemas.microsoft.com/office/drawing/2014/main" id="{B1B68254-3429-0A2E-D3C9-9CB5E0095FC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FD50F126-9534-20AF-50B4-7126257094CC}"/>
              </a:ext>
            </a:extLst>
          </p:cNvPr>
          <p:cNvSpPr>
            <a:spLocks noGrp="1"/>
          </p:cNvSpPr>
          <p:nvPr>
            <p:ph type="sldNum" sz="quarter" idx="12"/>
          </p:nvPr>
        </p:nvSpPr>
        <p:spPr/>
        <p:txBody>
          <a:bodyPr/>
          <a:lstStyle/>
          <a:p>
            <a:fld id="{D8E89750-465B-4D0C-87EA-04CFA6AEC59A}" type="slidenum">
              <a:rPr lang="fr-FR" smtClean="0"/>
              <a:t>‹N°›</a:t>
            </a:fld>
            <a:endParaRPr lang="fr-FR"/>
          </a:p>
        </p:txBody>
      </p:sp>
    </p:spTree>
    <p:extLst>
      <p:ext uri="{BB962C8B-B14F-4D97-AF65-F5344CB8AC3E}">
        <p14:creationId xmlns:p14="http://schemas.microsoft.com/office/powerpoint/2010/main" val="244622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D23507-32C8-628B-99A0-7430E519936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5F71F3E-35AD-F8AE-54C8-F7EF57D5D1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BF0A8BBB-E594-CB30-9F96-628D6DBB5F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E776E74-8901-B243-7BDC-C4D2DC77C7D5}"/>
              </a:ext>
            </a:extLst>
          </p:cNvPr>
          <p:cNvSpPr>
            <a:spLocks noGrp="1"/>
          </p:cNvSpPr>
          <p:nvPr>
            <p:ph type="dt" sz="half" idx="10"/>
          </p:nvPr>
        </p:nvSpPr>
        <p:spPr/>
        <p:txBody>
          <a:bodyPr/>
          <a:lstStyle/>
          <a:p>
            <a:fld id="{024BA642-0854-4EF7-BCC8-774817AB159D}" type="datetimeFigureOut">
              <a:rPr lang="fr-FR" smtClean="0"/>
              <a:t>28/01/2025</a:t>
            </a:fld>
            <a:endParaRPr lang="fr-FR"/>
          </a:p>
        </p:txBody>
      </p:sp>
      <p:sp>
        <p:nvSpPr>
          <p:cNvPr id="6" name="Espace réservé du pied de page 5">
            <a:extLst>
              <a:ext uri="{FF2B5EF4-FFF2-40B4-BE49-F238E27FC236}">
                <a16:creationId xmlns:a16="http://schemas.microsoft.com/office/drawing/2014/main" id="{423DA154-868A-ADF8-51B2-843FB6B85CE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3631703-D00F-CB14-94CD-C495BC92E3EF}"/>
              </a:ext>
            </a:extLst>
          </p:cNvPr>
          <p:cNvSpPr>
            <a:spLocks noGrp="1"/>
          </p:cNvSpPr>
          <p:nvPr>
            <p:ph type="sldNum" sz="quarter" idx="12"/>
          </p:nvPr>
        </p:nvSpPr>
        <p:spPr/>
        <p:txBody>
          <a:bodyPr/>
          <a:lstStyle/>
          <a:p>
            <a:fld id="{D8E89750-465B-4D0C-87EA-04CFA6AEC59A}" type="slidenum">
              <a:rPr lang="fr-FR" smtClean="0"/>
              <a:t>‹N°›</a:t>
            </a:fld>
            <a:endParaRPr lang="fr-FR"/>
          </a:p>
        </p:txBody>
      </p:sp>
    </p:spTree>
    <p:extLst>
      <p:ext uri="{BB962C8B-B14F-4D97-AF65-F5344CB8AC3E}">
        <p14:creationId xmlns:p14="http://schemas.microsoft.com/office/powerpoint/2010/main" val="2093797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00D5B0-AB9E-157E-4B61-1B3BA3FD5AF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48D1AB1-25F0-B3FB-8DED-6797781E5B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E6D1245-0273-61DC-3CAF-685BA1A96E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61D0139-078A-1C7F-4DAC-545CD52A5DE5}"/>
              </a:ext>
            </a:extLst>
          </p:cNvPr>
          <p:cNvSpPr>
            <a:spLocks noGrp="1"/>
          </p:cNvSpPr>
          <p:nvPr>
            <p:ph type="dt" sz="half" idx="10"/>
          </p:nvPr>
        </p:nvSpPr>
        <p:spPr/>
        <p:txBody>
          <a:bodyPr/>
          <a:lstStyle/>
          <a:p>
            <a:fld id="{024BA642-0854-4EF7-BCC8-774817AB159D}" type="datetimeFigureOut">
              <a:rPr lang="fr-FR" smtClean="0"/>
              <a:t>28/01/2025</a:t>
            </a:fld>
            <a:endParaRPr lang="fr-FR"/>
          </a:p>
        </p:txBody>
      </p:sp>
      <p:sp>
        <p:nvSpPr>
          <p:cNvPr id="6" name="Espace réservé du pied de page 5">
            <a:extLst>
              <a:ext uri="{FF2B5EF4-FFF2-40B4-BE49-F238E27FC236}">
                <a16:creationId xmlns:a16="http://schemas.microsoft.com/office/drawing/2014/main" id="{27DFF811-F4AC-2366-C06F-740394980EB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DEAFBC3-C223-F422-78AB-5D4FD4D8E3F3}"/>
              </a:ext>
            </a:extLst>
          </p:cNvPr>
          <p:cNvSpPr>
            <a:spLocks noGrp="1"/>
          </p:cNvSpPr>
          <p:nvPr>
            <p:ph type="sldNum" sz="quarter" idx="12"/>
          </p:nvPr>
        </p:nvSpPr>
        <p:spPr/>
        <p:txBody>
          <a:bodyPr/>
          <a:lstStyle/>
          <a:p>
            <a:fld id="{D8E89750-465B-4D0C-87EA-04CFA6AEC59A}" type="slidenum">
              <a:rPr lang="fr-FR" smtClean="0"/>
              <a:t>‹N°›</a:t>
            </a:fld>
            <a:endParaRPr lang="fr-FR"/>
          </a:p>
        </p:txBody>
      </p:sp>
    </p:spTree>
    <p:extLst>
      <p:ext uri="{BB962C8B-B14F-4D97-AF65-F5344CB8AC3E}">
        <p14:creationId xmlns:p14="http://schemas.microsoft.com/office/powerpoint/2010/main" val="2175523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ED2C55-F20F-FF38-2A40-B7DA69A3070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5E6BB2A2-C065-F9C4-9039-5FAE08BFF09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BD7F496-2B5A-FF8F-0FA7-CDF9A622A16A}"/>
              </a:ext>
            </a:extLst>
          </p:cNvPr>
          <p:cNvSpPr>
            <a:spLocks noGrp="1"/>
          </p:cNvSpPr>
          <p:nvPr>
            <p:ph type="dt" sz="half" idx="10"/>
          </p:nvPr>
        </p:nvSpPr>
        <p:spPr/>
        <p:txBody>
          <a:bodyPr/>
          <a:lstStyle/>
          <a:p>
            <a:fld id="{024BA642-0854-4EF7-BCC8-774817AB159D}" type="datetimeFigureOut">
              <a:rPr lang="fr-FR" smtClean="0"/>
              <a:t>28/01/2025</a:t>
            </a:fld>
            <a:endParaRPr lang="fr-FR"/>
          </a:p>
        </p:txBody>
      </p:sp>
      <p:sp>
        <p:nvSpPr>
          <p:cNvPr id="5" name="Espace réservé du pied de page 4">
            <a:extLst>
              <a:ext uri="{FF2B5EF4-FFF2-40B4-BE49-F238E27FC236}">
                <a16:creationId xmlns:a16="http://schemas.microsoft.com/office/drawing/2014/main" id="{55707A42-4A52-08B6-4A56-7928B73BA99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20E593E-8F7A-52B9-4FB5-1D77509C12E5}"/>
              </a:ext>
            </a:extLst>
          </p:cNvPr>
          <p:cNvSpPr>
            <a:spLocks noGrp="1"/>
          </p:cNvSpPr>
          <p:nvPr>
            <p:ph type="sldNum" sz="quarter" idx="12"/>
          </p:nvPr>
        </p:nvSpPr>
        <p:spPr/>
        <p:txBody>
          <a:bodyPr/>
          <a:lstStyle/>
          <a:p>
            <a:fld id="{D8E89750-465B-4D0C-87EA-04CFA6AEC59A}" type="slidenum">
              <a:rPr lang="fr-FR" smtClean="0"/>
              <a:t>‹N°›</a:t>
            </a:fld>
            <a:endParaRPr lang="fr-FR"/>
          </a:p>
        </p:txBody>
      </p:sp>
    </p:spTree>
    <p:extLst>
      <p:ext uri="{BB962C8B-B14F-4D97-AF65-F5344CB8AC3E}">
        <p14:creationId xmlns:p14="http://schemas.microsoft.com/office/powerpoint/2010/main" val="2468845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C4F28AF-3E41-73D4-F29A-A8FBF910BDB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2976C18F-E7AF-B866-2C15-D82ABA7576E7}"/>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549329B-19A9-69EE-EFAF-36DDD967740D}"/>
              </a:ext>
            </a:extLst>
          </p:cNvPr>
          <p:cNvSpPr>
            <a:spLocks noGrp="1"/>
          </p:cNvSpPr>
          <p:nvPr>
            <p:ph type="dt" sz="half" idx="10"/>
          </p:nvPr>
        </p:nvSpPr>
        <p:spPr/>
        <p:txBody>
          <a:bodyPr/>
          <a:lstStyle/>
          <a:p>
            <a:fld id="{024BA642-0854-4EF7-BCC8-774817AB159D}" type="datetimeFigureOut">
              <a:rPr lang="fr-FR" smtClean="0"/>
              <a:t>28/01/2025</a:t>
            </a:fld>
            <a:endParaRPr lang="fr-FR"/>
          </a:p>
        </p:txBody>
      </p:sp>
      <p:sp>
        <p:nvSpPr>
          <p:cNvPr id="5" name="Espace réservé du pied de page 4">
            <a:extLst>
              <a:ext uri="{FF2B5EF4-FFF2-40B4-BE49-F238E27FC236}">
                <a16:creationId xmlns:a16="http://schemas.microsoft.com/office/drawing/2014/main" id="{3BE5229B-225E-28DB-7D82-62C299DB631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505A48A-FBFD-2FDE-B7D4-3803F5D5D7DF}"/>
              </a:ext>
            </a:extLst>
          </p:cNvPr>
          <p:cNvSpPr>
            <a:spLocks noGrp="1"/>
          </p:cNvSpPr>
          <p:nvPr>
            <p:ph type="sldNum" sz="quarter" idx="12"/>
          </p:nvPr>
        </p:nvSpPr>
        <p:spPr/>
        <p:txBody>
          <a:bodyPr/>
          <a:lstStyle/>
          <a:p>
            <a:fld id="{D8E89750-465B-4D0C-87EA-04CFA6AEC59A}" type="slidenum">
              <a:rPr lang="fr-FR" smtClean="0"/>
              <a:t>‹N°›</a:t>
            </a:fld>
            <a:endParaRPr lang="fr-FR"/>
          </a:p>
        </p:txBody>
      </p:sp>
    </p:spTree>
    <p:extLst>
      <p:ext uri="{BB962C8B-B14F-4D97-AF65-F5344CB8AC3E}">
        <p14:creationId xmlns:p14="http://schemas.microsoft.com/office/powerpoint/2010/main" val="519861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0000"/>
            <a:lum/>
          </a:blip>
          <a:srcRect/>
          <a:stretch>
            <a:fillRect t="-76000" b="-76000"/>
          </a:stretch>
        </a:blip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00C6030-E67E-9E1B-6863-BB4B73CF22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7DECAAD7-DCD3-A800-38D0-826881E332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854BD7F-C957-4012-7894-AE05F575B2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4BA642-0854-4EF7-BCC8-774817AB159D}" type="datetimeFigureOut">
              <a:rPr lang="fr-FR" smtClean="0"/>
              <a:t>28/01/2025</a:t>
            </a:fld>
            <a:endParaRPr lang="fr-FR"/>
          </a:p>
        </p:txBody>
      </p:sp>
      <p:sp>
        <p:nvSpPr>
          <p:cNvPr id="5" name="Espace réservé du pied de page 4">
            <a:extLst>
              <a:ext uri="{FF2B5EF4-FFF2-40B4-BE49-F238E27FC236}">
                <a16:creationId xmlns:a16="http://schemas.microsoft.com/office/drawing/2014/main" id="{A24AA5A9-4365-7167-C587-C18C1BC39B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9FD64FAF-1D36-F78A-8E5E-3F1B57BEB2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E89750-465B-4D0C-87EA-04CFA6AEC59A}" type="slidenum">
              <a:rPr lang="fr-FR" smtClean="0"/>
              <a:t>‹N°›</a:t>
            </a:fld>
            <a:endParaRPr lang="fr-FR"/>
          </a:p>
        </p:txBody>
      </p:sp>
    </p:spTree>
    <p:extLst>
      <p:ext uri="{BB962C8B-B14F-4D97-AF65-F5344CB8AC3E}">
        <p14:creationId xmlns:p14="http://schemas.microsoft.com/office/powerpoint/2010/main" val="41025097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4.pn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4.pn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286D27B4-A9E9-9DBC-F72D-BDCFB4C8D8DA}"/>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43000"/>
                    </a14:imgEffect>
                  </a14:imgLayer>
                </a14:imgProps>
              </a:ext>
              <a:ext uri="{28A0092B-C50C-407E-A947-70E740481C1C}">
                <a14:useLocalDpi xmlns:a14="http://schemas.microsoft.com/office/drawing/2010/main" val="0"/>
              </a:ext>
            </a:extLst>
          </a:blip>
          <a:stretch>
            <a:fillRect/>
          </a:stretch>
        </p:blipFill>
        <p:spPr>
          <a:xfrm>
            <a:off x="0" y="-2767"/>
            <a:ext cx="12183125" cy="6860767"/>
          </a:xfrm>
          <a:prstGeom prst="rect">
            <a:avLst/>
          </a:prstGeom>
          <a:blipFill dpi="0" rotWithShape="1">
            <a:blip r:embed="rId5"/>
            <a:srcRect/>
            <a:tile tx="0" ty="0" sx="100000" sy="100000" flip="none" algn="tl"/>
          </a:blipFill>
          <a:effectLst>
            <a:outerShdw blurRad="50800" dist="50800" sx="1000" sy="1000" algn="ctr" rotWithShape="0">
              <a:srgbClr val="000000">
                <a:alpha val="0"/>
              </a:srgbClr>
            </a:outerShdw>
            <a:reflection endPos="0" dist="50800" dir="5400000" sy="-100000" algn="bl" rotWithShape="0"/>
          </a:effectLst>
        </p:spPr>
      </p:pic>
      <p:sp>
        <p:nvSpPr>
          <p:cNvPr id="5" name="ZoneTexte 4">
            <a:extLst>
              <a:ext uri="{FF2B5EF4-FFF2-40B4-BE49-F238E27FC236}">
                <a16:creationId xmlns:a16="http://schemas.microsoft.com/office/drawing/2014/main" id="{3A9CF281-A80C-E1E0-9B75-57138AC0C61F}"/>
              </a:ext>
            </a:extLst>
          </p:cNvPr>
          <p:cNvSpPr txBox="1"/>
          <p:nvPr/>
        </p:nvSpPr>
        <p:spPr>
          <a:xfrm>
            <a:off x="1305625" y="565294"/>
            <a:ext cx="9795587" cy="1938992"/>
          </a:xfrm>
          <a:prstGeom prst="rect">
            <a:avLst/>
          </a:prstGeom>
          <a:noFill/>
        </p:spPr>
        <p:txBody>
          <a:bodyPr wrap="square">
            <a:spAutoFit/>
          </a:bodyPr>
          <a:lstStyle/>
          <a:p>
            <a:pPr algn="ctr"/>
            <a:r>
              <a:rPr lang="fr-FR" sz="60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Unité 2 : fonctions de relation – l’immunologie</a:t>
            </a:r>
          </a:p>
        </p:txBody>
      </p:sp>
      <p:sp>
        <p:nvSpPr>
          <p:cNvPr id="7" name="ZoneTexte 6">
            <a:extLst>
              <a:ext uri="{FF2B5EF4-FFF2-40B4-BE49-F238E27FC236}">
                <a16:creationId xmlns:a16="http://schemas.microsoft.com/office/drawing/2014/main" id="{6CC4A74D-2211-D6F3-C04D-112FD276D69E}"/>
              </a:ext>
            </a:extLst>
          </p:cNvPr>
          <p:cNvSpPr txBox="1"/>
          <p:nvPr/>
        </p:nvSpPr>
        <p:spPr>
          <a:xfrm>
            <a:off x="0" y="5807054"/>
            <a:ext cx="3648113" cy="954107"/>
          </a:xfrm>
          <a:prstGeom prst="rect">
            <a:avLst/>
          </a:prstGeom>
          <a:noFill/>
        </p:spPr>
        <p:txBody>
          <a:bodyPr wrap="square">
            <a:spAutoFit/>
          </a:bodyPr>
          <a:lstStyle/>
          <a:p>
            <a:pPr algn="ctr"/>
            <a:r>
              <a:rPr lang="fr-FR" sz="28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Lycée collégial SMIMOU</a:t>
            </a:r>
          </a:p>
        </p:txBody>
      </p:sp>
      <p:sp>
        <p:nvSpPr>
          <p:cNvPr id="8" name="ZoneTexte 7">
            <a:extLst>
              <a:ext uri="{FF2B5EF4-FFF2-40B4-BE49-F238E27FC236}">
                <a16:creationId xmlns:a16="http://schemas.microsoft.com/office/drawing/2014/main" id="{92D4A072-8E5A-9B63-91FF-EE5B852A10EC}"/>
              </a:ext>
            </a:extLst>
          </p:cNvPr>
          <p:cNvSpPr txBox="1"/>
          <p:nvPr/>
        </p:nvSpPr>
        <p:spPr>
          <a:xfrm>
            <a:off x="7655820" y="5903893"/>
            <a:ext cx="4536180" cy="954107"/>
          </a:xfrm>
          <a:prstGeom prst="rect">
            <a:avLst/>
          </a:prstGeom>
          <a:noFill/>
        </p:spPr>
        <p:txBody>
          <a:bodyPr wrap="square">
            <a:spAutoFit/>
          </a:bodyPr>
          <a:lstStyle/>
          <a:p>
            <a:pPr algn="ctr"/>
            <a:r>
              <a:rPr lang="fr-FR" sz="28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Prof: MOATAQED ZAKARIA</a:t>
            </a:r>
          </a:p>
        </p:txBody>
      </p:sp>
      <p:sp>
        <p:nvSpPr>
          <p:cNvPr id="4" name="ZoneTexte 3">
            <a:extLst>
              <a:ext uri="{FF2B5EF4-FFF2-40B4-BE49-F238E27FC236}">
                <a16:creationId xmlns:a16="http://schemas.microsoft.com/office/drawing/2014/main" id="{AA0BB742-9C31-1E03-57C9-C4443583163F}"/>
              </a:ext>
            </a:extLst>
          </p:cNvPr>
          <p:cNvSpPr txBox="1"/>
          <p:nvPr/>
        </p:nvSpPr>
        <p:spPr>
          <a:xfrm>
            <a:off x="1376648" y="4013003"/>
            <a:ext cx="9795587" cy="1015663"/>
          </a:xfrm>
          <a:prstGeom prst="rect">
            <a:avLst/>
          </a:prstGeom>
          <a:noFill/>
        </p:spPr>
        <p:txBody>
          <a:bodyPr wrap="square">
            <a:spAutoFit/>
          </a:bodyPr>
          <a:lstStyle/>
          <a:p>
            <a:pPr algn="ctr"/>
            <a:r>
              <a:rPr lang="ar-MA" sz="60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الوحدة 2: وظائف الربط - المناعة</a:t>
            </a:r>
          </a:p>
        </p:txBody>
      </p:sp>
    </p:spTree>
    <p:extLst>
      <p:ext uri="{BB962C8B-B14F-4D97-AF65-F5344CB8AC3E}">
        <p14:creationId xmlns:p14="http://schemas.microsoft.com/office/powerpoint/2010/main" val="1874979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Nerveux central Banque de photographies et d'images à haute résolution -  Alamy">
            <a:extLst>
              <a:ext uri="{FF2B5EF4-FFF2-40B4-BE49-F238E27FC236}">
                <a16:creationId xmlns:a16="http://schemas.microsoft.com/office/drawing/2014/main" id="{C5489106-EAFC-753F-7B15-D7A1FD63FA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120" r="13220" b="7053"/>
          <a:stretch>
            <a:fillRect/>
          </a:stretch>
        </p:blipFill>
        <p:spPr bwMode="auto">
          <a:xfrm>
            <a:off x="7512807" y="1511312"/>
            <a:ext cx="4048879" cy="5249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4">
            <a:extLst>
              <a:ext uri="{FF2B5EF4-FFF2-40B4-BE49-F238E27FC236}">
                <a16:creationId xmlns:a16="http://schemas.microsoft.com/office/drawing/2014/main" id="{B99606E1-E450-277A-7CAA-0D688472F9DA}"/>
              </a:ext>
            </a:extLst>
          </p:cNvPr>
          <p:cNvSpPr txBox="1"/>
          <p:nvPr/>
        </p:nvSpPr>
        <p:spPr>
          <a:xfrm>
            <a:off x="784391" y="1787170"/>
            <a:ext cx="4811978" cy="707886"/>
          </a:xfrm>
          <a:prstGeom prst="rect">
            <a:avLst/>
          </a:prstGeom>
          <a:noFill/>
        </p:spPr>
        <p:txBody>
          <a:bodyPr wrap="square">
            <a:spAutoFit/>
          </a:bodyPr>
          <a:lstStyle/>
          <a:p>
            <a:pPr algn="ctr"/>
            <a:r>
              <a:rPr lang="ar-MA" sz="4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الفصل 1 : الجهاز العصبي</a:t>
            </a:r>
            <a:endParaRPr lang="fr-FR" sz="4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ZoneTexte 5">
            <a:extLst>
              <a:ext uri="{FF2B5EF4-FFF2-40B4-BE49-F238E27FC236}">
                <a16:creationId xmlns:a16="http://schemas.microsoft.com/office/drawing/2014/main" id="{6F7C6F7F-96D8-CE02-BECF-E5977C003407}"/>
              </a:ext>
            </a:extLst>
          </p:cNvPr>
          <p:cNvSpPr txBox="1"/>
          <p:nvPr/>
        </p:nvSpPr>
        <p:spPr>
          <a:xfrm>
            <a:off x="-70900" y="1043124"/>
            <a:ext cx="7202225" cy="707886"/>
          </a:xfrm>
          <a:prstGeom prst="rect">
            <a:avLst/>
          </a:prstGeom>
          <a:noFill/>
        </p:spPr>
        <p:txBody>
          <a:bodyPr wrap="square">
            <a:spAutoFit/>
          </a:bodyPr>
          <a:lstStyle/>
          <a:p>
            <a:pPr algn="ctr"/>
            <a:r>
              <a:rPr lang="fr-FR" sz="4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Chapitre 1 : Système nerveux</a:t>
            </a:r>
          </a:p>
        </p:txBody>
      </p:sp>
      <p:pic>
        <p:nvPicPr>
          <p:cNvPr id="3" name="Image 2">
            <a:extLst>
              <a:ext uri="{FF2B5EF4-FFF2-40B4-BE49-F238E27FC236}">
                <a16:creationId xmlns:a16="http://schemas.microsoft.com/office/drawing/2014/main" id="{E16D5CD3-939F-C1C0-6BC1-A1ABE83AC5A1}"/>
              </a:ext>
            </a:extLst>
          </p:cNvPr>
          <p:cNvPicPr>
            <a:picLocks noChangeAspect="1"/>
          </p:cNvPicPr>
          <p:nvPr/>
        </p:nvPicPr>
        <p:blipFill>
          <a:blip r:embed="rId3"/>
          <a:stretch>
            <a:fillRect/>
          </a:stretch>
        </p:blipFill>
        <p:spPr>
          <a:xfrm>
            <a:off x="551623" y="2802209"/>
            <a:ext cx="5277515" cy="3958136"/>
          </a:xfrm>
          <a:prstGeom prst="rect">
            <a:avLst/>
          </a:prstGeom>
        </p:spPr>
      </p:pic>
      <p:sp>
        <p:nvSpPr>
          <p:cNvPr id="2" name="ZoneTexte 1">
            <a:extLst>
              <a:ext uri="{FF2B5EF4-FFF2-40B4-BE49-F238E27FC236}">
                <a16:creationId xmlns:a16="http://schemas.microsoft.com/office/drawing/2014/main" id="{ED19533A-C274-E5E5-9B6D-AFFF79C34784}"/>
              </a:ext>
            </a:extLst>
          </p:cNvPr>
          <p:cNvSpPr txBox="1"/>
          <p:nvPr/>
        </p:nvSpPr>
        <p:spPr>
          <a:xfrm>
            <a:off x="875930" y="28085"/>
            <a:ext cx="9830540" cy="707886"/>
          </a:xfrm>
          <a:prstGeom prst="rect">
            <a:avLst/>
          </a:prstGeom>
          <a:noFill/>
        </p:spPr>
        <p:txBody>
          <a:bodyPr wrap="square">
            <a:spAutoFit/>
          </a:bodyPr>
          <a:lstStyle/>
          <a:p>
            <a:pPr algn="ctr"/>
            <a:r>
              <a:rPr lang="fr-FR" sz="4000"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r>
              <a:rPr lang="fr-FR" sz="4000" b="1" baseline="30000"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ère</a:t>
            </a:r>
            <a:r>
              <a:rPr lang="fr-FR" sz="4000"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partie : fonctions de relation </a:t>
            </a:r>
          </a:p>
        </p:txBody>
      </p:sp>
    </p:spTree>
    <p:extLst>
      <p:ext uri="{BB962C8B-B14F-4D97-AF65-F5344CB8AC3E}">
        <p14:creationId xmlns:p14="http://schemas.microsoft.com/office/powerpoint/2010/main" val="1515461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3">
            <a:extLst>
              <a:ext uri="{FF2B5EF4-FFF2-40B4-BE49-F238E27FC236}">
                <a16:creationId xmlns:a16="http://schemas.microsoft.com/office/drawing/2014/main" id="{305C7B06-33A9-95B3-3725-09E19CEC76A2}"/>
              </a:ext>
            </a:extLst>
          </p:cNvPr>
          <p:cNvSpPr txBox="1">
            <a:spLocks noChangeArrowheads="1"/>
          </p:cNvSpPr>
          <p:nvPr/>
        </p:nvSpPr>
        <p:spPr bwMode="auto">
          <a:xfrm>
            <a:off x="314517" y="1387006"/>
            <a:ext cx="11562965"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fr-FR" altLang="en-US" sz="4000" dirty="0">
                <a:latin typeface="Times New Roman" panose="02020603050405020304" pitchFamily="18" charset="0"/>
                <a:cs typeface="Times New Roman" panose="02020603050405020304" pitchFamily="18" charset="0"/>
              </a:rPr>
              <a:t>Le</a:t>
            </a:r>
            <a:r>
              <a:rPr lang="fr-FR" altLang="en-US" sz="4000" dirty="0">
                <a:cs typeface="+mj-cs"/>
              </a:rPr>
              <a:t> </a:t>
            </a:r>
            <a:r>
              <a:rPr lang="fr-FR" altLang="en-US" sz="4000" dirty="0">
                <a:latin typeface="Times New Roman" panose="02020603050405020304" pitchFamily="18" charset="0"/>
                <a:cs typeface="Times New Roman" panose="02020603050405020304" pitchFamily="18" charset="0"/>
              </a:rPr>
              <a:t>corps reçoit des signaux multiples (</a:t>
            </a:r>
            <a:r>
              <a:rPr lang="ar-MA" altLang="en-US" sz="4000" dirty="0">
                <a:latin typeface="Times New Roman" panose="02020603050405020304" pitchFamily="18" charset="0"/>
                <a:cs typeface="Times New Roman" panose="02020603050405020304" pitchFamily="18" charset="0"/>
              </a:rPr>
              <a:t>إشارات</a:t>
            </a:r>
            <a:r>
              <a:rPr lang="ar-MA" altLang="en-US" sz="4000" b="1" dirty="0">
                <a:cs typeface="+mj-cs"/>
              </a:rPr>
              <a:t> </a:t>
            </a:r>
            <a:r>
              <a:rPr lang="ar-MA" altLang="en-US" sz="4000" dirty="0">
                <a:latin typeface="Times New Roman" panose="02020603050405020304" pitchFamily="18" charset="0"/>
                <a:cs typeface="Times New Roman" panose="02020603050405020304" pitchFamily="18" charset="0"/>
              </a:rPr>
              <a:t>متعددة</a:t>
            </a:r>
            <a:r>
              <a:rPr lang="fr-FR" altLang="en-US" sz="4000" dirty="0">
                <a:latin typeface="Times New Roman" panose="02020603050405020304" pitchFamily="18" charset="0"/>
                <a:cs typeface="Times New Roman" panose="02020603050405020304" pitchFamily="18" charset="0"/>
              </a:rPr>
              <a:t>)</a:t>
            </a:r>
            <a:r>
              <a:rPr lang="fr-FR" altLang="en-US" sz="4000" b="1" dirty="0">
                <a:cs typeface="+mj-cs"/>
              </a:rPr>
              <a:t> </a:t>
            </a:r>
            <a:r>
              <a:rPr lang="fr-FR" altLang="en-US" sz="4000" dirty="0">
                <a:latin typeface="Times New Roman" panose="02020603050405020304" pitchFamily="18" charset="0"/>
                <a:cs typeface="Times New Roman" panose="02020603050405020304" pitchFamily="18" charset="0"/>
              </a:rPr>
              <a:t>et variés  du milieu extérieur (</a:t>
            </a:r>
            <a:r>
              <a:rPr lang="ar-MA" altLang="en-US" sz="4000" dirty="0">
                <a:latin typeface="Times New Roman" panose="02020603050405020304" pitchFamily="18" charset="0"/>
                <a:cs typeface="Times New Roman" panose="02020603050405020304" pitchFamily="18" charset="0"/>
              </a:rPr>
              <a:t>الوسط</a:t>
            </a:r>
            <a:r>
              <a:rPr lang="ar-MA" altLang="en-US" sz="4000" b="1" dirty="0">
                <a:cs typeface="+mj-cs"/>
              </a:rPr>
              <a:t> </a:t>
            </a:r>
            <a:r>
              <a:rPr lang="ar-MA" altLang="en-US" sz="4000" dirty="0">
                <a:latin typeface="Times New Roman" panose="02020603050405020304" pitchFamily="18" charset="0"/>
                <a:cs typeface="Times New Roman" panose="02020603050405020304" pitchFamily="18" charset="0"/>
              </a:rPr>
              <a:t>الخارجي</a:t>
            </a:r>
            <a:r>
              <a:rPr lang="fr-FR" altLang="en-US" sz="4000" dirty="0">
                <a:latin typeface="Times New Roman" panose="02020603050405020304" pitchFamily="18" charset="0"/>
                <a:cs typeface="Times New Roman" panose="02020603050405020304" pitchFamily="18" charset="0"/>
              </a:rPr>
              <a:t>)</a:t>
            </a:r>
            <a:r>
              <a:rPr lang="fr-FR" altLang="en-US" sz="4000" b="1" dirty="0">
                <a:cs typeface="+mj-cs"/>
              </a:rPr>
              <a:t> </a:t>
            </a:r>
            <a:r>
              <a:rPr lang="fr-FR" altLang="en-US" sz="4000" dirty="0">
                <a:latin typeface="Times New Roman" panose="02020603050405020304" pitchFamily="18" charset="0"/>
                <a:cs typeface="Times New Roman" panose="02020603050405020304" pitchFamily="18" charset="0"/>
              </a:rPr>
              <a:t>et de l'intérieur du corps </a:t>
            </a:r>
            <a:r>
              <a:rPr lang="ar-MA" altLang="en-US" sz="4000" dirty="0">
                <a:latin typeface="Times New Roman" panose="02020603050405020304" pitchFamily="18" charset="0"/>
                <a:cs typeface="Times New Roman" panose="02020603050405020304" pitchFamily="18" charset="0"/>
              </a:rPr>
              <a:t>داخل</a:t>
            </a:r>
            <a:r>
              <a:rPr lang="ar-MA" altLang="en-US" sz="4000" b="1" dirty="0">
                <a:cs typeface="+mj-cs"/>
              </a:rPr>
              <a:t> </a:t>
            </a:r>
            <a:r>
              <a:rPr lang="ar-MA" altLang="en-US" sz="4000" dirty="0">
                <a:latin typeface="Times New Roman" panose="02020603050405020304" pitchFamily="18" charset="0"/>
                <a:cs typeface="Times New Roman" panose="02020603050405020304" pitchFamily="18" charset="0"/>
              </a:rPr>
              <a:t>الجسم</a:t>
            </a:r>
            <a:r>
              <a:rPr lang="fr-FR" altLang="en-US" sz="4000" dirty="0">
                <a:cs typeface="+mj-cs"/>
              </a:rPr>
              <a:t>, </a:t>
            </a:r>
            <a:r>
              <a:rPr lang="fr-FR" altLang="en-US" sz="4000" dirty="0">
                <a:latin typeface="Times New Roman" panose="02020603050405020304" pitchFamily="18" charset="0"/>
                <a:cs typeface="Times New Roman" panose="02020603050405020304" pitchFamily="18" charset="0"/>
              </a:rPr>
              <a:t>ce qui produit des réactions</a:t>
            </a:r>
            <a:r>
              <a:rPr lang="fr-FR" altLang="en-US" sz="4000" b="1" dirty="0">
                <a:cs typeface="+mj-cs"/>
              </a:rPr>
              <a:t> </a:t>
            </a:r>
            <a:r>
              <a:rPr lang="fr-FR" altLang="en-US" sz="4000" dirty="0">
                <a:latin typeface="Times New Roman" panose="02020603050405020304" pitchFamily="18" charset="0"/>
                <a:cs typeface="Times New Roman" panose="02020603050405020304" pitchFamily="18" charset="0"/>
              </a:rPr>
              <a:t>(</a:t>
            </a:r>
            <a:r>
              <a:rPr lang="ar-MA" altLang="en-US" sz="4000" dirty="0" err="1">
                <a:latin typeface="Times New Roman" panose="02020603050405020304" pitchFamily="18" charset="0"/>
                <a:cs typeface="Times New Roman" panose="02020603050405020304" pitchFamily="18" charset="0"/>
              </a:rPr>
              <a:t>ردات</a:t>
            </a:r>
            <a:r>
              <a:rPr lang="ar-MA" altLang="en-US" sz="4000" dirty="0">
                <a:latin typeface="Times New Roman" panose="02020603050405020304" pitchFamily="18" charset="0"/>
                <a:cs typeface="Times New Roman" panose="02020603050405020304" pitchFamily="18" charset="0"/>
              </a:rPr>
              <a:t> فعل</a:t>
            </a:r>
            <a:r>
              <a:rPr lang="fr-FR" altLang="en-US" sz="4000" dirty="0">
                <a:latin typeface="Times New Roman" panose="02020603050405020304" pitchFamily="18" charset="0"/>
                <a:cs typeface="Times New Roman" panose="02020603050405020304" pitchFamily="18" charset="0"/>
              </a:rPr>
              <a:t>)</a:t>
            </a:r>
            <a:r>
              <a:rPr lang="fr-FR" altLang="en-US" sz="4000" dirty="0">
                <a:cs typeface="+mj-cs"/>
              </a:rPr>
              <a:t> </a:t>
            </a:r>
            <a:r>
              <a:rPr lang="fr-FR" altLang="en-US" sz="4000" dirty="0">
                <a:latin typeface="Times New Roman" panose="02020603050405020304" pitchFamily="18" charset="0"/>
                <a:cs typeface="Times New Roman" panose="02020603050405020304" pitchFamily="18" charset="0"/>
              </a:rPr>
              <a:t>et des comportements (</a:t>
            </a:r>
            <a:r>
              <a:rPr lang="ar-MA" altLang="en-US" sz="4000" dirty="0" err="1">
                <a:latin typeface="Times New Roman" panose="02020603050405020304" pitchFamily="18" charset="0"/>
                <a:cs typeface="Times New Roman" panose="02020603050405020304" pitchFamily="18" charset="0"/>
              </a:rPr>
              <a:t>سلوكات</a:t>
            </a:r>
            <a:r>
              <a:rPr lang="fr-FR" altLang="en-US" sz="4000" dirty="0">
                <a:latin typeface="Times New Roman" panose="02020603050405020304" pitchFamily="18" charset="0"/>
                <a:cs typeface="Times New Roman" panose="02020603050405020304" pitchFamily="18" charset="0"/>
              </a:rPr>
              <a:t>) spécifiques</a:t>
            </a:r>
            <a:r>
              <a:rPr lang="fr-FR" altLang="en-US" sz="4000" dirty="0">
                <a:cs typeface="+mj-cs"/>
              </a:rPr>
              <a:t>, </a:t>
            </a:r>
            <a:r>
              <a:rPr lang="fr-FR" altLang="en-US" sz="4000" dirty="0">
                <a:latin typeface="Times New Roman" panose="02020603050405020304" pitchFamily="18" charset="0"/>
                <a:cs typeface="Times New Roman" panose="02020603050405020304" pitchFamily="18" charset="0"/>
              </a:rPr>
              <a:t>visant à fusionner (</a:t>
            </a:r>
            <a:r>
              <a:rPr lang="ar-MA" altLang="en-US" sz="4000" dirty="0">
                <a:latin typeface="Times New Roman" panose="02020603050405020304" pitchFamily="18" charset="0"/>
                <a:cs typeface="Times New Roman" panose="02020603050405020304" pitchFamily="18" charset="0"/>
              </a:rPr>
              <a:t>ربط</a:t>
            </a:r>
            <a:r>
              <a:rPr lang="fr-FR" altLang="en-US" sz="4000" dirty="0">
                <a:latin typeface="Times New Roman" panose="02020603050405020304" pitchFamily="18" charset="0"/>
                <a:cs typeface="Times New Roman" panose="02020603050405020304" pitchFamily="18" charset="0"/>
              </a:rPr>
              <a:t>) le corps avec son environnement</a:t>
            </a:r>
            <a:r>
              <a:rPr lang="fr-FR" altLang="en-US" sz="4000" dirty="0">
                <a:cs typeface="+mj-cs"/>
              </a:rPr>
              <a:t>.</a:t>
            </a:r>
          </a:p>
        </p:txBody>
      </p:sp>
    </p:spTree>
    <p:extLst>
      <p:ext uri="{BB962C8B-B14F-4D97-AF65-F5344CB8AC3E}">
        <p14:creationId xmlns:p14="http://schemas.microsoft.com/office/powerpoint/2010/main" val="3085472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2">
            <a:extLst>
              <a:ext uri="{FF2B5EF4-FFF2-40B4-BE49-F238E27FC236}">
                <a16:creationId xmlns:a16="http://schemas.microsoft.com/office/drawing/2014/main" id="{E2D3FAC1-F575-6208-1161-8A78A9E42F37}"/>
              </a:ext>
            </a:extLst>
          </p:cNvPr>
          <p:cNvSpPr txBox="1">
            <a:spLocks noChangeArrowheads="1"/>
          </p:cNvSpPr>
          <p:nvPr/>
        </p:nvSpPr>
        <p:spPr bwMode="auto">
          <a:xfrm>
            <a:off x="1475218" y="347997"/>
            <a:ext cx="9534525"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en-US" sz="4000" b="1" i="1" u="sng" dirty="0">
                <a:solidFill>
                  <a:srgbClr val="FF0000"/>
                </a:solidFill>
              </a:rPr>
              <a:t>L’organisation générale du système nerveux</a:t>
            </a:r>
          </a:p>
        </p:txBody>
      </p:sp>
      <p:pic>
        <p:nvPicPr>
          <p:cNvPr id="5" name="Picture 2" descr="cerveau humain avec des cercles colorés 1890134 Art vectoriel chez Vecteezy">
            <a:extLst>
              <a:ext uri="{FF2B5EF4-FFF2-40B4-BE49-F238E27FC236}">
                <a16:creationId xmlns:a16="http://schemas.microsoft.com/office/drawing/2014/main" id="{42A869C7-5DDA-7233-81D6-644B2FDA30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858" y="1357755"/>
            <a:ext cx="2501900"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Le système nerveux humain | La Fondation La main à la pâte">
            <a:extLst>
              <a:ext uri="{FF2B5EF4-FFF2-40B4-BE49-F238E27FC236}">
                <a16:creationId xmlns:a16="http://schemas.microsoft.com/office/drawing/2014/main" id="{23AA625E-B349-8C93-BFF9-4EEA220DEC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0184" y="1200397"/>
            <a:ext cx="4192588" cy="548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5055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e 9">
            <a:extLst>
              <a:ext uri="{FF2B5EF4-FFF2-40B4-BE49-F238E27FC236}">
                <a16:creationId xmlns:a16="http://schemas.microsoft.com/office/drawing/2014/main" id="{79D8D680-933F-4686-E5EF-5D5DC57E9BD6}"/>
              </a:ext>
            </a:extLst>
          </p:cNvPr>
          <p:cNvGrpSpPr/>
          <p:nvPr/>
        </p:nvGrpSpPr>
        <p:grpSpPr>
          <a:xfrm>
            <a:off x="3736292" y="0"/>
            <a:ext cx="8455708" cy="6858000"/>
            <a:chOff x="1699470" y="0"/>
            <a:chExt cx="8455708" cy="6858000"/>
          </a:xfrm>
        </p:grpSpPr>
        <p:pic>
          <p:nvPicPr>
            <p:cNvPr id="3" name="Image 2">
              <a:extLst>
                <a:ext uri="{FF2B5EF4-FFF2-40B4-BE49-F238E27FC236}">
                  <a16:creationId xmlns:a16="http://schemas.microsoft.com/office/drawing/2014/main" id="{3FD5F9E5-9AB9-6133-7A3A-C94A13301592}"/>
                </a:ext>
              </a:extLst>
            </p:cNvPr>
            <p:cNvPicPr>
              <a:picLocks noChangeAspect="1"/>
            </p:cNvPicPr>
            <p:nvPr/>
          </p:nvPicPr>
          <p:blipFill>
            <a:blip r:embed="rId2"/>
            <a:stretch>
              <a:fillRect/>
            </a:stretch>
          </p:blipFill>
          <p:spPr>
            <a:xfrm>
              <a:off x="1699470" y="0"/>
              <a:ext cx="8455708" cy="6858000"/>
            </a:xfrm>
            <a:prstGeom prst="rect">
              <a:avLst/>
            </a:prstGeom>
          </p:spPr>
        </p:pic>
        <p:sp>
          <p:nvSpPr>
            <p:cNvPr id="5" name="ZoneTexte 4">
              <a:extLst>
                <a:ext uri="{FF2B5EF4-FFF2-40B4-BE49-F238E27FC236}">
                  <a16:creationId xmlns:a16="http://schemas.microsoft.com/office/drawing/2014/main" id="{F0430798-7126-B218-D36B-90719380140D}"/>
                </a:ext>
              </a:extLst>
            </p:cNvPr>
            <p:cNvSpPr txBox="1"/>
            <p:nvPr/>
          </p:nvSpPr>
          <p:spPr>
            <a:xfrm>
              <a:off x="6384387" y="334677"/>
              <a:ext cx="2945168" cy="400110"/>
            </a:xfrm>
            <a:prstGeom prst="rect">
              <a:avLst/>
            </a:prstGeom>
            <a:noFill/>
          </p:spPr>
          <p:txBody>
            <a:bodyPr wrap="square">
              <a:spAutoFit/>
            </a:bodyPr>
            <a:lstStyle/>
            <a:p>
              <a:pPr algn="ctr" eaLnBrk="1" fontAlgn="auto" hangingPunct="1">
                <a:spcBef>
                  <a:spcPts val="0"/>
                </a:spcBef>
                <a:spcAft>
                  <a:spcPts val="0"/>
                </a:spcAft>
                <a:defRPr/>
              </a:pPr>
              <a:r>
                <a:rPr lang="ar-MA" sz="2000" b="1" dirty="0">
                  <a:solidFill>
                    <a:schemeClr val="tx1"/>
                  </a:solidFill>
                </a:rPr>
                <a:t>جهاز عصبي مركزي</a:t>
              </a:r>
              <a:endParaRPr lang="fr-FR" sz="2000" b="1" dirty="0">
                <a:solidFill>
                  <a:schemeClr val="tx1"/>
                </a:solidFill>
              </a:endParaRPr>
            </a:p>
          </p:txBody>
        </p:sp>
        <p:sp>
          <p:nvSpPr>
            <p:cNvPr id="6" name="ZoneTexte 5">
              <a:extLst>
                <a:ext uri="{FF2B5EF4-FFF2-40B4-BE49-F238E27FC236}">
                  <a16:creationId xmlns:a16="http://schemas.microsoft.com/office/drawing/2014/main" id="{621404AE-8605-C4B4-3106-03332321FC5A}"/>
                </a:ext>
              </a:extLst>
            </p:cNvPr>
            <p:cNvSpPr txBox="1"/>
            <p:nvPr/>
          </p:nvSpPr>
          <p:spPr>
            <a:xfrm>
              <a:off x="6384387" y="1916382"/>
              <a:ext cx="2945168" cy="400110"/>
            </a:xfrm>
            <a:prstGeom prst="rect">
              <a:avLst/>
            </a:prstGeom>
            <a:noFill/>
          </p:spPr>
          <p:txBody>
            <a:bodyPr wrap="square">
              <a:spAutoFit/>
            </a:bodyPr>
            <a:lstStyle/>
            <a:p>
              <a:pPr algn="ctr" eaLnBrk="1" fontAlgn="auto" hangingPunct="1">
                <a:spcBef>
                  <a:spcPts val="0"/>
                </a:spcBef>
                <a:spcAft>
                  <a:spcPts val="0"/>
                </a:spcAft>
                <a:defRPr/>
              </a:pPr>
              <a:r>
                <a:rPr lang="ar-MA" sz="2000" b="1" dirty="0">
                  <a:solidFill>
                    <a:schemeClr val="tx1"/>
                  </a:solidFill>
                </a:rPr>
                <a:t>جهاز عصبي محيطي</a:t>
              </a:r>
              <a:endParaRPr lang="fr-FR" sz="2000" b="1" dirty="0">
                <a:solidFill>
                  <a:schemeClr val="tx1"/>
                </a:solidFill>
              </a:endParaRPr>
            </a:p>
          </p:txBody>
        </p:sp>
        <p:sp>
          <p:nvSpPr>
            <p:cNvPr id="7" name="ZoneTexte 6">
              <a:extLst>
                <a:ext uri="{FF2B5EF4-FFF2-40B4-BE49-F238E27FC236}">
                  <a16:creationId xmlns:a16="http://schemas.microsoft.com/office/drawing/2014/main" id="{7434683B-4BE6-2886-D9E0-18E666EA8604}"/>
                </a:ext>
              </a:extLst>
            </p:cNvPr>
            <p:cNvSpPr txBox="1"/>
            <p:nvPr/>
          </p:nvSpPr>
          <p:spPr>
            <a:xfrm>
              <a:off x="3904626" y="172204"/>
              <a:ext cx="2945168" cy="400110"/>
            </a:xfrm>
            <a:prstGeom prst="rect">
              <a:avLst/>
            </a:prstGeom>
            <a:noFill/>
          </p:spPr>
          <p:txBody>
            <a:bodyPr wrap="square">
              <a:spAutoFit/>
            </a:bodyPr>
            <a:lstStyle/>
            <a:p>
              <a:pPr algn="ctr" eaLnBrk="1" fontAlgn="auto" hangingPunct="1">
                <a:spcBef>
                  <a:spcPts val="0"/>
                </a:spcBef>
                <a:spcAft>
                  <a:spcPts val="0"/>
                </a:spcAft>
                <a:defRPr/>
              </a:pPr>
              <a:r>
                <a:rPr lang="ar-MA" sz="2000" b="1" dirty="0">
                  <a:solidFill>
                    <a:schemeClr val="tx1"/>
                  </a:solidFill>
                </a:rPr>
                <a:t>دماغ</a:t>
              </a:r>
              <a:endParaRPr lang="fr-FR" sz="2000" b="1" dirty="0">
                <a:solidFill>
                  <a:schemeClr val="tx1"/>
                </a:solidFill>
              </a:endParaRPr>
            </a:p>
          </p:txBody>
        </p:sp>
        <p:sp>
          <p:nvSpPr>
            <p:cNvPr id="8" name="ZoneTexte 7">
              <a:extLst>
                <a:ext uri="{FF2B5EF4-FFF2-40B4-BE49-F238E27FC236}">
                  <a16:creationId xmlns:a16="http://schemas.microsoft.com/office/drawing/2014/main" id="{AA0356D2-D2E1-D2C7-5C37-2B8F858238AA}"/>
                </a:ext>
              </a:extLst>
            </p:cNvPr>
            <p:cNvSpPr txBox="1"/>
            <p:nvPr/>
          </p:nvSpPr>
          <p:spPr>
            <a:xfrm>
              <a:off x="4469030" y="1916382"/>
              <a:ext cx="1816360" cy="400110"/>
            </a:xfrm>
            <a:prstGeom prst="rect">
              <a:avLst/>
            </a:prstGeom>
            <a:noFill/>
          </p:spPr>
          <p:txBody>
            <a:bodyPr wrap="square">
              <a:spAutoFit/>
            </a:bodyPr>
            <a:lstStyle/>
            <a:p>
              <a:pPr algn="ctr" eaLnBrk="1" fontAlgn="auto" hangingPunct="1">
                <a:spcBef>
                  <a:spcPts val="0"/>
                </a:spcBef>
                <a:spcAft>
                  <a:spcPts val="0"/>
                </a:spcAft>
                <a:defRPr/>
              </a:pPr>
              <a:r>
                <a:rPr lang="ar-MA" sz="2000" b="1" dirty="0">
                  <a:solidFill>
                    <a:schemeClr val="tx1"/>
                  </a:solidFill>
                </a:rPr>
                <a:t>نخاع شوكي</a:t>
              </a:r>
              <a:endParaRPr lang="fr-FR" sz="2000" b="1" dirty="0">
                <a:solidFill>
                  <a:schemeClr val="tx1"/>
                </a:solidFill>
              </a:endParaRPr>
            </a:p>
          </p:txBody>
        </p:sp>
        <p:sp>
          <p:nvSpPr>
            <p:cNvPr id="9" name="ZoneTexte 8">
              <a:extLst>
                <a:ext uri="{FF2B5EF4-FFF2-40B4-BE49-F238E27FC236}">
                  <a16:creationId xmlns:a16="http://schemas.microsoft.com/office/drawing/2014/main" id="{0F9FC9E9-CB8C-2162-9EF6-30F1C07AD483}"/>
                </a:ext>
              </a:extLst>
            </p:cNvPr>
            <p:cNvSpPr txBox="1"/>
            <p:nvPr/>
          </p:nvSpPr>
          <p:spPr>
            <a:xfrm>
              <a:off x="4469030" y="2770118"/>
              <a:ext cx="1816360" cy="400110"/>
            </a:xfrm>
            <a:prstGeom prst="rect">
              <a:avLst/>
            </a:prstGeom>
            <a:noFill/>
          </p:spPr>
          <p:txBody>
            <a:bodyPr wrap="square">
              <a:spAutoFit/>
            </a:bodyPr>
            <a:lstStyle/>
            <a:p>
              <a:pPr algn="ctr" eaLnBrk="1" fontAlgn="auto" hangingPunct="1">
                <a:spcBef>
                  <a:spcPts val="0"/>
                </a:spcBef>
                <a:spcAft>
                  <a:spcPts val="0"/>
                </a:spcAft>
                <a:defRPr/>
              </a:pPr>
              <a:r>
                <a:rPr lang="ar-MA" sz="2000" b="1" dirty="0">
                  <a:solidFill>
                    <a:schemeClr val="tx1"/>
                  </a:solidFill>
                </a:rPr>
                <a:t>اعصاب</a:t>
              </a:r>
              <a:endParaRPr lang="fr-FR" sz="2000" b="1" dirty="0">
                <a:solidFill>
                  <a:schemeClr val="tx1"/>
                </a:solidFill>
              </a:endParaRPr>
            </a:p>
          </p:txBody>
        </p:sp>
      </p:grpSp>
      <p:sp>
        <p:nvSpPr>
          <p:cNvPr id="12" name="ZoneTexte 11">
            <a:extLst>
              <a:ext uri="{FF2B5EF4-FFF2-40B4-BE49-F238E27FC236}">
                <a16:creationId xmlns:a16="http://schemas.microsoft.com/office/drawing/2014/main" id="{83A7DE4D-F7BB-6F19-9681-3CFE483AB675}"/>
              </a:ext>
            </a:extLst>
          </p:cNvPr>
          <p:cNvSpPr txBox="1"/>
          <p:nvPr/>
        </p:nvSpPr>
        <p:spPr>
          <a:xfrm>
            <a:off x="343104" y="639109"/>
            <a:ext cx="2856390" cy="2554545"/>
          </a:xfrm>
          <a:prstGeom prst="rect">
            <a:avLst/>
          </a:prstGeom>
          <a:noFill/>
        </p:spPr>
        <p:txBody>
          <a:bodyPr wrap="square">
            <a:spAutoFit/>
          </a:bodyPr>
          <a:lstStyle/>
          <a:p>
            <a:pPr algn="ctr"/>
            <a:r>
              <a:rPr lang="fr-FR" sz="4000" b="1" dirty="0">
                <a:latin typeface="Times New Roman" panose="02020603050405020304" pitchFamily="18" charset="0"/>
                <a:cs typeface="Times New Roman" panose="02020603050405020304" pitchFamily="18" charset="0"/>
              </a:rPr>
              <a:t>Les grandes divisions du</a:t>
            </a:r>
          </a:p>
          <a:p>
            <a:pPr algn="ctr"/>
            <a:r>
              <a:rPr lang="fr-FR" sz="4000" b="1" dirty="0">
                <a:latin typeface="Times New Roman" panose="02020603050405020304" pitchFamily="18" charset="0"/>
                <a:cs typeface="Times New Roman" panose="02020603050405020304" pitchFamily="18" charset="0"/>
              </a:rPr>
              <a:t>système nerveux</a:t>
            </a:r>
          </a:p>
        </p:txBody>
      </p:sp>
      <p:sp>
        <p:nvSpPr>
          <p:cNvPr id="13" name="ZoneTexte 12">
            <a:extLst>
              <a:ext uri="{FF2B5EF4-FFF2-40B4-BE49-F238E27FC236}">
                <a16:creationId xmlns:a16="http://schemas.microsoft.com/office/drawing/2014/main" id="{730A36B0-41C6-C862-D051-A4B394BA31D6}"/>
              </a:ext>
            </a:extLst>
          </p:cNvPr>
          <p:cNvSpPr txBox="1"/>
          <p:nvPr/>
        </p:nvSpPr>
        <p:spPr>
          <a:xfrm>
            <a:off x="343104" y="3429000"/>
            <a:ext cx="2856390" cy="1323439"/>
          </a:xfrm>
          <a:prstGeom prst="rect">
            <a:avLst/>
          </a:prstGeom>
          <a:noFill/>
        </p:spPr>
        <p:txBody>
          <a:bodyPr wrap="square">
            <a:spAutoFit/>
          </a:bodyPr>
          <a:lstStyle/>
          <a:p>
            <a:pPr algn="ctr"/>
            <a:r>
              <a:rPr lang="ar-MA" sz="4000" b="1" dirty="0">
                <a:latin typeface="Times New Roman" panose="02020603050405020304" pitchFamily="18" charset="0"/>
                <a:cs typeface="Times New Roman" panose="02020603050405020304" pitchFamily="18" charset="0"/>
              </a:rPr>
              <a:t>الأقسام الرئيسية للجهاز العصبي</a:t>
            </a:r>
            <a:endParaRPr lang="fr-FR"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0905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F849BB4-6D00-AB35-7209-206DF1A6B21D}"/>
              </a:ext>
            </a:extLst>
          </p:cNvPr>
          <p:cNvSpPr txBox="1"/>
          <p:nvPr/>
        </p:nvSpPr>
        <p:spPr>
          <a:xfrm>
            <a:off x="401053" y="701379"/>
            <a:ext cx="11389894" cy="2123658"/>
          </a:xfrm>
          <a:prstGeom prst="rect">
            <a:avLst/>
          </a:prstGeom>
          <a:noFill/>
        </p:spPr>
        <p:txBody>
          <a:bodyPr wrap="square" rtlCol="0">
            <a:spAutoFit/>
          </a:bodyPr>
          <a:lstStyle/>
          <a:p>
            <a:r>
              <a:rPr lang="fr-FR" sz="3600" b="1" dirty="0">
                <a:solidFill>
                  <a:srgbClr val="00B050"/>
                </a:solidFill>
                <a:latin typeface="Times New Roman" panose="02020603050405020304" pitchFamily="18" charset="0"/>
                <a:cs typeface="Times New Roman" panose="02020603050405020304" pitchFamily="18" charset="0"/>
              </a:rPr>
              <a:t>Le Système nerveux est composé de : </a:t>
            </a:r>
          </a:p>
          <a:p>
            <a:pPr marL="342900" indent="-342900">
              <a:buAutoNum type="arabicParenR"/>
            </a:pPr>
            <a:r>
              <a:rPr lang="fr-FR" sz="3200"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Système nerveux central (SNC) </a:t>
            </a:r>
            <a:r>
              <a:rPr lang="fr-FR" sz="3200" b="1" dirty="0">
                <a:latin typeface="Times New Roman" panose="02020603050405020304" pitchFamily="18" charset="0"/>
                <a:cs typeface="Times New Roman" panose="02020603050405020304" pitchFamily="18" charset="0"/>
              </a:rPr>
              <a:t>: contient l’encéphale et la moelle épinière </a:t>
            </a:r>
          </a:p>
          <a:p>
            <a:pPr marL="342900" indent="-342900">
              <a:buAutoNum type="arabicParenR"/>
            </a:pPr>
            <a:r>
              <a:rPr lang="fr-FR" sz="3200"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Système nerveux périphérique (SNP) </a:t>
            </a:r>
            <a:r>
              <a:rPr lang="fr-FR" sz="3200" b="1" dirty="0">
                <a:latin typeface="Times New Roman" panose="02020603050405020304" pitchFamily="18" charset="0"/>
                <a:cs typeface="Times New Roman" panose="02020603050405020304" pitchFamily="18" charset="0"/>
              </a:rPr>
              <a:t>: formé par des nerfs </a:t>
            </a:r>
          </a:p>
        </p:txBody>
      </p:sp>
      <p:sp>
        <p:nvSpPr>
          <p:cNvPr id="3" name="ZoneTexte 2">
            <a:extLst>
              <a:ext uri="{FF2B5EF4-FFF2-40B4-BE49-F238E27FC236}">
                <a16:creationId xmlns:a16="http://schemas.microsoft.com/office/drawing/2014/main" id="{0CF3EAC0-A4F1-8421-0E86-F0AF5BD71722}"/>
              </a:ext>
            </a:extLst>
          </p:cNvPr>
          <p:cNvSpPr txBox="1"/>
          <p:nvPr/>
        </p:nvSpPr>
        <p:spPr>
          <a:xfrm>
            <a:off x="898358" y="3738979"/>
            <a:ext cx="10099986" cy="1938992"/>
          </a:xfrm>
          <a:prstGeom prst="rect">
            <a:avLst/>
          </a:prstGeom>
          <a:noFill/>
        </p:spPr>
        <p:txBody>
          <a:bodyPr wrap="square" rtlCol="0">
            <a:spAutoFit/>
          </a:bodyPr>
          <a:lstStyle/>
          <a:p>
            <a:pPr algn="r" rtl="1"/>
            <a:r>
              <a:rPr lang="ar-MA" sz="4000" b="1" dirty="0">
                <a:solidFill>
                  <a:srgbClr val="00B050"/>
                </a:solidFill>
                <a:latin typeface="Times New Roman" panose="02020603050405020304" pitchFamily="18" charset="0"/>
                <a:cs typeface="Times New Roman" panose="02020603050405020304" pitchFamily="18" charset="0"/>
              </a:rPr>
              <a:t>يتكون الجهاز العصبي من:</a:t>
            </a:r>
            <a:endParaRPr lang="fr-FR" sz="4000" b="1" dirty="0">
              <a:solidFill>
                <a:srgbClr val="00B050"/>
              </a:solidFill>
              <a:latin typeface="Times New Roman" panose="02020603050405020304" pitchFamily="18" charset="0"/>
              <a:cs typeface="Times New Roman" panose="02020603050405020304" pitchFamily="18" charset="0"/>
            </a:endParaRPr>
          </a:p>
          <a:p>
            <a:pPr marL="342900" indent="-342900" algn="r" rtl="1">
              <a:buAutoNum type="arabicParenR"/>
            </a:pPr>
            <a:r>
              <a:rPr lang="ar-MA" sz="4000"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الجهاز العصبي المركزي</a:t>
            </a:r>
            <a:r>
              <a:rPr lang="ar-MA" sz="4000" b="1" dirty="0">
                <a:latin typeface="Times New Roman" panose="02020603050405020304" pitchFamily="18" charset="0"/>
                <a:cs typeface="Times New Roman" panose="02020603050405020304" pitchFamily="18" charset="0"/>
              </a:rPr>
              <a:t>: الدماغ والنخاع الشوكي</a:t>
            </a:r>
            <a:endParaRPr lang="fr-FR" sz="4000" b="1" dirty="0">
              <a:latin typeface="Times New Roman" panose="02020603050405020304" pitchFamily="18" charset="0"/>
              <a:cs typeface="Times New Roman" panose="02020603050405020304" pitchFamily="18" charset="0"/>
            </a:endParaRPr>
          </a:p>
          <a:p>
            <a:pPr marL="342900" indent="-342900" algn="r" rtl="1">
              <a:buAutoNum type="arabicParenR"/>
            </a:pPr>
            <a:r>
              <a:rPr lang="ar-MA" sz="4000"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الجهاز العصبي المحيطي</a:t>
            </a:r>
            <a:r>
              <a:rPr lang="ar-MA" sz="4000" b="1" dirty="0">
                <a:latin typeface="Times New Roman" panose="02020603050405020304" pitchFamily="18" charset="0"/>
                <a:cs typeface="Times New Roman" panose="02020603050405020304" pitchFamily="18" charset="0"/>
              </a:rPr>
              <a:t>: يتكون من الأعصاب</a:t>
            </a:r>
            <a:endParaRPr lang="fr-FR"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9770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9F230A3-CCC7-A896-04A6-DEE4121E54D8}"/>
              </a:ext>
            </a:extLst>
          </p:cNvPr>
          <p:cNvSpPr/>
          <p:nvPr/>
        </p:nvSpPr>
        <p:spPr>
          <a:xfrm>
            <a:off x="2346325" y="568325"/>
            <a:ext cx="7315200" cy="835025"/>
          </a:xfrm>
          <a:prstGeom prst="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anchor="ctr"/>
          <a:lstStyle/>
          <a:p>
            <a:pPr algn="ctr" eaLnBrk="1" fontAlgn="auto" hangingPunct="1">
              <a:spcBef>
                <a:spcPts val="0"/>
              </a:spcBef>
              <a:spcAft>
                <a:spcPts val="0"/>
              </a:spcAft>
              <a:defRPr/>
            </a:pPr>
            <a:r>
              <a:rPr lang="fr-FR" sz="3200" b="1" i="1" dirty="0">
                <a:solidFill>
                  <a:srgbClr val="FF0000"/>
                </a:solidFill>
                <a:latin typeface="Andalus" panose="02020603050405020304" pitchFamily="18" charset="-78"/>
                <a:cs typeface="Andalus" panose="02020603050405020304" pitchFamily="18" charset="-78"/>
              </a:rPr>
              <a:t>Le système nerveux </a:t>
            </a:r>
            <a:r>
              <a:rPr lang="ar-MA" sz="3200" b="1" i="1" dirty="0">
                <a:solidFill>
                  <a:srgbClr val="FF0000"/>
                </a:solidFill>
                <a:latin typeface="Andalus" panose="02020603050405020304" pitchFamily="18" charset="-78"/>
                <a:cs typeface="Andalus" panose="02020603050405020304" pitchFamily="18" charset="-78"/>
              </a:rPr>
              <a:t>الجهاز العصبي </a:t>
            </a:r>
            <a:endParaRPr lang="fr-FR" sz="3200" b="1" i="1" dirty="0">
              <a:solidFill>
                <a:srgbClr val="FF0000"/>
              </a:solidFill>
              <a:latin typeface="Andalus" panose="02020603050405020304" pitchFamily="18" charset="-78"/>
              <a:cs typeface="Andalus" panose="02020603050405020304" pitchFamily="18" charset="-78"/>
            </a:endParaRPr>
          </a:p>
        </p:txBody>
      </p:sp>
      <p:cxnSp>
        <p:nvCxnSpPr>
          <p:cNvPr id="5" name="Connecteur droit avec flèche 4">
            <a:extLst>
              <a:ext uri="{FF2B5EF4-FFF2-40B4-BE49-F238E27FC236}">
                <a16:creationId xmlns:a16="http://schemas.microsoft.com/office/drawing/2014/main" id="{5D48647F-650A-DB6C-1646-30869CF2FC6B}"/>
              </a:ext>
            </a:extLst>
          </p:cNvPr>
          <p:cNvCxnSpPr>
            <a:cxnSpLocks/>
            <a:stCxn id="4" idx="2"/>
            <a:endCxn id="7" idx="0"/>
          </p:cNvCxnSpPr>
          <p:nvPr/>
        </p:nvCxnSpPr>
        <p:spPr>
          <a:xfrm flipH="1">
            <a:off x="3042150" y="1403350"/>
            <a:ext cx="2961775" cy="4651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Connecteur droit avec flèche 5">
            <a:extLst>
              <a:ext uri="{FF2B5EF4-FFF2-40B4-BE49-F238E27FC236}">
                <a16:creationId xmlns:a16="http://schemas.microsoft.com/office/drawing/2014/main" id="{46E3F6B2-86D0-CCE0-E097-34E8C816313F}"/>
              </a:ext>
            </a:extLst>
          </p:cNvPr>
          <p:cNvCxnSpPr>
            <a:cxnSpLocks/>
            <a:stCxn id="4" idx="2"/>
            <a:endCxn id="8" idx="0"/>
          </p:cNvCxnSpPr>
          <p:nvPr/>
        </p:nvCxnSpPr>
        <p:spPr>
          <a:xfrm>
            <a:off x="6003925" y="1403350"/>
            <a:ext cx="3490495" cy="5682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7D0992C-0AB3-0C33-980E-65406AF70649}"/>
              </a:ext>
            </a:extLst>
          </p:cNvPr>
          <p:cNvSpPr/>
          <p:nvPr/>
        </p:nvSpPr>
        <p:spPr>
          <a:xfrm>
            <a:off x="691062" y="1868488"/>
            <a:ext cx="4702175" cy="1030287"/>
          </a:xfrm>
          <a:prstGeom prst="rect">
            <a:avLst/>
          </a:prstGeom>
          <a:solidFill>
            <a:schemeClr val="accent6">
              <a:lumMod val="20000"/>
              <a:lumOff val="80000"/>
            </a:schemeClr>
          </a:solidFill>
        </p:spPr>
        <p:style>
          <a:lnRef idx="2">
            <a:schemeClr val="accent1"/>
          </a:lnRef>
          <a:fillRef idx="1">
            <a:schemeClr val="lt1"/>
          </a:fillRef>
          <a:effectRef idx="0">
            <a:schemeClr val="accent1"/>
          </a:effectRef>
          <a:fontRef idx="minor">
            <a:schemeClr val="dk1"/>
          </a:fontRef>
        </p:style>
        <p:txBody>
          <a:bodyPr anchor="ctr"/>
          <a:lstStyle/>
          <a:p>
            <a:pPr algn="ctr" eaLnBrk="1" fontAlgn="auto" hangingPunct="1">
              <a:spcBef>
                <a:spcPts val="0"/>
              </a:spcBef>
              <a:spcAft>
                <a:spcPts val="0"/>
              </a:spcAft>
              <a:defRPr/>
            </a:pPr>
            <a:r>
              <a:rPr lang="fr-FR" sz="2800" b="1" dirty="0">
                <a:solidFill>
                  <a:schemeClr val="accent1"/>
                </a:solidFill>
                <a:latin typeface="Andalus" panose="02020603050405020304" pitchFamily="18" charset="-78"/>
                <a:cs typeface="Andalus" panose="02020603050405020304" pitchFamily="18" charset="-78"/>
              </a:rPr>
              <a:t>Système nerveux central</a:t>
            </a:r>
            <a:endParaRPr lang="ar-MA" sz="2800" b="1" dirty="0">
              <a:solidFill>
                <a:schemeClr val="accent1"/>
              </a:solidFill>
              <a:latin typeface="Andalus" panose="02020603050405020304" pitchFamily="18" charset="-78"/>
              <a:cs typeface="Andalus" panose="02020603050405020304" pitchFamily="18" charset="-78"/>
            </a:endParaRPr>
          </a:p>
          <a:p>
            <a:pPr algn="ctr" eaLnBrk="1" fontAlgn="auto" hangingPunct="1">
              <a:spcBef>
                <a:spcPts val="0"/>
              </a:spcBef>
              <a:spcAft>
                <a:spcPts val="0"/>
              </a:spcAft>
              <a:defRPr/>
            </a:pPr>
            <a:r>
              <a:rPr lang="ar-MA" sz="2800" b="1" dirty="0">
                <a:solidFill>
                  <a:schemeClr val="accent1"/>
                </a:solidFill>
                <a:latin typeface="Andalus" panose="02020603050405020304" pitchFamily="18" charset="-78"/>
                <a:cs typeface="Andalus" panose="02020603050405020304" pitchFamily="18" charset="-78"/>
              </a:rPr>
              <a:t>جهاز عصبي مركزي</a:t>
            </a:r>
            <a:endParaRPr lang="fr-FR" sz="2800" b="1" dirty="0">
              <a:solidFill>
                <a:schemeClr val="accent1"/>
              </a:solidFill>
              <a:latin typeface="Andalus" panose="02020603050405020304" pitchFamily="18" charset="-78"/>
              <a:cs typeface="Andalus" panose="02020603050405020304" pitchFamily="18" charset="-78"/>
            </a:endParaRPr>
          </a:p>
        </p:txBody>
      </p:sp>
      <p:sp>
        <p:nvSpPr>
          <p:cNvPr id="8" name="Rectangle 7">
            <a:extLst>
              <a:ext uri="{FF2B5EF4-FFF2-40B4-BE49-F238E27FC236}">
                <a16:creationId xmlns:a16="http://schemas.microsoft.com/office/drawing/2014/main" id="{122E8BA5-DA1B-249F-0018-BD68E0389C6A}"/>
              </a:ext>
            </a:extLst>
          </p:cNvPr>
          <p:cNvSpPr/>
          <p:nvPr/>
        </p:nvSpPr>
        <p:spPr>
          <a:xfrm>
            <a:off x="7225301" y="1971593"/>
            <a:ext cx="4538238" cy="1069975"/>
          </a:xfrm>
          <a:prstGeom prst="rect">
            <a:avLst/>
          </a:prstGeom>
          <a:solidFill>
            <a:schemeClr val="accent6">
              <a:lumMod val="20000"/>
              <a:lumOff val="80000"/>
            </a:schemeClr>
          </a:solidFill>
          <a:ln>
            <a:solidFill>
              <a:schemeClr val="accent1"/>
            </a:solidFill>
          </a:ln>
        </p:spPr>
        <p:style>
          <a:lnRef idx="2">
            <a:schemeClr val="accent1"/>
          </a:lnRef>
          <a:fillRef idx="1">
            <a:schemeClr val="lt1"/>
          </a:fillRef>
          <a:effectRef idx="0">
            <a:schemeClr val="accent1"/>
          </a:effectRef>
          <a:fontRef idx="minor">
            <a:schemeClr val="dk1"/>
          </a:fontRef>
        </p:style>
        <p:txBody>
          <a:bodyPr anchor="ctr"/>
          <a:lstStyle/>
          <a:p>
            <a:pPr algn="ctr" eaLnBrk="1" fontAlgn="auto" hangingPunct="1">
              <a:spcBef>
                <a:spcPts val="0"/>
              </a:spcBef>
              <a:spcAft>
                <a:spcPts val="0"/>
              </a:spcAft>
              <a:defRPr/>
            </a:pPr>
            <a:r>
              <a:rPr lang="fr-FR" sz="2800" b="1" dirty="0">
                <a:solidFill>
                  <a:schemeClr val="accent1"/>
                </a:solidFill>
                <a:latin typeface="Andalus" panose="02020603050405020304" pitchFamily="18" charset="-78"/>
                <a:cs typeface="Andalus" panose="02020603050405020304" pitchFamily="18" charset="-78"/>
              </a:rPr>
              <a:t>Système nerveux périphérique</a:t>
            </a:r>
          </a:p>
          <a:p>
            <a:pPr algn="ctr" eaLnBrk="1" fontAlgn="auto" hangingPunct="1">
              <a:spcBef>
                <a:spcPts val="0"/>
              </a:spcBef>
              <a:spcAft>
                <a:spcPts val="0"/>
              </a:spcAft>
              <a:defRPr/>
            </a:pPr>
            <a:r>
              <a:rPr lang="ar-MA" sz="2800" b="1" dirty="0">
                <a:solidFill>
                  <a:schemeClr val="accent1"/>
                </a:solidFill>
                <a:latin typeface="Andalus" panose="02020603050405020304" pitchFamily="18" charset="-78"/>
                <a:cs typeface="Andalus" panose="02020603050405020304" pitchFamily="18" charset="-78"/>
              </a:rPr>
              <a:t>جهاز عصبي محيطي</a:t>
            </a:r>
            <a:endParaRPr lang="fr-FR" sz="2400" b="1" dirty="0">
              <a:solidFill>
                <a:schemeClr val="accent1"/>
              </a:solidFill>
              <a:latin typeface="Andalus" panose="02020603050405020304" pitchFamily="18" charset="-78"/>
              <a:cs typeface="Andalus" panose="02020603050405020304" pitchFamily="18" charset="-78"/>
            </a:endParaRPr>
          </a:p>
        </p:txBody>
      </p:sp>
      <p:cxnSp>
        <p:nvCxnSpPr>
          <p:cNvPr id="9" name="Connecteur droit avec flèche 8">
            <a:extLst>
              <a:ext uri="{FF2B5EF4-FFF2-40B4-BE49-F238E27FC236}">
                <a16:creationId xmlns:a16="http://schemas.microsoft.com/office/drawing/2014/main" id="{63C8BCCD-1141-154A-7B19-01B065EB7ED0}"/>
              </a:ext>
            </a:extLst>
          </p:cNvPr>
          <p:cNvCxnSpPr>
            <a:cxnSpLocks/>
            <a:stCxn id="7" idx="2"/>
            <a:endCxn id="11" idx="0"/>
          </p:cNvCxnSpPr>
          <p:nvPr/>
        </p:nvCxnSpPr>
        <p:spPr>
          <a:xfrm flipH="1">
            <a:off x="1810544" y="2898775"/>
            <a:ext cx="1231606" cy="2778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necteur droit avec flèche 9">
            <a:extLst>
              <a:ext uri="{FF2B5EF4-FFF2-40B4-BE49-F238E27FC236}">
                <a16:creationId xmlns:a16="http://schemas.microsoft.com/office/drawing/2014/main" id="{16F7E968-24C8-32A9-4002-AD5D49AF34C3}"/>
              </a:ext>
            </a:extLst>
          </p:cNvPr>
          <p:cNvCxnSpPr>
            <a:cxnSpLocks/>
            <a:stCxn id="7" idx="2"/>
            <a:endCxn id="12" idx="0"/>
          </p:cNvCxnSpPr>
          <p:nvPr/>
        </p:nvCxnSpPr>
        <p:spPr>
          <a:xfrm>
            <a:off x="3042150" y="2898775"/>
            <a:ext cx="1783848" cy="3905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C184A7D7-FE5F-0DF7-2883-AAAF05C9B1C8}"/>
              </a:ext>
            </a:extLst>
          </p:cNvPr>
          <p:cNvSpPr/>
          <p:nvPr/>
        </p:nvSpPr>
        <p:spPr>
          <a:xfrm>
            <a:off x="539749" y="3176588"/>
            <a:ext cx="2541589" cy="990600"/>
          </a:xfrm>
          <a:prstGeom prst="rect">
            <a:avLst/>
          </a:prstGeom>
          <a:solidFill>
            <a:schemeClr val="accent2">
              <a:lumMod val="20000"/>
              <a:lumOff val="80000"/>
            </a:schemeClr>
          </a:solidFill>
        </p:spPr>
        <p:style>
          <a:lnRef idx="2">
            <a:schemeClr val="accent1"/>
          </a:lnRef>
          <a:fillRef idx="1">
            <a:schemeClr val="lt1"/>
          </a:fillRef>
          <a:effectRef idx="0">
            <a:schemeClr val="accent1"/>
          </a:effectRef>
          <a:fontRef idx="minor">
            <a:schemeClr val="dk1"/>
          </a:fontRef>
        </p:style>
        <p:txBody>
          <a:bodyPr anchor="ctr"/>
          <a:lstStyle/>
          <a:p>
            <a:pPr algn="ctr" eaLnBrk="1" fontAlgn="auto" hangingPunct="1">
              <a:spcBef>
                <a:spcPts val="0"/>
              </a:spcBef>
              <a:spcAft>
                <a:spcPts val="0"/>
              </a:spcAft>
              <a:defRPr/>
            </a:pPr>
            <a:r>
              <a:rPr lang="fr-FR" sz="2400" b="1" dirty="0"/>
              <a:t>La moelle épinière</a:t>
            </a:r>
          </a:p>
          <a:p>
            <a:pPr algn="ctr" eaLnBrk="1" fontAlgn="auto" hangingPunct="1">
              <a:spcBef>
                <a:spcPts val="0"/>
              </a:spcBef>
              <a:spcAft>
                <a:spcPts val="0"/>
              </a:spcAft>
              <a:defRPr/>
            </a:pPr>
            <a:r>
              <a:rPr lang="ar-MA" sz="2400" b="1" dirty="0"/>
              <a:t>النخاع الشوكي</a:t>
            </a:r>
            <a:endParaRPr lang="fr-FR" sz="2400" b="1" dirty="0"/>
          </a:p>
        </p:txBody>
      </p:sp>
      <p:sp>
        <p:nvSpPr>
          <p:cNvPr id="12" name="Rectangle 11">
            <a:extLst>
              <a:ext uri="{FF2B5EF4-FFF2-40B4-BE49-F238E27FC236}">
                <a16:creationId xmlns:a16="http://schemas.microsoft.com/office/drawing/2014/main" id="{56F6F600-2E6E-6CFC-DFC3-47E2F9BC7E01}"/>
              </a:ext>
            </a:extLst>
          </p:cNvPr>
          <p:cNvSpPr/>
          <p:nvPr/>
        </p:nvSpPr>
        <p:spPr>
          <a:xfrm>
            <a:off x="3648074" y="3289300"/>
            <a:ext cx="2355847" cy="771525"/>
          </a:xfrm>
          <a:prstGeom prst="rect">
            <a:avLst/>
          </a:prstGeom>
          <a:solidFill>
            <a:schemeClr val="accent2">
              <a:lumMod val="20000"/>
              <a:lumOff val="80000"/>
            </a:schemeClr>
          </a:solidFill>
        </p:spPr>
        <p:style>
          <a:lnRef idx="2">
            <a:schemeClr val="accent1"/>
          </a:lnRef>
          <a:fillRef idx="1">
            <a:schemeClr val="lt1"/>
          </a:fillRef>
          <a:effectRef idx="0">
            <a:schemeClr val="accent1"/>
          </a:effectRef>
          <a:fontRef idx="minor">
            <a:schemeClr val="dk1"/>
          </a:fontRef>
        </p:style>
        <p:txBody>
          <a:bodyPr anchor="ctr"/>
          <a:lstStyle/>
          <a:p>
            <a:pPr algn="ctr" eaLnBrk="1" fontAlgn="auto" hangingPunct="1">
              <a:spcBef>
                <a:spcPts val="0"/>
              </a:spcBef>
              <a:spcAft>
                <a:spcPts val="0"/>
              </a:spcAft>
              <a:defRPr/>
            </a:pPr>
            <a:r>
              <a:rPr lang="fr-FR" sz="2400" b="1" dirty="0"/>
              <a:t>L’encéphale</a:t>
            </a:r>
          </a:p>
          <a:p>
            <a:pPr algn="ctr" eaLnBrk="1" fontAlgn="auto" hangingPunct="1">
              <a:spcBef>
                <a:spcPts val="0"/>
              </a:spcBef>
              <a:spcAft>
                <a:spcPts val="0"/>
              </a:spcAft>
              <a:defRPr/>
            </a:pPr>
            <a:r>
              <a:rPr lang="ar-MA" sz="2400" b="1" dirty="0"/>
              <a:t>الدماغ</a:t>
            </a:r>
            <a:endParaRPr lang="fr-FR" sz="2400" b="1" dirty="0"/>
          </a:p>
        </p:txBody>
      </p:sp>
      <p:sp>
        <p:nvSpPr>
          <p:cNvPr id="13" name="Rectangle 12">
            <a:extLst>
              <a:ext uri="{FF2B5EF4-FFF2-40B4-BE49-F238E27FC236}">
                <a16:creationId xmlns:a16="http://schemas.microsoft.com/office/drawing/2014/main" id="{3E4724F0-8B1A-D049-A786-99A33BE51EED}"/>
              </a:ext>
            </a:extLst>
          </p:cNvPr>
          <p:cNvSpPr/>
          <p:nvPr/>
        </p:nvSpPr>
        <p:spPr>
          <a:xfrm>
            <a:off x="8316500" y="3609811"/>
            <a:ext cx="2355839" cy="680955"/>
          </a:xfrm>
          <a:prstGeom prst="rect">
            <a:avLst/>
          </a:prstGeom>
          <a:solidFill>
            <a:schemeClr val="accent2">
              <a:lumMod val="20000"/>
              <a:lumOff val="80000"/>
            </a:schemeClr>
          </a:solidFill>
        </p:spPr>
        <p:style>
          <a:lnRef idx="2">
            <a:schemeClr val="accent1"/>
          </a:lnRef>
          <a:fillRef idx="1">
            <a:schemeClr val="lt1"/>
          </a:fillRef>
          <a:effectRef idx="0">
            <a:schemeClr val="accent1"/>
          </a:effectRef>
          <a:fontRef idx="minor">
            <a:schemeClr val="dk1"/>
          </a:fontRef>
        </p:style>
        <p:txBody>
          <a:bodyPr anchor="ctr"/>
          <a:lstStyle/>
          <a:p>
            <a:pPr algn="ctr" eaLnBrk="1" fontAlgn="auto" hangingPunct="1">
              <a:spcBef>
                <a:spcPts val="0"/>
              </a:spcBef>
              <a:spcAft>
                <a:spcPts val="0"/>
              </a:spcAft>
              <a:defRPr/>
            </a:pPr>
            <a:r>
              <a:rPr lang="fr-FR" sz="2400" b="1" dirty="0"/>
              <a:t>Les nerfs </a:t>
            </a:r>
          </a:p>
          <a:p>
            <a:pPr algn="ctr" eaLnBrk="1" fontAlgn="auto" hangingPunct="1">
              <a:spcBef>
                <a:spcPts val="0"/>
              </a:spcBef>
              <a:spcAft>
                <a:spcPts val="0"/>
              </a:spcAft>
              <a:defRPr/>
            </a:pPr>
            <a:r>
              <a:rPr lang="ar-MA" sz="2400" b="1" dirty="0"/>
              <a:t>الأعصاب</a:t>
            </a:r>
            <a:endParaRPr lang="fr-FR" sz="2400" b="1" dirty="0"/>
          </a:p>
        </p:txBody>
      </p:sp>
      <p:sp>
        <p:nvSpPr>
          <p:cNvPr id="14" name="Rectangle 13">
            <a:extLst>
              <a:ext uri="{FF2B5EF4-FFF2-40B4-BE49-F238E27FC236}">
                <a16:creationId xmlns:a16="http://schemas.microsoft.com/office/drawing/2014/main" id="{CA9F1905-4638-049B-E450-DC9EA619ED9B}"/>
              </a:ext>
            </a:extLst>
          </p:cNvPr>
          <p:cNvSpPr/>
          <p:nvPr/>
        </p:nvSpPr>
        <p:spPr>
          <a:xfrm>
            <a:off x="8316499" y="4953795"/>
            <a:ext cx="2355839" cy="771523"/>
          </a:xfrm>
          <a:prstGeom prst="rect">
            <a:avLst/>
          </a:prstGeom>
          <a:solidFill>
            <a:srgbClr val="FFFF00"/>
          </a:solidFill>
        </p:spPr>
        <p:style>
          <a:lnRef idx="2">
            <a:schemeClr val="accent1"/>
          </a:lnRef>
          <a:fillRef idx="1">
            <a:schemeClr val="lt1"/>
          </a:fillRef>
          <a:effectRef idx="0">
            <a:schemeClr val="accent1"/>
          </a:effectRef>
          <a:fontRef idx="minor">
            <a:schemeClr val="dk1"/>
          </a:fontRef>
        </p:style>
        <p:txBody>
          <a:bodyPr anchor="ctr"/>
          <a:lstStyle/>
          <a:p>
            <a:pPr algn="ctr" eaLnBrk="1" fontAlgn="auto" hangingPunct="1">
              <a:spcBef>
                <a:spcPts val="0"/>
              </a:spcBef>
              <a:spcAft>
                <a:spcPts val="0"/>
              </a:spcAft>
              <a:defRPr/>
            </a:pPr>
            <a:r>
              <a:rPr lang="fr-FR" sz="2400" b="1" dirty="0"/>
              <a:t>Fibres nerveuses </a:t>
            </a:r>
            <a:endParaRPr lang="ar-MA" sz="2400" b="1" dirty="0"/>
          </a:p>
          <a:p>
            <a:pPr algn="ctr" eaLnBrk="1" fontAlgn="auto" hangingPunct="1">
              <a:spcBef>
                <a:spcPts val="0"/>
              </a:spcBef>
              <a:spcAft>
                <a:spcPts val="0"/>
              </a:spcAft>
              <a:defRPr/>
            </a:pPr>
            <a:r>
              <a:rPr lang="ar-MA" sz="2400" b="1" dirty="0"/>
              <a:t>ألياف عصبية </a:t>
            </a:r>
            <a:endParaRPr lang="fr-FR" sz="2400" b="1" dirty="0"/>
          </a:p>
        </p:txBody>
      </p:sp>
      <p:sp>
        <p:nvSpPr>
          <p:cNvPr id="15" name="Rectangle 14">
            <a:extLst>
              <a:ext uri="{FF2B5EF4-FFF2-40B4-BE49-F238E27FC236}">
                <a16:creationId xmlns:a16="http://schemas.microsoft.com/office/drawing/2014/main" id="{56630F62-889E-DB45-CACA-AA7FEEED9479}"/>
              </a:ext>
            </a:extLst>
          </p:cNvPr>
          <p:cNvSpPr/>
          <p:nvPr/>
        </p:nvSpPr>
        <p:spPr>
          <a:xfrm>
            <a:off x="1785919" y="4460544"/>
            <a:ext cx="2355847" cy="849314"/>
          </a:xfrm>
          <a:prstGeom prst="rect">
            <a:avLst/>
          </a:prstGeom>
          <a:solidFill>
            <a:srgbClr val="FFFF00"/>
          </a:solidFill>
        </p:spPr>
        <p:style>
          <a:lnRef idx="2">
            <a:schemeClr val="accent1"/>
          </a:lnRef>
          <a:fillRef idx="1">
            <a:schemeClr val="lt1"/>
          </a:fillRef>
          <a:effectRef idx="0">
            <a:schemeClr val="accent1"/>
          </a:effectRef>
          <a:fontRef idx="minor">
            <a:schemeClr val="dk1"/>
          </a:fontRef>
        </p:style>
        <p:txBody>
          <a:bodyPr anchor="ctr"/>
          <a:lstStyle/>
          <a:p>
            <a:pPr algn="ctr" eaLnBrk="1" fontAlgn="auto" hangingPunct="1">
              <a:spcBef>
                <a:spcPts val="0"/>
              </a:spcBef>
              <a:spcAft>
                <a:spcPts val="0"/>
              </a:spcAft>
              <a:defRPr/>
            </a:pPr>
            <a:r>
              <a:rPr lang="fr-FR" sz="2400" b="1" dirty="0"/>
              <a:t>Bulbe rachidien</a:t>
            </a:r>
          </a:p>
          <a:p>
            <a:pPr algn="ctr" eaLnBrk="1" fontAlgn="auto" hangingPunct="1">
              <a:spcBef>
                <a:spcPts val="0"/>
              </a:spcBef>
              <a:spcAft>
                <a:spcPts val="0"/>
              </a:spcAft>
              <a:defRPr/>
            </a:pPr>
            <a:r>
              <a:rPr lang="ar-MA" sz="2400" b="1" dirty="0"/>
              <a:t>بصلة سيسائية</a:t>
            </a:r>
            <a:endParaRPr lang="fr-FR" sz="2400" b="1" dirty="0"/>
          </a:p>
        </p:txBody>
      </p:sp>
      <p:sp>
        <p:nvSpPr>
          <p:cNvPr id="16" name="Rectangle 15">
            <a:extLst>
              <a:ext uri="{FF2B5EF4-FFF2-40B4-BE49-F238E27FC236}">
                <a16:creationId xmlns:a16="http://schemas.microsoft.com/office/drawing/2014/main" id="{BE8030C4-92AD-B76A-305D-CDBE180F5AA3}"/>
              </a:ext>
            </a:extLst>
          </p:cNvPr>
          <p:cNvSpPr/>
          <p:nvPr/>
        </p:nvSpPr>
        <p:spPr>
          <a:xfrm>
            <a:off x="3806029" y="5481637"/>
            <a:ext cx="2039935" cy="704850"/>
          </a:xfrm>
          <a:prstGeom prst="rect">
            <a:avLst/>
          </a:prstGeom>
          <a:solidFill>
            <a:srgbClr val="FFFF00"/>
          </a:solidFill>
        </p:spPr>
        <p:style>
          <a:lnRef idx="2">
            <a:schemeClr val="accent1"/>
          </a:lnRef>
          <a:fillRef idx="1">
            <a:schemeClr val="lt1"/>
          </a:fillRef>
          <a:effectRef idx="0">
            <a:schemeClr val="accent1"/>
          </a:effectRef>
          <a:fontRef idx="minor">
            <a:schemeClr val="dk1"/>
          </a:fontRef>
        </p:style>
        <p:txBody>
          <a:bodyPr anchor="ctr"/>
          <a:lstStyle/>
          <a:p>
            <a:pPr algn="ctr" eaLnBrk="1" fontAlgn="auto" hangingPunct="1">
              <a:spcBef>
                <a:spcPts val="0"/>
              </a:spcBef>
              <a:spcAft>
                <a:spcPts val="0"/>
              </a:spcAft>
              <a:defRPr/>
            </a:pPr>
            <a:r>
              <a:rPr lang="fr-FR" sz="2400" b="1" dirty="0"/>
              <a:t>Cervelet</a:t>
            </a:r>
          </a:p>
          <a:p>
            <a:pPr algn="ctr" eaLnBrk="1" fontAlgn="auto" hangingPunct="1">
              <a:spcBef>
                <a:spcPts val="0"/>
              </a:spcBef>
              <a:spcAft>
                <a:spcPts val="0"/>
              </a:spcAft>
              <a:defRPr/>
            </a:pPr>
            <a:r>
              <a:rPr lang="ar-MA" sz="2400" b="1" dirty="0"/>
              <a:t>مخيخ</a:t>
            </a:r>
            <a:endParaRPr lang="fr-FR" sz="2400" b="1" dirty="0"/>
          </a:p>
        </p:txBody>
      </p:sp>
      <p:sp>
        <p:nvSpPr>
          <p:cNvPr id="17" name="Rectangle 16">
            <a:extLst>
              <a:ext uri="{FF2B5EF4-FFF2-40B4-BE49-F238E27FC236}">
                <a16:creationId xmlns:a16="http://schemas.microsoft.com/office/drawing/2014/main" id="{69B73F17-44FB-D126-7E40-017A26A28ED3}"/>
              </a:ext>
            </a:extLst>
          </p:cNvPr>
          <p:cNvSpPr/>
          <p:nvPr/>
        </p:nvSpPr>
        <p:spPr>
          <a:xfrm>
            <a:off x="4968874" y="4491040"/>
            <a:ext cx="2039935" cy="771524"/>
          </a:xfrm>
          <a:prstGeom prst="rect">
            <a:avLst/>
          </a:prstGeom>
          <a:solidFill>
            <a:srgbClr val="FFFF00"/>
          </a:solidFill>
        </p:spPr>
        <p:style>
          <a:lnRef idx="2">
            <a:schemeClr val="accent1"/>
          </a:lnRef>
          <a:fillRef idx="1">
            <a:schemeClr val="lt1"/>
          </a:fillRef>
          <a:effectRef idx="0">
            <a:schemeClr val="accent1"/>
          </a:effectRef>
          <a:fontRef idx="minor">
            <a:schemeClr val="dk1"/>
          </a:fontRef>
        </p:style>
        <p:txBody>
          <a:bodyPr anchor="ctr"/>
          <a:lstStyle/>
          <a:p>
            <a:pPr algn="ctr" eaLnBrk="1" fontAlgn="auto" hangingPunct="1">
              <a:spcBef>
                <a:spcPts val="0"/>
              </a:spcBef>
              <a:spcAft>
                <a:spcPts val="0"/>
              </a:spcAft>
              <a:defRPr/>
            </a:pPr>
            <a:r>
              <a:rPr lang="fr-FR" sz="2400" b="1" dirty="0"/>
              <a:t>Cerveau</a:t>
            </a:r>
          </a:p>
          <a:p>
            <a:pPr algn="ctr" eaLnBrk="1" fontAlgn="auto" hangingPunct="1">
              <a:spcBef>
                <a:spcPts val="0"/>
              </a:spcBef>
              <a:spcAft>
                <a:spcPts val="0"/>
              </a:spcAft>
              <a:defRPr/>
            </a:pPr>
            <a:r>
              <a:rPr lang="ar-MA" sz="2400" b="1" dirty="0"/>
              <a:t>مخ</a:t>
            </a:r>
            <a:endParaRPr lang="fr-FR" sz="2400" b="1" dirty="0"/>
          </a:p>
        </p:txBody>
      </p:sp>
      <p:cxnSp>
        <p:nvCxnSpPr>
          <p:cNvPr id="18" name="Connecteur droit avec flèche 17">
            <a:extLst>
              <a:ext uri="{FF2B5EF4-FFF2-40B4-BE49-F238E27FC236}">
                <a16:creationId xmlns:a16="http://schemas.microsoft.com/office/drawing/2014/main" id="{1F361BA1-54B6-FC7B-8B20-13F51FA00A6A}"/>
              </a:ext>
            </a:extLst>
          </p:cNvPr>
          <p:cNvCxnSpPr>
            <a:cxnSpLocks/>
            <a:stCxn id="12" idx="2"/>
            <a:endCxn id="15" idx="0"/>
          </p:cNvCxnSpPr>
          <p:nvPr/>
        </p:nvCxnSpPr>
        <p:spPr>
          <a:xfrm flipH="1">
            <a:off x="2963843" y="4060825"/>
            <a:ext cx="1862155" cy="3997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238ACC0C-7A8B-7658-B54E-F091784E5371}"/>
              </a:ext>
            </a:extLst>
          </p:cNvPr>
          <p:cNvCxnSpPr>
            <a:cxnSpLocks/>
            <a:stCxn id="12" idx="2"/>
            <a:endCxn id="17" idx="0"/>
          </p:cNvCxnSpPr>
          <p:nvPr/>
        </p:nvCxnSpPr>
        <p:spPr>
          <a:xfrm>
            <a:off x="4825998" y="4060825"/>
            <a:ext cx="1162844" cy="4302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3689ADC2-ED27-E6C6-7714-9BF2A0375BC8}"/>
              </a:ext>
            </a:extLst>
          </p:cNvPr>
          <p:cNvCxnSpPr>
            <a:cxnSpLocks/>
            <a:stCxn id="12" idx="2"/>
            <a:endCxn id="16" idx="0"/>
          </p:cNvCxnSpPr>
          <p:nvPr/>
        </p:nvCxnSpPr>
        <p:spPr>
          <a:xfrm flipH="1">
            <a:off x="4825997" y="4060825"/>
            <a:ext cx="1" cy="14208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44FAA0AC-8740-16C0-7623-F9E587B71131}"/>
              </a:ext>
            </a:extLst>
          </p:cNvPr>
          <p:cNvCxnSpPr>
            <a:cxnSpLocks/>
            <a:stCxn id="8" idx="2"/>
            <a:endCxn id="13" idx="0"/>
          </p:cNvCxnSpPr>
          <p:nvPr/>
        </p:nvCxnSpPr>
        <p:spPr>
          <a:xfrm>
            <a:off x="9494420" y="3041568"/>
            <a:ext cx="0" cy="5682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9B593895-80EF-F188-FDDA-0F3C48DD48B9}"/>
              </a:ext>
            </a:extLst>
          </p:cNvPr>
          <p:cNvCxnSpPr>
            <a:cxnSpLocks/>
            <a:stCxn id="13" idx="2"/>
            <a:endCxn id="14" idx="0"/>
          </p:cNvCxnSpPr>
          <p:nvPr/>
        </p:nvCxnSpPr>
        <p:spPr>
          <a:xfrm flipH="1">
            <a:off x="9494419" y="4290766"/>
            <a:ext cx="1" cy="6630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8465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ZoneTexte 5">
            <a:extLst>
              <a:ext uri="{FF2B5EF4-FFF2-40B4-BE49-F238E27FC236}">
                <a16:creationId xmlns:a16="http://schemas.microsoft.com/office/drawing/2014/main" id="{9CD904FF-48E2-1577-0914-593111AD5A12}"/>
              </a:ext>
            </a:extLst>
          </p:cNvPr>
          <p:cNvSpPr txBox="1">
            <a:spLocks noChangeArrowheads="1"/>
          </p:cNvSpPr>
          <p:nvPr/>
        </p:nvSpPr>
        <p:spPr bwMode="auto">
          <a:xfrm>
            <a:off x="892969" y="769453"/>
            <a:ext cx="10406062"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fr-FR" altLang="en-US" sz="3600" b="1" dirty="0">
                <a:latin typeface="Tw Cen MT" panose="020B0602020104020603" pitchFamily="34" charset="0"/>
              </a:rPr>
              <a:t>En se promenant dans un jardin, Mohamed </a:t>
            </a:r>
            <a:r>
              <a:rPr lang="fr-FR" altLang="en-US" sz="3600" b="1" u="sng" dirty="0">
                <a:solidFill>
                  <a:srgbClr val="FF0000"/>
                </a:solidFill>
                <a:latin typeface="Tw Cen MT" panose="020B0602020104020603" pitchFamily="34" charset="0"/>
              </a:rPr>
              <a:t>a vu</a:t>
            </a:r>
            <a:r>
              <a:rPr lang="fr-FR" altLang="en-US" sz="3600" b="1" dirty="0">
                <a:solidFill>
                  <a:srgbClr val="FF0000"/>
                </a:solidFill>
                <a:latin typeface="Tw Cen MT" panose="020B0602020104020603" pitchFamily="34" charset="0"/>
              </a:rPr>
              <a:t> </a:t>
            </a:r>
            <a:r>
              <a:rPr lang="fr-FR" altLang="en-US" sz="3600" b="1" dirty="0">
                <a:latin typeface="Tw Cen MT" panose="020B0602020104020603" pitchFamily="34" charset="0"/>
              </a:rPr>
              <a:t>une rose. Il </a:t>
            </a:r>
            <a:r>
              <a:rPr lang="fr-FR" altLang="en-US" sz="3600" b="1" u="sng" dirty="0">
                <a:solidFill>
                  <a:srgbClr val="FF0000"/>
                </a:solidFill>
                <a:latin typeface="Tw Cen MT" panose="020B0602020104020603" pitchFamily="34" charset="0"/>
              </a:rPr>
              <a:t>a tendu</a:t>
            </a:r>
            <a:r>
              <a:rPr lang="fr-FR" altLang="en-US" sz="3600" b="1" dirty="0">
                <a:solidFill>
                  <a:srgbClr val="FF0000"/>
                </a:solidFill>
                <a:latin typeface="Tw Cen MT" panose="020B0602020104020603" pitchFamily="34" charset="0"/>
              </a:rPr>
              <a:t> </a:t>
            </a:r>
            <a:r>
              <a:rPr lang="fr-FR" altLang="en-US" sz="3600" b="1" dirty="0">
                <a:latin typeface="Tw Cen MT" panose="020B0602020104020603" pitchFamily="34" charset="0"/>
              </a:rPr>
              <a:t>sa main pour l’accueillir, mais il se fit piquer par une épine. Il </a:t>
            </a:r>
            <a:r>
              <a:rPr lang="fr-FR" altLang="en-US" sz="3600" b="1" u="sng" dirty="0">
                <a:solidFill>
                  <a:srgbClr val="FF0000"/>
                </a:solidFill>
                <a:latin typeface="Tw Cen MT" panose="020B0602020104020603" pitchFamily="34" charset="0"/>
              </a:rPr>
              <a:t>retira</a:t>
            </a:r>
            <a:r>
              <a:rPr lang="fr-FR" altLang="en-US" sz="3600" b="1" dirty="0">
                <a:latin typeface="Tw Cen MT" panose="020B0602020104020603" pitchFamily="34" charset="0"/>
              </a:rPr>
              <a:t> </a:t>
            </a:r>
            <a:r>
              <a:rPr lang="fr-FR" altLang="en-US" sz="3600" b="1" u="sng" dirty="0">
                <a:solidFill>
                  <a:srgbClr val="FF0000"/>
                </a:solidFill>
                <a:latin typeface="Tw Cen MT" panose="020B0602020104020603" pitchFamily="34" charset="0"/>
              </a:rPr>
              <a:t>rapidement</a:t>
            </a:r>
            <a:r>
              <a:rPr lang="fr-FR" altLang="en-US" sz="3600" b="1" dirty="0">
                <a:latin typeface="Tw Cen MT" panose="020B0602020104020603" pitchFamily="34" charset="0"/>
              </a:rPr>
              <a:t> sa main.  </a:t>
            </a:r>
          </a:p>
        </p:txBody>
      </p:sp>
      <p:sp>
        <p:nvSpPr>
          <p:cNvPr id="7" name="ZoneTexte 6">
            <a:extLst>
              <a:ext uri="{FF2B5EF4-FFF2-40B4-BE49-F238E27FC236}">
                <a16:creationId xmlns:a16="http://schemas.microsoft.com/office/drawing/2014/main" id="{78B17643-9D2E-C2CD-6334-5CF7AF5A9AE9}"/>
              </a:ext>
            </a:extLst>
          </p:cNvPr>
          <p:cNvSpPr txBox="1"/>
          <p:nvPr/>
        </p:nvSpPr>
        <p:spPr>
          <a:xfrm>
            <a:off x="0" y="2758203"/>
            <a:ext cx="12501563" cy="2062103"/>
          </a:xfrm>
          <a:prstGeom prst="rect">
            <a:avLst/>
          </a:prstGeom>
          <a:noFill/>
          <a:ln>
            <a:noFill/>
          </a:ln>
        </p:spPr>
        <p:txBody>
          <a:bodyPr wrap="square">
            <a:spAutoFit/>
          </a:bodyPr>
          <a:lstStyle/>
          <a:p>
            <a:pPr eaLnBrk="1" fontAlgn="auto" hangingPunct="1">
              <a:spcBef>
                <a:spcPts val="0"/>
              </a:spcBef>
              <a:spcAft>
                <a:spcPts val="0"/>
              </a:spcAft>
              <a:defRPr/>
            </a:pPr>
            <a:r>
              <a:rPr lang="fr-FR" sz="3200" b="1" dirty="0">
                <a:latin typeface="Tw Cen MT" panose="020B0602020104020603" pitchFamily="34" charset="0"/>
              </a:rPr>
              <a:t>A partir de cette situation on distingue trois types d’activités nerveuses:</a:t>
            </a:r>
          </a:p>
          <a:p>
            <a:pPr marL="342900" indent="-342900" eaLnBrk="1" fontAlgn="auto" hangingPunct="1">
              <a:spcBef>
                <a:spcPts val="0"/>
              </a:spcBef>
              <a:spcAft>
                <a:spcPts val="0"/>
              </a:spcAft>
              <a:buFont typeface="Wingdings" pitchFamily="2" charset="2"/>
              <a:buChar char="ü"/>
              <a:defRPr/>
            </a:pPr>
            <a:r>
              <a:rPr lang="fr-FR" sz="3200" b="1" dirty="0">
                <a:solidFill>
                  <a:srgbClr val="00B050"/>
                </a:solidFill>
                <a:latin typeface="Tw Cen MT" panose="020B0602020104020603" pitchFamily="34" charset="0"/>
              </a:rPr>
              <a:t>La sensibilité consciente</a:t>
            </a:r>
            <a:r>
              <a:rPr lang="ar-MA" sz="3200" b="1" dirty="0">
                <a:solidFill>
                  <a:srgbClr val="00B050"/>
                </a:solidFill>
                <a:latin typeface="Tw Cen MT" panose="020B0602020104020603" pitchFamily="34" charset="0"/>
              </a:rPr>
              <a:t>الحساسية الشعورية </a:t>
            </a:r>
            <a:r>
              <a:rPr lang="fr-FR" sz="3200" b="1" dirty="0">
                <a:solidFill>
                  <a:srgbClr val="00B050"/>
                </a:solidFill>
                <a:latin typeface="Tw Cen MT" panose="020B0602020104020603" pitchFamily="34" charset="0"/>
              </a:rPr>
              <a:t> </a:t>
            </a:r>
            <a:r>
              <a:rPr lang="fr-FR" sz="3200" b="1" dirty="0">
                <a:latin typeface="Tw Cen MT" panose="020B0602020104020603" pitchFamily="34" charset="0"/>
              </a:rPr>
              <a:t>: </a:t>
            </a:r>
            <a:r>
              <a:rPr lang="fr-FR" sz="3200" b="1" dirty="0">
                <a:solidFill>
                  <a:srgbClr val="0070C0"/>
                </a:solidFill>
                <a:latin typeface="Tw Cen MT" panose="020B0602020104020603" pitchFamily="34" charset="0"/>
              </a:rPr>
              <a:t>voire la rose</a:t>
            </a:r>
            <a:r>
              <a:rPr lang="fr-FR" sz="3200" b="1" dirty="0">
                <a:latin typeface="Tw Cen MT" panose="020B0602020104020603" pitchFamily="34" charset="0"/>
              </a:rPr>
              <a:t>.</a:t>
            </a:r>
          </a:p>
          <a:p>
            <a:pPr marL="342900" indent="-342900" eaLnBrk="1" fontAlgn="auto" hangingPunct="1">
              <a:spcBef>
                <a:spcPts val="0"/>
              </a:spcBef>
              <a:spcAft>
                <a:spcPts val="0"/>
              </a:spcAft>
              <a:buFont typeface="Wingdings" pitchFamily="2" charset="2"/>
              <a:buChar char="ü"/>
              <a:defRPr/>
            </a:pPr>
            <a:r>
              <a:rPr lang="fr-FR" sz="3200" b="1" dirty="0">
                <a:solidFill>
                  <a:srgbClr val="00B050"/>
                </a:solidFill>
                <a:latin typeface="Tw Cen MT" panose="020B0602020104020603" pitchFamily="34" charset="0"/>
              </a:rPr>
              <a:t>La motricité volontaire</a:t>
            </a:r>
            <a:r>
              <a:rPr lang="ar-MA" sz="3200" b="1" dirty="0">
                <a:solidFill>
                  <a:srgbClr val="00B050"/>
                </a:solidFill>
                <a:latin typeface="Tw Cen MT" panose="020B0602020104020603" pitchFamily="34" charset="0"/>
              </a:rPr>
              <a:t>التحركية الارادية </a:t>
            </a:r>
            <a:r>
              <a:rPr lang="fr-FR" sz="3200" b="1" dirty="0">
                <a:solidFill>
                  <a:srgbClr val="00B050"/>
                </a:solidFill>
                <a:latin typeface="Tw Cen MT" panose="020B0602020104020603" pitchFamily="34" charset="0"/>
              </a:rPr>
              <a:t> </a:t>
            </a:r>
            <a:r>
              <a:rPr lang="fr-FR" sz="3200" b="1" dirty="0">
                <a:latin typeface="Tw Cen MT" panose="020B0602020104020603" pitchFamily="34" charset="0"/>
              </a:rPr>
              <a:t>: </a:t>
            </a:r>
            <a:r>
              <a:rPr lang="fr-FR" sz="3200" b="1" dirty="0">
                <a:solidFill>
                  <a:srgbClr val="0070C0"/>
                </a:solidFill>
                <a:latin typeface="Tw Cen MT" panose="020B0602020104020603" pitchFamily="34" charset="0"/>
              </a:rPr>
              <a:t>tendre la main</a:t>
            </a:r>
            <a:r>
              <a:rPr lang="fr-FR" sz="3200" b="1" dirty="0">
                <a:latin typeface="Tw Cen MT" panose="020B0602020104020603" pitchFamily="34" charset="0"/>
              </a:rPr>
              <a:t>.</a:t>
            </a:r>
          </a:p>
          <a:p>
            <a:pPr marL="342900" indent="-342900" eaLnBrk="1" fontAlgn="auto" hangingPunct="1">
              <a:spcBef>
                <a:spcPts val="0"/>
              </a:spcBef>
              <a:spcAft>
                <a:spcPts val="0"/>
              </a:spcAft>
              <a:buFont typeface="Wingdings" pitchFamily="2" charset="2"/>
              <a:buChar char="ü"/>
              <a:defRPr/>
            </a:pPr>
            <a:r>
              <a:rPr lang="fr-FR" sz="3200" b="1" dirty="0">
                <a:solidFill>
                  <a:srgbClr val="00B050"/>
                </a:solidFill>
                <a:latin typeface="Tw Cen MT" panose="020B0602020104020603" pitchFamily="34" charset="0"/>
              </a:rPr>
              <a:t>La motricité involontaire</a:t>
            </a:r>
            <a:r>
              <a:rPr lang="ar-MA" sz="3200" b="1" dirty="0">
                <a:solidFill>
                  <a:srgbClr val="00B050"/>
                </a:solidFill>
                <a:latin typeface="Tw Cen MT" panose="020B0602020104020603" pitchFamily="34" charset="0"/>
              </a:rPr>
              <a:t>التحركية اللا ارادية </a:t>
            </a:r>
            <a:r>
              <a:rPr lang="fr-FR" sz="3200" b="1" dirty="0">
                <a:solidFill>
                  <a:srgbClr val="00B050"/>
                </a:solidFill>
                <a:latin typeface="Tw Cen MT" panose="020B0602020104020603" pitchFamily="34" charset="0"/>
              </a:rPr>
              <a:t> </a:t>
            </a:r>
            <a:r>
              <a:rPr lang="fr-FR" sz="3200" b="1" dirty="0">
                <a:latin typeface="Tw Cen MT" panose="020B0602020104020603" pitchFamily="34" charset="0"/>
              </a:rPr>
              <a:t>: </a:t>
            </a:r>
            <a:r>
              <a:rPr lang="fr-FR" sz="3200" b="1" dirty="0">
                <a:solidFill>
                  <a:srgbClr val="0070C0"/>
                </a:solidFill>
                <a:latin typeface="Tw Cen MT" panose="020B0602020104020603" pitchFamily="34" charset="0"/>
              </a:rPr>
              <a:t>tirer rapidement la main</a:t>
            </a:r>
            <a:r>
              <a:rPr lang="fr-FR" sz="3200" b="1" dirty="0">
                <a:latin typeface="Tw Cen MT" panose="020B0602020104020603" pitchFamily="34" charset="0"/>
              </a:rPr>
              <a:t>.   </a:t>
            </a:r>
          </a:p>
        </p:txBody>
      </p:sp>
      <p:sp>
        <p:nvSpPr>
          <p:cNvPr id="8" name="ZoneTexte 7">
            <a:extLst>
              <a:ext uri="{FF2B5EF4-FFF2-40B4-BE49-F238E27FC236}">
                <a16:creationId xmlns:a16="http://schemas.microsoft.com/office/drawing/2014/main" id="{E4C99342-AF7B-C348-95D0-0A1BF4155984}"/>
              </a:ext>
            </a:extLst>
          </p:cNvPr>
          <p:cNvSpPr txBox="1">
            <a:spLocks noChangeArrowheads="1"/>
          </p:cNvSpPr>
          <p:nvPr/>
        </p:nvSpPr>
        <p:spPr bwMode="auto">
          <a:xfrm>
            <a:off x="555228" y="4975986"/>
            <a:ext cx="11391106"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buFont typeface="Wingdings" panose="05000000000000000000" pitchFamily="2" charset="2"/>
              <a:buChar char="Ø"/>
            </a:pPr>
            <a:r>
              <a:rPr lang="fr-FR" altLang="en-US" sz="3200" b="1" dirty="0">
                <a:solidFill>
                  <a:srgbClr val="FF0000"/>
                </a:solidFill>
                <a:latin typeface="Tw Cen MT" panose="020B0602020104020603" pitchFamily="34" charset="0"/>
                <a:cs typeface="Times New Roman" panose="02020603050405020304" pitchFamily="18" charset="0"/>
              </a:rPr>
              <a:t>Quelles sont les éléments qui interviennent dans chaque type d’activité nerveuse? </a:t>
            </a:r>
          </a:p>
          <a:p>
            <a:pPr eaLnBrk="1" hangingPunct="1">
              <a:buFont typeface="Wingdings" panose="05000000000000000000" pitchFamily="2" charset="2"/>
              <a:buChar char="Ø"/>
            </a:pPr>
            <a:r>
              <a:rPr lang="fr-FR" altLang="en-US" sz="3200" b="1" dirty="0">
                <a:solidFill>
                  <a:srgbClr val="FF0000"/>
                </a:solidFill>
                <a:latin typeface="Tw Cen MT" panose="020B0602020104020603" pitchFamily="34" charset="0"/>
                <a:cs typeface="Times New Roman" panose="02020603050405020304" pitchFamily="18" charset="0"/>
              </a:rPr>
              <a:t>Comment protéger notre système nerveux?</a:t>
            </a:r>
          </a:p>
        </p:txBody>
      </p:sp>
      <p:sp>
        <p:nvSpPr>
          <p:cNvPr id="3" name="ZoneTexte 2">
            <a:extLst>
              <a:ext uri="{FF2B5EF4-FFF2-40B4-BE49-F238E27FC236}">
                <a16:creationId xmlns:a16="http://schemas.microsoft.com/office/drawing/2014/main" id="{F554D73B-8CC2-CEEF-75C1-D7677AEFB883}"/>
              </a:ext>
            </a:extLst>
          </p:cNvPr>
          <p:cNvSpPr txBox="1"/>
          <p:nvPr/>
        </p:nvSpPr>
        <p:spPr>
          <a:xfrm>
            <a:off x="892969" y="0"/>
            <a:ext cx="6864934" cy="707886"/>
          </a:xfrm>
          <a:prstGeom prst="rect">
            <a:avLst/>
          </a:prstGeom>
          <a:noFill/>
        </p:spPr>
        <p:txBody>
          <a:bodyPr wrap="square">
            <a:spAutoFit/>
          </a:bodyPr>
          <a:lstStyle/>
          <a:p>
            <a:pPr eaLnBrk="1" hangingPunct="1"/>
            <a:r>
              <a:rPr lang="fr-FR" altLang="en-US" sz="4000" b="1" u="sng" dirty="0">
                <a:solidFill>
                  <a:srgbClr val="FF0000"/>
                </a:solidFill>
                <a:latin typeface="Tw Cen MT" panose="020B0602020104020603" pitchFamily="34" charset="0"/>
              </a:rPr>
              <a:t>Situation de départ</a:t>
            </a:r>
            <a:r>
              <a:rPr lang="fr-FR" altLang="en-US" sz="4000" b="1" dirty="0">
                <a:solidFill>
                  <a:srgbClr val="FF0000"/>
                </a:solidFill>
                <a:latin typeface="Tw Cen MT" panose="020B0602020104020603"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7AB0565-AB14-026F-F042-F2D8FEC4D7A6}"/>
              </a:ext>
            </a:extLst>
          </p:cNvPr>
          <p:cNvSpPr txBox="1"/>
          <p:nvPr/>
        </p:nvSpPr>
        <p:spPr>
          <a:xfrm>
            <a:off x="2317072" y="0"/>
            <a:ext cx="7847860" cy="1077218"/>
          </a:xfrm>
          <a:prstGeom prst="rect">
            <a:avLst/>
          </a:prstGeom>
          <a:noFill/>
        </p:spPr>
        <p:txBody>
          <a:bodyPr wrap="square" rtlCol="0">
            <a:spAutoFit/>
          </a:bodyPr>
          <a:lstStyle/>
          <a:p>
            <a:pPr algn="ctr"/>
            <a:r>
              <a:rPr lang="fr-FR" sz="32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Activité 1 : La sensibilité consciente  </a:t>
            </a:r>
          </a:p>
          <a:p>
            <a:pPr algn="ctr"/>
            <a:r>
              <a:rPr lang="ar-MA" sz="3200" b="1" dirty="0">
                <a:solidFill>
                  <a:srgbClr val="00B050"/>
                </a:solidFill>
                <a:effectLst>
                  <a:outerShdw blurRad="38100" dist="38100" dir="2700000" algn="tl">
                    <a:srgbClr val="000000">
                      <a:alpha val="43137"/>
                    </a:srgbClr>
                  </a:outerShdw>
                </a:effectLst>
                <a:cs typeface="+mj-cs"/>
              </a:rPr>
              <a:t>النشاط 1 : الحساسية الشعورية</a:t>
            </a:r>
            <a:endParaRPr lang="fr-FR" sz="3200" b="1" dirty="0">
              <a:solidFill>
                <a:srgbClr val="00B050"/>
              </a:solidFill>
              <a:effectLst>
                <a:outerShdw blurRad="38100" dist="38100" dir="2700000" algn="tl">
                  <a:srgbClr val="000000">
                    <a:alpha val="43137"/>
                  </a:srgbClr>
                </a:outerShdw>
              </a:effectLst>
              <a:cs typeface="+mj-cs"/>
            </a:endParaRPr>
          </a:p>
        </p:txBody>
      </p:sp>
      <p:sp>
        <p:nvSpPr>
          <p:cNvPr id="4" name="ZoneTexte 3">
            <a:extLst>
              <a:ext uri="{FF2B5EF4-FFF2-40B4-BE49-F238E27FC236}">
                <a16:creationId xmlns:a16="http://schemas.microsoft.com/office/drawing/2014/main" id="{3C4485F4-B27C-5946-A098-DA235A587582}"/>
              </a:ext>
            </a:extLst>
          </p:cNvPr>
          <p:cNvSpPr txBox="1"/>
          <p:nvPr/>
        </p:nvSpPr>
        <p:spPr>
          <a:xfrm>
            <a:off x="936361" y="1870254"/>
            <a:ext cx="6096000" cy="523220"/>
          </a:xfrm>
          <a:prstGeom prst="rect">
            <a:avLst/>
          </a:prstGeom>
          <a:noFill/>
        </p:spPr>
        <p:txBody>
          <a:bodyPr wrap="square">
            <a:spAutoFit/>
          </a:bodyPr>
          <a:lstStyle/>
          <a:p>
            <a:pPr eaLnBrk="1" fontAlgn="auto" hangingPunct="1">
              <a:spcBef>
                <a:spcPts val="0"/>
              </a:spcBef>
              <a:spcAft>
                <a:spcPts val="0"/>
              </a:spcAft>
              <a:defRPr/>
            </a:pPr>
            <a:r>
              <a:rPr lang="fr-FR" sz="2800" b="1" dirty="0">
                <a:solidFill>
                  <a:srgbClr val="00B050"/>
                </a:solidFill>
                <a:effectLst>
                  <a:outerShdw blurRad="38100" dist="38100" dir="2700000" algn="tl">
                    <a:srgbClr val="000000">
                      <a:alpha val="43137"/>
                    </a:srgbClr>
                  </a:outerShdw>
                </a:effectLst>
                <a:latin typeface="Times New Roman" panose="02020603050405020304" pitchFamily="18" charset="0"/>
                <a:ea typeface="Tahoma" panose="020B0604030504040204" pitchFamily="34" charset="0"/>
                <a:cs typeface="Times New Roman" panose="02020603050405020304" pitchFamily="18" charset="0"/>
              </a:rPr>
              <a:t>1 - Définition </a:t>
            </a:r>
          </a:p>
        </p:txBody>
      </p:sp>
      <p:sp>
        <p:nvSpPr>
          <p:cNvPr id="5" name="Rectangle 4">
            <a:extLst>
              <a:ext uri="{FF2B5EF4-FFF2-40B4-BE49-F238E27FC236}">
                <a16:creationId xmlns:a16="http://schemas.microsoft.com/office/drawing/2014/main" id="{C53EF93B-E452-5CD4-ED9C-D3BF609840AD}"/>
              </a:ext>
            </a:extLst>
          </p:cNvPr>
          <p:cNvSpPr/>
          <p:nvPr/>
        </p:nvSpPr>
        <p:spPr>
          <a:xfrm>
            <a:off x="709357" y="2851927"/>
            <a:ext cx="10773286" cy="1754326"/>
          </a:xfrm>
          <a:prstGeom prst="rect">
            <a:avLst/>
          </a:prstGeom>
          <a:solidFill>
            <a:schemeClr val="accent4">
              <a:lumMod val="20000"/>
              <a:lumOff val="80000"/>
            </a:schemeClr>
          </a:solidFill>
        </p:spPr>
        <p:style>
          <a:lnRef idx="2">
            <a:schemeClr val="accent4"/>
          </a:lnRef>
          <a:fillRef idx="1">
            <a:schemeClr val="lt1"/>
          </a:fillRef>
          <a:effectRef idx="0">
            <a:schemeClr val="accent4"/>
          </a:effectRef>
          <a:fontRef idx="minor">
            <a:schemeClr val="dk1"/>
          </a:fontRef>
        </p:style>
        <p:txBody>
          <a:bodyPr wrap="square">
            <a:spAutoFit/>
          </a:bodyPr>
          <a:lstStyle/>
          <a:p>
            <a:pPr algn="just" rtl="0"/>
            <a:r>
              <a:rPr lang="fr-FR" sz="3200" b="1" i="0" u="sng" dirty="0">
                <a:solidFill>
                  <a:srgbClr val="0070C0"/>
                </a:solidFill>
                <a:effectLst/>
                <a:latin typeface="Times New Roman" panose="02020603050405020304" pitchFamily="18" charset="0"/>
                <a:cs typeface="Times New Roman" panose="02020603050405020304" pitchFamily="18" charset="0"/>
              </a:rPr>
              <a:t>la sensibilité consciente </a:t>
            </a:r>
            <a:r>
              <a:rPr lang="fr-FR" sz="3200" b="1" i="0" u="none" strike="noStrike" dirty="0">
                <a:solidFill>
                  <a:srgbClr val="000000"/>
                </a:solidFill>
                <a:effectLst/>
                <a:latin typeface="Times New Roman" panose="02020603050405020304" pitchFamily="18" charset="0"/>
                <a:cs typeface="Times New Roman" panose="02020603050405020304" pitchFamily="18" charset="0"/>
              </a:rPr>
              <a:t>est une activité nerveuse qui nous permet  de recevoir  (la réception) Les informations de notre environnement</a:t>
            </a:r>
            <a:r>
              <a:rPr lang="fr-FR" sz="4400" dirty="0">
                <a:solidFill>
                  <a:srgbClr val="000000"/>
                </a:solidFill>
                <a:latin typeface="Times New Roman" panose="02020603050405020304" pitchFamily="18" charset="0"/>
                <a:cs typeface="Times New Roman" panose="02020603050405020304" pitchFamily="18" charset="0"/>
              </a:rPr>
              <a:t>.</a:t>
            </a:r>
            <a:r>
              <a:rPr lang="fr-FR" sz="4400" dirty="0">
                <a:latin typeface="Times New Roman" panose="02020603050405020304" pitchFamily="18" charset="0"/>
                <a:cs typeface="Times New Roman" panose="02020603050405020304" pitchFamily="18" charset="0"/>
              </a:rPr>
              <a:t> </a:t>
            </a:r>
          </a:p>
        </p:txBody>
      </p:sp>
      <p:sp>
        <p:nvSpPr>
          <p:cNvPr id="7" name="ZoneTexte 6">
            <a:extLst>
              <a:ext uri="{FF2B5EF4-FFF2-40B4-BE49-F238E27FC236}">
                <a16:creationId xmlns:a16="http://schemas.microsoft.com/office/drawing/2014/main" id="{D977BB67-5EF1-7FFC-60EB-B0F0E838B381}"/>
              </a:ext>
            </a:extLst>
          </p:cNvPr>
          <p:cNvSpPr txBox="1"/>
          <p:nvPr/>
        </p:nvSpPr>
        <p:spPr>
          <a:xfrm>
            <a:off x="1162974" y="5297214"/>
            <a:ext cx="9144001" cy="584775"/>
          </a:xfrm>
          <a:prstGeom prst="rect">
            <a:avLst/>
          </a:prstGeom>
          <a:noFill/>
        </p:spPr>
        <p:txBody>
          <a:bodyPr wrap="square">
            <a:spAutoFit/>
          </a:bodyPr>
          <a:lstStyle/>
          <a:p>
            <a:pPr algn="r" rtl="1"/>
            <a:r>
              <a:rPr lang="ar-MA" sz="3200" b="1" i="0" u="none" strike="noStrike" dirty="0">
                <a:solidFill>
                  <a:srgbClr val="000000"/>
                </a:solidFill>
                <a:effectLst/>
                <a:latin typeface="Calibri" panose="020F0502020204030204" pitchFamily="34" charset="0"/>
              </a:rPr>
              <a:t>الحساسية الشعورية نشاط عصبي يمكننا من استقبال معلومات بيئتنا</a:t>
            </a:r>
            <a:endParaRPr lang="ar-MA" sz="3200" b="0" dirty="0">
              <a:effectLst/>
            </a:endParaRPr>
          </a:p>
        </p:txBody>
      </p:sp>
      <p:sp>
        <p:nvSpPr>
          <p:cNvPr id="3" name="ZoneTexte 2">
            <a:extLst>
              <a:ext uri="{FF2B5EF4-FFF2-40B4-BE49-F238E27FC236}">
                <a16:creationId xmlns:a16="http://schemas.microsoft.com/office/drawing/2014/main" id="{524BCFDA-46A2-1BFC-5CD2-383B2003A1CD}"/>
              </a:ext>
            </a:extLst>
          </p:cNvPr>
          <p:cNvSpPr txBox="1"/>
          <p:nvPr/>
        </p:nvSpPr>
        <p:spPr>
          <a:xfrm>
            <a:off x="527987" y="1117738"/>
            <a:ext cx="8971120" cy="584775"/>
          </a:xfrm>
          <a:prstGeom prst="rect">
            <a:avLst/>
          </a:prstGeom>
          <a:noFill/>
        </p:spPr>
        <p:txBody>
          <a:bodyPr wrap="square">
            <a:spAutoFit/>
          </a:bodyPr>
          <a:lstStyle/>
          <a:p>
            <a:pPr eaLnBrk="1" fontAlgn="auto" hangingPunct="1">
              <a:spcBef>
                <a:spcPts val="0"/>
              </a:spcBef>
              <a:spcAft>
                <a:spcPts val="0"/>
              </a:spcAft>
              <a:defRPr/>
            </a:pPr>
            <a:r>
              <a:rPr lang="fr-FR" sz="3200" b="1" dirty="0">
                <a:solidFill>
                  <a:srgbClr val="FF0000"/>
                </a:solidFill>
                <a:effectLst>
                  <a:outerShdw blurRad="38100" dist="38100" dir="2700000" algn="tl">
                    <a:srgbClr val="000000">
                      <a:alpha val="43137"/>
                    </a:srgbClr>
                  </a:outerShdw>
                </a:effectLst>
                <a:latin typeface="Times New Roman" panose="02020603050405020304" pitchFamily="18" charset="0"/>
                <a:ea typeface="Tahoma" panose="020B0604030504040204" pitchFamily="34" charset="0"/>
                <a:cs typeface="Times New Roman" panose="02020603050405020304" pitchFamily="18" charset="0"/>
              </a:rPr>
              <a:t>I – Les différentes sensibilités conscientes  </a:t>
            </a:r>
          </a:p>
        </p:txBody>
      </p:sp>
    </p:spTree>
    <p:extLst>
      <p:ext uri="{BB962C8B-B14F-4D97-AF65-F5344CB8AC3E}">
        <p14:creationId xmlns:p14="http://schemas.microsoft.com/office/powerpoint/2010/main" val="512793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7"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AAAAC12-045C-9AAF-FFFB-E8B37F89C33B}"/>
              </a:ext>
            </a:extLst>
          </p:cNvPr>
          <p:cNvSpPr txBox="1"/>
          <p:nvPr/>
        </p:nvSpPr>
        <p:spPr>
          <a:xfrm>
            <a:off x="577516" y="134669"/>
            <a:ext cx="6096000" cy="523220"/>
          </a:xfrm>
          <a:prstGeom prst="rect">
            <a:avLst/>
          </a:prstGeom>
          <a:noFill/>
        </p:spPr>
        <p:txBody>
          <a:bodyPr wrap="square">
            <a:spAutoFit/>
          </a:bodyPr>
          <a:lstStyle/>
          <a:p>
            <a:r>
              <a:rPr lang="en-US" sz="2800" b="1" dirty="0">
                <a:solidFill>
                  <a:srgbClr val="00B050"/>
                </a:solidFill>
                <a:effectLst>
                  <a:outerShdw blurRad="38100" dist="38100" dir="2700000" algn="tl">
                    <a:srgbClr val="000000">
                      <a:alpha val="43137"/>
                    </a:srgbClr>
                  </a:outerShdw>
                </a:effectLst>
                <a:latin typeface="Times New Roman" panose="02020603050405020304" pitchFamily="18" charset="0"/>
                <a:ea typeface="Tahoma" panose="020B0604030504040204" pitchFamily="34" charset="0"/>
                <a:cs typeface="Times New Roman" panose="02020603050405020304" pitchFamily="18" charset="0"/>
              </a:rPr>
              <a:t>2 - </a:t>
            </a:r>
            <a:r>
              <a:rPr lang="en-US" sz="2800" b="1" dirty="0" err="1">
                <a:solidFill>
                  <a:srgbClr val="00B050"/>
                </a:solidFill>
                <a:effectLst>
                  <a:outerShdw blurRad="38100" dist="38100" dir="2700000" algn="tl">
                    <a:srgbClr val="000000">
                      <a:alpha val="43137"/>
                    </a:srgbClr>
                  </a:outerShdw>
                </a:effectLst>
                <a:latin typeface="Times New Roman" panose="02020603050405020304" pitchFamily="18" charset="0"/>
                <a:ea typeface="Tahoma" panose="020B0604030504040204" pitchFamily="34" charset="0"/>
                <a:cs typeface="Times New Roman" panose="02020603050405020304" pitchFamily="18" charset="0"/>
              </a:rPr>
              <a:t>Organes</a:t>
            </a:r>
            <a:r>
              <a:rPr lang="en-US" sz="2800" b="1" dirty="0">
                <a:solidFill>
                  <a:srgbClr val="00B050"/>
                </a:solidFill>
                <a:effectLst>
                  <a:outerShdw blurRad="38100" dist="38100" dir="2700000" algn="tl">
                    <a:srgbClr val="000000">
                      <a:alpha val="43137"/>
                    </a:srgbClr>
                  </a:outerShdw>
                </a:effectLst>
                <a:latin typeface="Times New Roman" panose="02020603050405020304" pitchFamily="18" charset="0"/>
                <a:ea typeface="Tahoma" panose="020B0604030504040204" pitchFamily="34" charset="0"/>
                <a:cs typeface="Times New Roman" panose="02020603050405020304" pitchFamily="18" charset="0"/>
              </a:rPr>
              <a:t> des </a:t>
            </a:r>
            <a:r>
              <a:rPr lang="en-US" sz="2800" b="1" dirty="0" err="1">
                <a:solidFill>
                  <a:srgbClr val="00B050"/>
                </a:solidFill>
                <a:effectLst>
                  <a:outerShdw blurRad="38100" dist="38100" dir="2700000" algn="tl">
                    <a:srgbClr val="000000">
                      <a:alpha val="43137"/>
                    </a:srgbClr>
                  </a:outerShdw>
                </a:effectLst>
                <a:latin typeface="Times New Roman" panose="02020603050405020304" pitchFamily="18" charset="0"/>
                <a:ea typeface="Tahoma" panose="020B0604030504040204" pitchFamily="34" charset="0"/>
                <a:cs typeface="Times New Roman" panose="02020603050405020304" pitchFamily="18" charset="0"/>
              </a:rPr>
              <a:t>sens</a:t>
            </a:r>
            <a:r>
              <a:rPr lang="en-US" sz="2800" b="1" dirty="0">
                <a:solidFill>
                  <a:srgbClr val="00B050"/>
                </a:solidFill>
                <a:effectLst>
                  <a:outerShdw blurRad="38100" dist="38100" dir="2700000" algn="tl">
                    <a:srgbClr val="000000">
                      <a:alpha val="43137"/>
                    </a:srgbClr>
                  </a:outerShdw>
                </a:effectLst>
                <a:latin typeface="Times New Roman" panose="02020603050405020304" pitchFamily="18" charset="0"/>
                <a:ea typeface="Tahoma" panose="020B0604030504040204" pitchFamily="34" charset="0"/>
                <a:cs typeface="Times New Roman" panose="02020603050405020304" pitchFamily="18" charset="0"/>
              </a:rPr>
              <a:t>: </a:t>
            </a:r>
            <a:r>
              <a:rPr lang="ar-MA" sz="2800" b="1" dirty="0">
                <a:solidFill>
                  <a:srgbClr val="00B050"/>
                </a:solidFill>
                <a:effectLst>
                  <a:outerShdw blurRad="38100" dist="38100" dir="2700000" algn="tl">
                    <a:srgbClr val="000000">
                      <a:alpha val="43137"/>
                    </a:srgbClr>
                  </a:outerShdw>
                </a:effectLst>
                <a:latin typeface="Times New Roman" panose="02020603050405020304" pitchFamily="18" charset="0"/>
                <a:ea typeface="Tahoma" panose="020B0604030504040204" pitchFamily="34" charset="0"/>
                <a:cs typeface="Times New Roman" panose="02020603050405020304" pitchFamily="18" charset="0"/>
              </a:rPr>
              <a:t>الأعضاء الحسية</a:t>
            </a:r>
            <a:endParaRPr lang="fr-FR" sz="2800" b="1" dirty="0">
              <a:solidFill>
                <a:srgbClr val="00B050"/>
              </a:solidFill>
              <a:effectLst>
                <a:outerShdw blurRad="38100" dist="38100" dir="2700000" algn="tl">
                  <a:srgbClr val="000000">
                    <a:alpha val="43137"/>
                  </a:srgbClr>
                </a:outerShdw>
              </a:effectLst>
              <a:latin typeface="Times New Roman" panose="02020603050405020304" pitchFamily="18" charset="0"/>
              <a:ea typeface="Tahoma" panose="020B0604030504040204" pitchFamily="34" charset="0"/>
              <a:cs typeface="Times New Roman" panose="02020603050405020304" pitchFamily="18" charset="0"/>
            </a:endParaRPr>
          </a:p>
        </p:txBody>
      </p:sp>
      <p:pic>
        <p:nvPicPr>
          <p:cNvPr id="4" name="Image 2">
            <a:extLst>
              <a:ext uri="{FF2B5EF4-FFF2-40B4-BE49-F238E27FC236}">
                <a16:creationId xmlns:a16="http://schemas.microsoft.com/office/drawing/2014/main" id="{6E611803-44F5-E05E-266C-5299122DACD6}"/>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2464386" y="710101"/>
            <a:ext cx="6775867" cy="5931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Connecteur droit avec flèche 4">
            <a:extLst>
              <a:ext uri="{FF2B5EF4-FFF2-40B4-BE49-F238E27FC236}">
                <a16:creationId xmlns:a16="http://schemas.microsoft.com/office/drawing/2014/main" id="{15DA39B9-DD1E-0D34-7796-41CFD6764B83}"/>
              </a:ext>
            </a:extLst>
          </p:cNvPr>
          <p:cNvCxnSpPr>
            <a:cxnSpLocks/>
          </p:cNvCxnSpPr>
          <p:nvPr/>
        </p:nvCxnSpPr>
        <p:spPr>
          <a:xfrm>
            <a:off x="7892716" y="1620253"/>
            <a:ext cx="105877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Connecteur droit avec flèche 5">
            <a:extLst>
              <a:ext uri="{FF2B5EF4-FFF2-40B4-BE49-F238E27FC236}">
                <a16:creationId xmlns:a16="http://schemas.microsoft.com/office/drawing/2014/main" id="{2514350C-EEC7-FDB3-B668-18F77530E428}"/>
              </a:ext>
            </a:extLst>
          </p:cNvPr>
          <p:cNvCxnSpPr>
            <a:cxnSpLocks/>
          </p:cNvCxnSpPr>
          <p:nvPr/>
        </p:nvCxnSpPr>
        <p:spPr>
          <a:xfrm flipH="1">
            <a:off x="2654551" y="1686659"/>
            <a:ext cx="117107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Connecteur droit avec flèche 6">
            <a:extLst>
              <a:ext uri="{FF2B5EF4-FFF2-40B4-BE49-F238E27FC236}">
                <a16:creationId xmlns:a16="http://schemas.microsoft.com/office/drawing/2014/main" id="{E600A422-3E40-2CF5-91BD-FE0AE26D9522}"/>
              </a:ext>
            </a:extLst>
          </p:cNvPr>
          <p:cNvCxnSpPr>
            <a:cxnSpLocks/>
            <a:endCxn id="4" idx="3"/>
          </p:cNvCxnSpPr>
          <p:nvPr/>
        </p:nvCxnSpPr>
        <p:spPr>
          <a:xfrm>
            <a:off x="8486274" y="3675718"/>
            <a:ext cx="75397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
            <a:extLst>
              <a:ext uri="{FF2B5EF4-FFF2-40B4-BE49-F238E27FC236}">
                <a16:creationId xmlns:a16="http://schemas.microsoft.com/office/drawing/2014/main" id="{B9569CF8-5456-2D03-8897-787E1B6FE198}"/>
              </a:ext>
            </a:extLst>
          </p:cNvPr>
          <p:cNvCxnSpPr>
            <a:cxnSpLocks/>
          </p:cNvCxnSpPr>
          <p:nvPr/>
        </p:nvCxnSpPr>
        <p:spPr>
          <a:xfrm>
            <a:off x="6673516" y="5422231"/>
            <a:ext cx="12192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Connecteur droit avec flèche 8">
            <a:extLst>
              <a:ext uri="{FF2B5EF4-FFF2-40B4-BE49-F238E27FC236}">
                <a16:creationId xmlns:a16="http://schemas.microsoft.com/office/drawing/2014/main" id="{18C81626-6298-B588-E8F1-417F1E36C986}"/>
              </a:ext>
            </a:extLst>
          </p:cNvPr>
          <p:cNvCxnSpPr>
            <a:cxnSpLocks/>
          </p:cNvCxnSpPr>
          <p:nvPr/>
        </p:nvCxnSpPr>
        <p:spPr>
          <a:xfrm flipH="1">
            <a:off x="2341773" y="3952301"/>
            <a:ext cx="81221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2259D2CA-4F6E-DD77-436C-E586D14B1B84}"/>
              </a:ext>
            </a:extLst>
          </p:cNvPr>
          <p:cNvSpPr/>
          <p:nvPr/>
        </p:nvSpPr>
        <p:spPr>
          <a:xfrm>
            <a:off x="8951495" y="1381860"/>
            <a:ext cx="2213810" cy="770019"/>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fr-FR" sz="3200" b="1" dirty="0">
                <a:latin typeface="Tw Cen MT" panose="020B0602020104020603" pitchFamily="34" charset="0"/>
              </a:rPr>
              <a:t>La vision </a:t>
            </a:r>
          </a:p>
          <a:p>
            <a:pPr algn="ctr"/>
            <a:r>
              <a:rPr lang="ar-MA" sz="3200" b="1" dirty="0">
                <a:latin typeface="Tw Cen MT" panose="020B0602020104020603" pitchFamily="34" charset="0"/>
              </a:rPr>
              <a:t>حاسة البصر</a:t>
            </a:r>
            <a:endParaRPr lang="fr-FR" sz="3200" b="1" dirty="0">
              <a:latin typeface="Tw Cen MT" panose="020B0602020104020603" pitchFamily="34" charset="0"/>
            </a:endParaRPr>
          </a:p>
        </p:txBody>
      </p:sp>
      <p:sp>
        <p:nvSpPr>
          <p:cNvPr id="11" name="Rectangle 10">
            <a:extLst>
              <a:ext uri="{FF2B5EF4-FFF2-40B4-BE49-F238E27FC236}">
                <a16:creationId xmlns:a16="http://schemas.microsoft.com/office/drawing/2014/main" id="{7ACC53B9-0760-8917-477F-60DCD7290AA4}"/>
              </a:ext>
            </a:extLst>
          </p:cNvPr>
          <p:cNvSpPr/>
          <p:nvPr/>
        </p:nvSpPr>
        <p:spPr>
          <a:xfrm>
            <a:off x="9240253" y="3182282"/>
            <a:ext cx="2213810" cy="770019"/>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fr-FR" sz="3200" b="1" dirty="0">
                <a:latin typeface="Tw Cen MT" panose="020B0602020104020603" pitchFamily="34" charset="0"/>
              </a:rPr>
              <a:t>L'ouïe</a:t>
            </a:r>
          </a:p>
          <a:p>
            <a:pPr algn="ctr"/>
            <a:r>
              <a:rPr lang="ar-MA" sz="3200" b="1" dirty="0">
                <a:latin typeface="Tw Cen MT" panose="020B0602020104020603" pitchFamily="34" charset="0"/>
              </a:rPr>
              <a:t>حاسة السمع</a:t>
            </a:r>
            <a:endParaRPr lang="fr-FR" sz="3200" b="1" dirty="0">
              <a:latin typeface="Tw Cen MT" panose="020B0602020104020603" pitchFamily="34" charset="0"/>
            </a:endParaRPr>
          </a:p>
        </p:txBody>
      </p:sp>
      <p:sp>
        <p:nvSpPr>
          <p:cNvPr id="12" name="Rectangle 11">
            <a:extLst>
              <a:ext uri="{FF2B5EF4-FFF2-40B4-BE49-F238E27FC236}">
                <a16:creationId xmlns:a16="http://schemas.microsoft.com/office/drawing/2014/main" id="{A85209AD-06F1-D020-7CE8-EEF53ACE071C}"/>
              </a:ext>
            </a:extLst>
          </p:cNvPr>
          <p:cNvSpPr/>
          <p:nvPr/>
        </p:nvSpPr>
        <p:spPr>
          <a:xfrm>
            <a:off x="7636878" y="5037221"/>
            <a:ext cx="2213810" cy="770019"/>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fr-FR" sz="3200" b="1" dirty="0">
                <a:latin typeface="Tw Cen MT" panose="020B0602020104020603" pitchFamily="34" charset="0"/>
              </a:rPr>
              <a:t>Le goût</a:t>
            </a:r>
          </a:p>
          <a:p>
            <a:pPr algn="ctr"/>
            <a:r>
              <a:rPr lang="ar-MA" sz="3200" b="1" dirty="0">
                <a:latin typeface="Tw Cen MT" panose="020B0602020104020603" pitchFamily="34" charset="0"/>
              </a:rPr>
              <a:t>حاسة الذوق</a:t>
            </a:r>
            <a:endParaRPr lang="fr-FR" sz="3200" b="1" dirty="0">
              <a:latin typeface="Tw Cen MT" panose="020B0602020104020603" pitchFamily="34" charset="0"/>
            </a:endParaRPr>
          </a:p>
        </p:txBody>
      </p:sp>
      <p:sp>
        <p:nvSpPr>
          <p:cNvPr id="13" name="Rectangle 12">
            <a:extLst>
              <a:ext uri="{FF2B5EF4-FFF2-40B4-BE49-F238E27FC236}">
                <a16:creationId xmlns:a16="http://schemas.microsoft.com/office/drawing/2014/main" id="{19535700-D742-C72E-2FB1-EFF45A347AEE}"/>
              </a:ext>
            </a:extLst>
          </p:cNvPr>
          <p:cNvSpPr/>
          <p:nvPr/>
        </p:nvSpPr>
        <p:spPr>
          <a:xfrm>
            <a:off x="534071" y="1433996"/>
            <a:ext cx="2213810" cy="770019"/>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fr-FR" sz="3200" b="1" dirty="0">
                <a:latin typeface="Tw Cen MT" panose="020B0602020104020603" pitchFamily="34" charset="0"/>
              </a:rPr>
              <a:t>Le toucher</a:t>
            </a:r>
          </a:p>
          <a:p>
            <a:pPr algn="ctr"/>
            <a:r>
              <a:rPr lang="ar-MA" sz="3200" b="1" dirty="0">
                <a:latin typeface="Tw Cen MT" panose="020B0602020104020603" pitchFamily="34" charset="0"/>
              </a:rPr>
              <a:t>حاسة اللمس</a:t>
            </a:r>
            <a:endParaRPr lang="fr-FR" sz="3200" b="1" dirty="0">
              <a:latin typeface="Tw Cen MT" panose="020B0602020104020603" pitchFamily="34" charset="0"/>
            </a:endParaRPr>
          </a:p>
        </p:txBody>
      </p:sp>
      <p:sp>
        <p:nvSpPr>
          <p:cNvPr id="14" name="Rectangle 13">
            <a:extLst>
              <a:ext uri="{FF2B5EF4-FFF2-40B4-BE49-F238E27FC236}">
                <a16:creationId xmlns:a16="http://schemas.microsoft.com/office/drawing/2014/main" id="{4D312476-5359-4095-FEC4-114339D41248}"/>
              </a:ext>
            </a:extLst>
          </p:cNvPr>
          <p:cNvSpPr/>
          <p:nvPr/>
        </p:nvSpPr>
        <p:spPr>
          <a:xfrm>
            <a:off x="1163052" y="6107572"/>
            <a:ext cx="9865895" cy="770019"/>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fr-FR" sz="3200" b="1" dirty="0">
                <a:solidFill>
                  <a:srgbClr val="FF0000"/>
                </a:solidFill>
                <a:latin typeface="Tw Cen MT" panose="020B0602020104020603" pitchFamily="34" charset="0"/>
              </a:rPr>
              <a:t>Relation entre le cerveau et les cinq organes sensoriels </a:t>
            </a:r>
          </a:p>
        </p:txBody>
      </p:sp>
      <p:sp>
        <p:nvSpPr>
          <p:cNvPr id="18" name="Rectangle 17">
            <a:extLst>
              <a:ext uri="{FF2B5EF4-FFF2-40B4-BE49-F238E27FC236}">
                <a16:creationId xmlns:a16="http://schemas.microsoft.com/office/drawing/2014/main" id="{D7B0E1E5-56C1-D3FE-CEA5-E13053B6AA14}"/>
              </a:ext>
            </a:extLst>
          </p:cNvPr>
          <p:cNvSpPr/>
          <p:nvPr/>
        </p:nvSpPr>
        <p:spPr>
          <a:xfrm>
            <a:off x="250576" y="3512107"/>
            <a:ext cx="2213810" cy="770019"/>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fr-FR" sz="3200" b="1" dirty="0">
                <a:latin typeface="Tw Cen MT" panose="020B0602020104020603" pitchFamily="34" charset="0"/>
              </a:rPr>
              <a:t>L’odorat</a:t>
            </a:r>
          </a:p>
          <a:p>
            <a:pPr algn="ctr"/>
            <a:r>
              <a:rPr lang="ar-MA" sz="3200" b="1" dirty="0">
                <a:latin typeface="Tw Cen MT" panose="020B0602020104020603" pitchFamily="34" charset="0"/>
              </a:rPr>
              <a:t>حاسة الشم</a:t>
            </a:r>
            <a:endParaRPr lang="fr-FR" sz="3200" b="1" dirty="0">
              <a:latin typeface="Tw Cen MT" panose="020B0602020104020603" pitchFamily="34" charset="0"/>
            </a:endParaRPr>
          </a:p>
        </p:txBody>
      </p:sp>
    </p:spTree>
    <p:extLst>
      <p:ext uri="{BB962C8B-B14F-4D97-AF65-F5344CB8AC3E}">
        <p14:creationId xmlns:p14="http://schemas.microsoft.com/office/powerpoint/2010/main" val="2415932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E6FA13BB-83DF-D768-764A-7EEBEFB4BBFB}"/>
              </a:ext>
            </a:extLst>
          </p:cNvPr>
          <p:cNvGraphicFramePr>
            <a:graphicFrameLocks noGrp="1"/>
          </p:cNvGraphicFramePr>
          <p:nvPr>
            <p:extLst>
              <p:ext uri="{D42A27DB-BD31-4B8C-83A1-F6EECF244321}">
                <p14:modId xmlns:p14="http://schemas.microsoft.com/office/powerpoint/2010/main" val="675432979"/>
              </p:ext>
            </p:extLst>
          </p:nvPr>
        </p:nvGraphicFramePr>
        <p:xfrm>
          <a:off x="357326" y="1620619"/>
          <a:ext cx="11477348" cy="3474720"/>
        </p:xfrm>
        <a:graphic>
          <a:graphicData uri="http://schemas.openxmlformats.org/drawingml/2006/table">
            <a:tbl>
              <a:tblPr firstRow="1" bandRow="1">
                <a:tableStyleId>{5C22544A-7EE6-4342-B048-85BDC9FD1C3A}</a:tableStyleId>
              </a:tblPr>
              <a:tblGrid>
                <a:gridCol w="3327648">
                  <a:extLst>
                    <a:ext uri="{9D8B030D-6E8A-4147-A177-3AD203B41FA5}">
                      <a16:colId xmlns:a16="http://schemas.microsoft.com/office/drawing/2014/main" val="3248359243"/>
                    </a:ext>
                  </a:extLst>
                </a:gridCol>
                <a:gridCol w="2574524">
                  <a:extLst>
                    <a:ext uri="{9D8B030D-6E8A-4147-A177-3AD203B41FA5}">
                      <a16:colId xmlns:a16="http://schemas.microsoft.com/office/drawing/2014/main" val="1545334284"/>
                    </a:ext>
                  </a:extLst>
                </a:gridCol>
                <a:gridCol w="5575176">
                  <a:extLst>
                    <a:ext uri="{9D8B030D-6E8A-4147-A177-3AD203B41FA5}">
                      <a16:colId xmlns:a16="http://schemas.microsoft.com/office/drawing/2014/main" val="1093143505"/>
                    </a:ext>
                  </a:extLst>
                </a:gridCol>
              </a:tblGrid>
              <a:tr h="370840">
                <a:tc>
                  <a:txBody>
                    <a:bodyPr/>
                    <a:lstStyle/>
                    <a:p>
                      <a:pPr algn="ctr" rtl="0" fontAlgn="t"/>
                      <a:r>
                        <a:rPr lang="en-US" sz="2400" dirty="0">
                          <a:effectLst/>
                          <a:latin typeface="Times New Roman" panose="02020603050405020304" pitchFamily="18" charset="0"/>
                          <a:cs typeface="+mj-cs"/>
                        </a:rPr>
                        <a:t>la </a:t>
                      </a:r>
                      <a:r>
                        <a:rPr lang="fr-FR" sz="2400" noProof="0" dirty="0">
                          <a:effectLst/>
                          <a:latin typeface="Times New Roman" panose="02020603050405020304" pitchFamily="18" charset="0"/>
                          <a:cs typeface="+mj-cs"/>
                        </a:rPr>
                        <a:t>sensibilité</a:t>
                      </a:r>
                      <a:r>
                        <a:rPr lang="en-US" sz="2400" dirty="0">
                          <a:effectLst/>
                          <a:latin typeface="Times New Roman" panose="02020603050405020304" pitchFamily="18" charset="0"/>
                          <a:cs typeface="+mj-cs"/>
                        </a:rPr>
                        <a:t> </a:t>
                      </a:r>
                      <a:r>
                        <a:rPr lang="fr-FR" sz="2400" noProof="0" dirty="0">
                          <a:effectLst/>
                          <a:latin typeface="Times New Roman" panose="02020603050405020304" pitchFamily="18" charset="0"/>
                          <a:cs typeface="+mj-cs"/>
                        </a:rPr>
                        <a:t>consciente </a:t>
                      </a:r>
                      <a:endParaRPr lang="ar-MA" sz="2400" noProof="0" dirty="0">
                        <a:effectLst/>
                        <a:latin typeface="Times New Roman" panose="02020603050405020304" pitchFamily="18" charset="0"/>
                        <a:cs typeface="+mj-cs"/>
                      </a:endParaRPr>
                    </a:p>
                    <a:p>
                      <a:pPr algn="ctr" rtl="0" fontAlgn="t"/>
                      <a:r>
                        <a:rPr lang="ar-MA" sz="2400" noProof="0" dirty="0">
                          <a:effectLst/>
                          <a:latin typeface="Times New Roman" panose="02020603050405020304" pitchFamily="18" charset="0"/>
                          <a:cs typeface="+mj-cs"/>
                        </a:rPr>
                        <a:t>الحساسية الشعورية</a:t>
                      </a:r>
                      <a:r>
                        <a:rPr lang="en-US" sz="2400" dirty="0">
                          <a:effectLst/>
                          <a:latin typeface="Times New Roman" panose="02020603050405020304" pitchFamily="18" charset="0"/>
                          <a:cs typeface="+mj-cs"/>
                        </a:rPr>
                        <a:t> </a:t>
                      </a:r>
                    </a:p>
                  </a:txBody>
                  <a:tcPr marL="76200" marR="76200" marT="38100" marB="38100"/>
                </a:tc>
                <a:tc>
                  <a:txBody>
                    <a:bodyPr/>
                    <a:lstStyle/>
                    <a:p>
                      <a:pPr algn="ctr"/>
                      <a:r>
                        <a:rPr lang="fr-FR" sz="2400" dirty="0">
                          <a:latin typeface="Times New Roman" panose="02020603050405020304" pitchFamily="18" charset="0"/>
                          <a:cs typeface="+mj-cs"/>
                        </a:rPr>
                        <a:t>Organe sensoriel</a:t>
                      </a:r>
                      <a:endParaRPr lang="ar-MA" sz="2400" dirty="0">
                        <a:latin typeface="Times New Roman" panose="02020603050405020304" pitchFamily="18" charset="0"/>
                        <a:cs typeface="+mj-cs"/>
                      </a:endParaRPr>
                    </a:p>
                    <a:p>
                      <a:pPr algn="ctr"/>
                      <a:r>
                        <a:rPr lang="ar-MA" sz="2400" dirty="0">
                          <a:latin typeface="Times New Roman" panose="02020603050405020304" pitchFamily="18" charset="0"/>
                          <a:cs typeface="+mj-cs"/>
                        </a:rPr>
                        <a:t>الاعضاء الحسية</a:t>
                      </a:r>
                      <a:endParaRPr lang="fr-FR" sz="2400" dirty="0">
                        <a:latin typeface="Times New Roman" panose="02020603050405020304" pitchFamily="18" charset="0"/>
                        <a:cs typeface="+mj-cs"/>
                      </a:endParaRPr>
                    </a:p>
                  </a:txBody>
                  <a:tcPr/>
                </a:tc>
                <a:tc>
                  <a:txBody>
                    <a:bodyPr/>
                    <a:lstStyle/>
                    <a:p>
                      <a:pPr algn="ctr"/>
                      <a:r>
                        <a:rPr lang="fr-FR" sz="2400" dirty="0">
                          <a:latin typeface="Times New Roman" panose="02020603050405020304" pitchFamily="18" charset="0"/>
                          <a:cs typeface="+mj-cs"/>
                        </a:rPr>
                        <a:t>Stimulus </a:t>
                      </a:r>
                      <a:endParaRPr lang="ar-MA" sz="2400" dirty="0">
                        <a:latin typeface="Times New Roman" panose="02020603050405020304" pitchFamily="18" charset="0"/>
                        <a:cs typeface="+mj-cs"/>
                      </a:endParaRPr>
                    </a:p>
                    <a:p>
                      <a:pPr algn="ctr"/>
                      <a:r>
                        <a:rPr lang="ar-MA" sz="2400" dirty="0">
                          <a:latin typeface="Times New Roman" panose="02020603050405020304" pitchFamily="18" charset="0"/>
                          <a:cs typeface="+mj-cs"/>
                        </a:rPr>
                        <a:t>المهيجات</a:t>
                      </a:r>
                    </a:p>
                  </a:txBody>
                  <a:tcPr/>
                </a:tc>
                <a:extLst>
                  <a:ext uri="{0D108BD9-81ED-4DB2-BD59-A6C34878D82A}">
                    <a16:rowId xmlns:a16="http://schemas.microsoft.com/office/drawing/2014/main" val="1315604050"/>
                  </a:ext>
                </a:extLst>
              </a:tr>
              <a:tr h="370840">
                <a:tc>
                  <a:txBody>
                    <a:bodyPr/>
                    <a:lstStyle/>
                    <a:p>
                      <a:pPr algn="ctr" rtl="0" fontAlgn="t"/>
                      <a:r>
                        <a:rPr lang="fr-FR"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 la vue </a:t>
                      </a:r>
                      <a:r>
                        <a:rPr lang="ar-MA" sz="2000" b="1" i="0" u="none" strike="noStrike" dirty="0">
                          <a:solidFill>
                            <a:srgbClr val="000000"/>
                          </a:solidFill>
                          <a:effectLst/>
                          <a:latin typeface="Calibri" panose="020F0502020204030204" pitchFamily="34" charset="0"/>
                          <a:cs typeface="+mj-cs"/>
                        </a:rPr>
                        <a:t>الإبصار</a:t>
                      </a:r>
                      <a:endParaRPr lang="ar-MA" dirty="0">
                        <a:effectLst/>
                        <a:cs typeface="+mj-cs"/>
                      </a:endParaRPr>
                    </a:p>
                  </a:txBody>
                  <a:tcPr marL="76200" marR="76200" marT="38100" marB="38100"/>
                </a:tc>
                <a:tc>
                  <a:txBody>
                    <a:bodyPr/>
                    <a:lstStyle/>
                    <a:p>
                      <a:r>
                        <a:rPr lang="fr-FR"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L’œil </a:t>
                      </a:r>
                      <a:r>
                        <a:rPr lang="ar-MA"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العين</a:t>
                      </a:r>
                      <a:endParaRPr lang="fr-FR"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endParaRPr>
                    </a:p>
                  </a:txBody>
                  <a:tcPr/>
                </a:tc>
                <a:tc>
                  <a:txBody>
                    <a:bodyPr/>
                    <a:lstStyle/>
                    <a:p>
                      <a:r>
                        <a:rPr lang="fr-FR"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La lumière </a:t>
                      </a:r>
                      <a:r>
                        <a:rPr lang="ar-MA"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 الضوء</a:t>
                      </a:r>
                      <a:endParaRPr lang="fr-FR"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3418117334"/>
                  </a:ext>
                </a:extLst>
              </a:tr>
              <a:tr h="370840">
                <a:tc>
                  <a:txBody>
                    <a:bodyPr/>
                    <a:lstStyle/>
                    <a:p>
                      <a:pPr algn="ctr" fontAlgn="t"/>
                      <a:r>
                        <a:rPr lang="en-US" sz="2000" b="1" i="0" u="none" strike="noStrike" kern="1200" dirty="0">
                          <a:solidFill>
                            <a:srgbClr val="000000"/>
                          </a:solidFill>
                          <a:effectLst/>
                          <a:latin typeface="Calibri" panose="020F0502020204030204" pitchFamily="34" charset="0"/>
                          <a:ea typeface="+mn-ea"/>
                          <a:cs typeface="+mj-cs"/>
                        </a:rPr>
                        <a:t> </a:t>
                      </a:r>
                      <a:r>
                        <a:rPr lang="en-US"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le toucher</a:t>
                      </a:r>
                      <a:r>
                        <a:rPr lang="ar-MA"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  </a:t>
                      </a:r>
                      <a:r>
                        <a:rPr lang="fr-FR"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 </a:t>
                      </a:r>
                      <a:r>
                        <a:rPr lang="ar-MA"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اللمس</a:t>
                      </a:r>
                      <a:endParaRPr lang="en-US"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endParaRPr>
                    </a:p>
                  </a:txBody>
                  <a:tcPr marL="76200" marR="76200" marT="38100" marB="38100"/>
                </a:tc>
                <a:tc>
                  <a:txBody>
                    <a:bodyPr/>
                    <a:lstStyle/>
                    <a:p>
                      <a:r>
                        <a:rPr lang="fr-FR"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La peau </a:t>
                      </a:r>
                      <a:r>
                        <a:rPr lang="ar-MA"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الجلد</a:t>
                      </a:r>
                      <a:endParaRPr lang="fr-FR"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endParaRPr>
                    </a:p>
                  </a:txBody>
                  <a:tcPr/>
                </a:tc>
                <a:tc>
                  <a:txBody>
                    <a:bodyPr/>
                    <a:lstStyle/>
                    <a:p>
                      <a:r>
                        <a:rPr lang="fr-FR"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La température, la douleur, la pression… </a:t>
                      </a:r>
                      <a:endParaRPr lang="ar-MA"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endParaRPr>
                    </a:p>
                    <a:p>
                      <a:r>
                        <a:rPr lang="ar-MA"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الحرارة، الألم، الضغط...</a:t>
                      </a:r>
                      <a:endParaRPr lang="fr-FR"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3962186910"/>
                  </a:ext>
                </a:extLst>
              </a:tr>
              <a:tr h="370840">
                <a:tc>
                  <a:txBody>
                    <a:bodyPr/>
                    <a:lstStyle/>
                    <a:p>
                      <a:pPr algn="ctr" fontAlgn="t"/>
                      <a:r>
                        <a:rPr lang="en-US"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 le goût </a:t>
                      </a:r>
                      <a:r>
                        <a:rPr lang="ar-MA"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الذوق</a:t>
                      </a:r>
                      <a:endParaRPr lang="en-US"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endParaRPr>
                    </a:p>
                  </a:txBody>
                  <a:tcPr marL="76200" marR="76200" marT="38100" marB="38100"/>
                </a:tc>
                <a:tc>
                  <a:txBody>
                    <a:bodyPr/>
                    <a:lstStyle/>
                    <a:p>
                      <a:r>
                        <a:rPr lang="fr-FR"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La langue </a:t>
                      </a:r>
                      <a:r>
                        <a:rPr lang="ar-MA"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اللسان</a:t>
                      </a:r>
                      <a:endParaRPr lang="fr-FR"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endParaRPr>
                    </a:p>
                  </a:txBody>
                  <a:tcPr/>
                </a:tc>
                <a:tc>
                  <a:txBody>
                    <a:bodyPr/>
                    <a:lstStyle/>
                    <a:p>
                      <a:r>
                        <a:rPr lang="fr-FR"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Les goûts </a:t>
                      </a:r>
                    </a:p>
                  </a:txBody>
                  <a:tcPr/>
                </a:tc>
                <a:extLst>
                  <a:ext uri="{0D108BD9-81ED-4DB2-BD59-A6C34878D82A}">
                    <a16:rowId xmlns:a16="http://schemas.microsoft.com/office/drawing/2014/main" val="1186701048"/>
                  </a:ext>
                </a:extLst>
              </a:tr>
              <a:tr h="370840">
                <a:tc>
                  <a:txBody>
                    <a:bodyPr/>
                    <a:lstStyle/>
                    <a:p>
                      <a:pPr algn="ctr" rtl="0" fontAlgn="t"/>
                      <a:r>
                        <a:rPr lang="fr-FR" sz="2000" b="1" i="0" u="none" strike="noStrike" dirty="0">
                          <a:solidFill>
                            <a:srgbClr val="000000"/>
                          </a:solidFill>
                          <a:effectLst/>
                          <a:latin typeface="Calibri" panose="020F0502020204030204" pitchFamily="34" charset="0"/>
                          <a:cs typeface="+mj-cs"/>
                        </a:rPr>
                        <a:t> </a:t>
                      </a:r>
                      <a:r>
                        <a:rPr lang="fr-FR"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l’odorat </a:t>
                      </a:r>
                      <a:r>
                        <a:rPr lang="ar-MA"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الشم</a:t>
                      </a:r>
                    </a:p>
                  </a:txBody>
                  <a:tcPr marL="76200" marR="76200" marT="38100" marB="38100"/>
                </a:tc>
                <a:tc>
                  <a:txBody>
                    <a:bodyPr/>
                    <a:lstStyle/>
                    <a:p>
                      <a:r>
                        <a:rPr lang="fr-FR"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Le nez </a:t>
                      </a:r>
                      <a:r>
                        <a:rPr lang="ar-MA"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الانف</a:t>
                      </a:r>
                      <a:endParaRPr lang="fr-FR"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endParaRPr>
                    </a:p>
                  </a:txBody>
                  <a:tcPr/>
                </a:tc>
                <a:tc>
                  <a:txBody>
                    <a:bodyPr/>
                    <a:lstStyle/>
                    <a:p>
                      <a:r>
                        <a:rPr lang="fr-FR"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L’odeur </a:t>
                      </a:r>
                    </a:p>
                  </a:txBody>
                  <a:tcPr/>
                </a:tc>
                <a:extLst>
                  <a:ext uri="{0D108BD9-81ED-4DB2-BD59-A6C34878D82A}">
                    <a16:rowId xmlns:a16="http://schemas.microsoft.com/office/drawing/2014/main" val="2692820510"/>
                  </a:ext>
                </a:extLst>
              </a:tr>
              <a:tr h="370840">
                <a:tc>
                  <a:txBody>
                    <a:bodyPr/>
                    <a:lstStyle/>
                    <a:p>
                      <a:pPr algn="ctr" rtl="0" fontAlgn="t"/>
                      <a:r>
                        <a:rPr lang="fr-FR" sz="2000" b="1" i="0" u="none" strike="noStrike" dirty="0">
                          <a:solidFill>
                            <a:srgbClr val="000000"/>
                          </a:solidFill>
                          <a:effectLst/>
                          <a:latin typeface="Calibri" panose="020F0502020204030204" pitchFamily="34" charset="0"/>
                          <a:cs typeface="+mj-cs"/>
                        </a:rPr>
                        <a:t> </a:t>
                      </a:r>
                      <a:r>
                        <a:rPr lang="fr-FR"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l’ou</a:t>
                      </a:r>
                      <a:r>
                        <a:rPr lang="en-US"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ï</a:t>
                      </a:r>
                      <a:r>
                        <a:rPr lang="fr-FR"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e </a:t>
                      </a:r>
                      <a:r>
                        <a:rPr lang="ar-MA"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السمع</a:t>
                      </a:r>
                    </a:p>
                  </a:txBody>
                  <a:tcPr marL="76200" marR="76200" marT="38100" marB="38100"/>
                </a:tc>
                <a:tc>
                  <a:txBody>
                    <a:bodyPr/>
                    <a:lstStyle/>
                    <a:p>
                      <a:r>
                        <a:rPr lang="fr-FR"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L’oreille </a:t>
                      </a:r>
                      <a:r>
                        <a:rPr lang="ar-MA"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الاذن</a:t>
                      </a:r>
                      <a:endParaRPr lang="fr-FR"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endParaRPr>
                    </a:p>
                  </a:txBody>
                  <a:tcPr/>
                </a:tc>
                <a:tc>
                  <a:txBody>
                    <a:bodyPr/>
                    <a:lstStyle/>
                    <a:p>
                      <a:r>
                        <a:rPr lang="fr-FR" sz="2400" b="1" i="0" u="none" strike="noStrike" kern="1200" dirty="0">
                          <a:solidFill>
                            <a:srgbClr val="000000"/>
                          </a:solidFill>
                          <a:effectLst/>
                          <a:latin typeface="Times New Roman" panose="02020603050405020304" pitchFamily="18" charset="0"/>
                          <a:ea typeface="+mn-ea"/>
                          <a:cs typeface="Times New Roman" panose="02020603050405020304" pitchFamily="18" charset="0"/>
                        </a:rPr>
                        <a:t>Les sons </a:t>
                      </a:r>
                    </a:p>
                  </a:txBody>
                  <a:tcPr/>
                </a:tc>
                <a:extLst>
                  <a:ext uri="{0D108BD9-81ED-4DB2-BD59-A6C34878D82A}">
                    <a16:rowId xmlns:a16="http://schemas.microsoft.com/office/drawing/2014/main" val="4013452835"/>
                  </a:ext>
                </a:extLst>
              </a:tr>
            </a:tbl>
          </a:graphicData>
        </a:graphic>
      </p:graphicFrame>
    </p:spTree>
    <p:extLst>
      <p:ext uri="{BB962C8B-B14F-4D97-AF65-F5344CB8AC3E}">
        <p14:creationId xmlns:p14="http://schemas.microsoft.com/office/powerpoint/2010/main" val="587914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E9E4B78-D9A1-2385-EA4A-F97F83AC44A5}"/>
              </a:ext>
            </a:extLst>
          </p:cNvPr>
          <p:cNvSpPr txBox="1"/>
          <p:nvPr/>
        </p:nvSpPr>
        <p:spPr>
          <a:xfrm>
            <a:off x="456484" y="134669"/>
            <a:ext cx="6096000" cy="523220"/>
          </a:xfrm>
          <a:prstGeom prst="rect">
            <a:avLst/>
          </a:prstGeom>
          <a:noFill/>
        </p:spPr>
        <p:txBody>
          <a:bodyPr wrap="square">
            <a:spAutoFit/>
          </a:bodyPr>
          <a:lstStyle/>
          <a:p>
            <a:r>
              <a:rPr lang="en-US" sz="2800" b="1" dirty="0">
                <a:solidFill>
                  <a:srgbClr val="00B050"/>
                </a:solidFill>
                <a:effectLst>
                  <a:outerShdw blurRad="38100" dist="38100" dir="2700000" algn="tl">
                    <a:srgbClr val="000000">
                      <a:alpha val="43137"/>
                    </a:srgbClr>
                  </a:outerShdw>
                </a:effectLst>
                <a:latin typeface="Times New Roman" panose="02020603050405020304" pitchFamily="18" charset="0"/>
                <a:ea typeface="Tahoma" panose="020B0604030504040204" pitchFamily="34" charset="0"/>
                <a:cs typeface="Times New Roman" panose="02020603050405020304" pitchFamily="18" charset="0"/>
              </a:rPr>
              <a:t>3 – Aires sensitives : </a:t>
            </a:r>
            <a:r>
              <a:rPr lang="ar-MA" sz="2800" b="1" dirty="0">
                <a:solidFill>
                  <a:srgbClr val="00B050"/>
                </a:solidFill>
                <a:effectLst>
                  <a:outerShdw blurRad="38100" dist="38100" dir="2700000" algn="tl">
                    <a:srgbClr val="000000">
                      <a:alpha val="43137"/>
                    </a:srgbClr>
                  </a:outerShdw>
                </a:effectLst>
                <a:latin typeface="Times New Roman" panose="02020603050405020304" pitchFamily="18" charset="0"/>
                <a:ea typeface="Tahoma" panose="020B0604030504040204" pitchFamily="34" charset="0"/>
                <a:cs typeface="Times New Roman" panose="02020603050405020304" pitchFamily="18" charset="0"/>
              </a:rPr>
              <a:t>الباحات الحسية</a:t>
            </a:r>
            <a:endParaRPr lang="fr-FR" sz="2800" b="1" dirty="0">
              <a:solidFill>
                <a:srgbClr val="00B050"/>
              </a:solidFill>
              <a:effectLst>
                <a:outerShdw blurRad="38100" dist="38100" dir="2700000" algn="tl">
                  <a:srgbClr val="000000">
                    <a:alpha val="43137"/>
                  </a:srgbClr>
                </a:outerShdw>
              </a:effectLst>
              <a:latin typeface="Times New Roman" panose="02020603050405020304" pitchFamily="18" charset="0"/>
              <a:ea typeface="Tahoma" panose="020B0604030504040204" pitchFamily="34" charset="0"/>
              <a:cs typeface="Times New Roman" panose="02020603050405020304" pitchFamily="18" charset="0"/>
            </a:endParaRPr>
          </a:p>
        </p:txBody>
      </p:sp>
      <p:sp>
        <p:nvSpPr>
          <p:cNvPr id="6" name="ZoneTexte 5">
            <a:extLst>
              <a:ext uri="{FF2B5EF4-FFF2-40B4-BE49-F238E27FC236}">
                <a16:creationId xmlns:a16="http://schemas.microsoft.com/office/drawing/2014/main" id="{94030B86-FBF5-675E-CB75-0BBFE1CDD21B}"/>
              </a:ext>
            </a:extLst>
          </p:cNvPr>
          <p:cNvSpPr txBox="1"/>
          <p:nvPr/>
        </p:nvSpPr>
        <p:spPr>
          <a:xfrm>
            <a:off x="1014655" y="657889"/>
            <a:ext cx="10162689" cy="1015663"/>
          </a:xfrm>
          <a:prstGeom prst="rect">
            <a:avLst/>
          </a:prstGeom>
          <a:noFill/>
        </p:spPr>
        <p:txBody>
          <a:bodyPr wrap="square" rtlCol="0">
            <a:spAutoFit/>
          </a:bodyPr>
          <a:lstStyle/>
          <a:p>
            <a:pPr algn="just"/>
            <a:r>
              <a:rPr lang="fr-FR" sz="2000" dirty="0">
                <a:latin typeface="Times New Roman" panose="02020603050405020304" pitchFamily="18" charset="0"/>
                <a:cs typeface="Times New Roman" panose="02020603050405020304" pitchFamily="18" charset="0"/>
              </a:rPr>
              <a:t>La technique de </a:t>
            </a:r>
            <a:r>
              <a:rPr lang="fr-FR" sz="2000" b="1" dirty="0">
                <a:solidFill>
                  <a:srgbClr val="0070C0"/>
                </a:solidFill>
                <a:latin typeface="Times New Roman" panose="02020603050405020304" pitchFamily="18" charset="0"/>
                <a:cs typeface="Times New Roman" panose="02020603050405020304" pitchFamily="18" charset="0"/>
              </a:rPr>
              <a:t>radiographie</a:t>
            </a:r>
            <a:r>
              <a:rPr lang="fr-FR" sz="2000" dirty="0">
                <a:latin typeface="Times New Roman" panose="02020603050405020304" pitchFamily="18" charset="0"/>
                <a:cs typeface="Times New Roman" panose="02020603050405020304" pitchFamily="18" charset="0"/>
              </a:rPr>
              <a:t> a montré que </a:t>
            </a:r>
            <a:r>
              <a:rPr lang="fr-FR" sz="2000" b="1" dirty="0">
                <a:solidFill>
                  <a:srgbClr val="0070C0"/>
                </a:solidFill>
                <a:latin typeface="Times New Roman" panose="02020603050405020304" pitchFamily="18" charset="0"/>
                <a:cs typeface="Times New Roman" panose="02020603050405020304" pitchFamily="18" charset="0"/>
              </a:rPr>
              <a:t>l’écorce</a:t>
            </a:r>
            <a:r>
              <a:rPr lang="fr-FR" sz="2000" b="1" dirty="0">
                <a:latin typeface="Times New Roman" panose="02020603050405020304" pitchFamily="18" charset="0"/>
                <a:cs typeface="Times New Roman" panose="02020603050405020304" pitchFamily="18" charset="0"/>
              </a:rPr>
              <a:t> </a:t>
            </a:r>
            <a:r>
              <a:rPr lang="fr-FR" sz="2000" b="1" dirty="0">
                <a:solidFill>
                  <a:srgbClr val="0070C0"/>
                </a:solidFill>
                <a:latin typeface="Times New Roman" panose="02020603050405020304" pitchFamily="18" charset="0"/>
                <a:cs typeface="Times New Roman" panose="02020603050405020304" pitchFamily="18" charset="0"/>
              </a:rPr>
              <a:t>cérébrale</a:t>
            </a:r>
            <a:r>
              <a:rPr lang="fr-FR" sz="2000" b="1" dirty="0">
                <a:cs typeface="+mj-cs"/>
              </a:rPr>
              <a:t> </a:t>
            </a:r>
            <a:r>
              <a:rPr lang="fr-FR" sz="2000" b="1" dirty="0">
                <a:solidFill>
                  <a:srgbClr val="0070C0"/>
                </a:solidFill>
                <a:latin typeface="Times New Roman" panose="02020603050405020304" pitchFamily="18" charset="0"/>
                <a:cs typeface="Times New Roman" panose="02020603050405020304" pitchFamily="18" charset="0"/>
              </a:rPr>
              <a:t>(</a:t>
            </a:r>
            <a:r>
              <a:rPr lang="ar-MA" sz="2000" b="1" dirty="0">
                <a:solidFill>
                  <a:srgbClr val="0070C0"/>
                </a:solidFill>
                <a:latin typeface="Times New Roman" panose="02020603050405020304" pitchFamily="18" charset="0"/>
                <a:cs typeface="Times New Roman" panose="02020603050405020304" pitchFamily="18" charset="0"/>
              </a:rPr>
              <a:t>القشرة المخية</a:t>
            </a:r>
            <a:r>
              <a:rPr lang="fr-FR" sz="2000" b="1" dirty="0">
                <a:solidFill>
                  <a:srgbClr val="0070C0"/>
                </a:solidFill>
                <a:latin typeface="Times New Roman" panose="02020603050405020304" pitchFamily="18" charset="0"/>
                <a:cs typeface="Times New Roman" panose="02020603050405020304" pitchFamily="18" charset="0"/>
              </a:rPr>
              <a:t>) </a:t>
            </a:r>
            <a:r>
              <a:rPr lang="fr-FR" sz="2000" dirty="0">
                <a:latin typeface="Times New Roman" panose="02020603050405020304" pitchFamily="18" charset="0"/>
                <a:cs typeface="Times New Roman" panose="02020603050405020304" pitchFamily="18" charset="0"/>
              </a:rPr>
              <a:t>comporte des </a:t>
            </a:r>
            <a:r>
              <a:rPr lang="fr-FR" sz="2000" b="1" dirty="0">
                <a:solidFill>
                  <a:srgbClr val="0070C0"/>
                </a:solidFill>
                <a:latin typeface="Times New Roman" panose="02020603050405020304" pitchFamily="18" charset="0"/>
                <a:cs typeface="Times New Roman" panose="02020603050405020304" pitchFamily="18" charset="0"/>
              </a:rPr>
              <a:t>régions</a:t>
            </a:r>
            <a:r>
              <a:rPr lang="fr-FR" sz="2000" b="1" dirty="0">
                <a:latin typeface="Times New Roman" panose="02020603050405020304" pitchFamily="18" charset="0"/>
                <a:cs typeface="Times New Roman" panose="02020603050405020304" pitchFamily="18" charset="0"/>
              </a:rPr>
              <a:t> </a:t>
            </a:r>
            <a:r>
              <a:rPr lang="fr-FR" sz="2000" b="1" dirty="0">
                <a:solidFill>
                  <a:srgbClr val="0070C0"/>
                </a:solidFill>
                <a:latin typeface="Times New Roman" panose="02020603050405020304" pitchFamily="18" charset="0"/>
                <a:cs typeface="Times New Roman" panose="02020603050405020304" pitchFamily="18" charset="0"/>
              </a:rPr>
              <a:t>sensorielles</a:t>
            </a:r>
            <a:r>
              <a:rPr lang="fr-FR" sz="2000" b="1" dirty="0">
                <a:latin typeface="Times New Roman" panose="02020603050405020304" pitchFamily="18" charset="0"/>
                <a:cs typeface="Times New Roman" panose="02020603050405020304" pitchFamily="18" charset="0"/>
              </a:rPr>
              <a:t> </a:t>
            </a:r>
            <a:r>
              <a:rPr lang="fr-FR" sz="2000" dirty="0">
                <a:latin typeface="Times New Roman" panose="02020603050405020304" pitchFamily="18" charset="0"/>
                <a:cs typeface="Times New Roman" panose="02020603050405020304" pitchFamily="18" charset="0"/>
              </a:rPr>
              <a:t>spécialisées attachées aux </a:t>
            </a:r>
            <a:r>
              <a:rPr lang="fr-FR" sz="2000" b="1" dirty="0">
                <a:solidFill>
                  <a:srgbClr val="0070C0"/>
                </a:solidFill>
                <a:latin typeface="Times New Roman" panose="02020603050405020304" pitchFamily="18" charset="0"/>
                <a:cs typeface="Times New Roman" panose="02020603050405020304" pitchFamily="18" charset="0"/>
              </a:rPr>
              <a:t>organes</a:t>
            </a:r>
            <a:r>
              <a:rPr lang="fr-FR" sz="2000" b="1" dirty="0">
                <a:latin typeface="Times New Roman" panose="02020603050405020304" pitchFamily="18" charset="0"/>
                <a:cs typeface="Times New Roman" panose="02020603050405020304" pitchFamily="18" charset="0"/>
              </a:rPr>
              <a:t> </a:t>
            </a:r>
            <a:r>
              <a:rPr lang="fr-FR" sz="2000" b="1" dirty="0">
                <a:solidFill>
                  <a:srgbClr val="0070C0"/>
                </a:solidFill>
                <a:latin typeface="Times New Roman" panose="02020603050405020304" pitchFamily="18" charset="0"/>
                <a:cs typeface="Times New Roman" panose="02020603050405020304" pitchFamily="18" charset="0"/>
              </a:rPr>
              <a:t>de</a:t>
            </a:r>
            <a:r>
              <a:rPr lang="fr-FR" sz="2000" b="1" dirty="0">
                <a:latin typeface="Times New Roman" panose="02020603050405020304" pitchFamily="18" charset="0"/>
                <a:cs typeface="Times New Roman" panose="02020603050405020304" pitchFamily="18" charset="0"/>
              </a:rPr>
              <a:t> </a:t>
            </a:r>
            <a:r>
              <a:rPr lang="fr-FR" sz="2000" b="1" dirty="0">
                <a:solidFill>
                  <a:srgbClr val="0070C0"/>
                </a:solidFill>
                <a:latin typeface="Times New Roman" panose="02020603050405020304" pitchFamily="18" charset="0"/>
                <a:cs typeface="Times New Roman" panose="02020603050405020304" pitchFamily="18" charset="0"/>
              </a:rPr>
              <a:t>sens</a:t>
            </a:r>
            <a:r>
              <a:rPr lang="fr-FR" sz="2000" dirty="0">
                <a:latin typeface="Times New Roman" panose="02020603050405020304" pitchFamily="18" charset="0"/>
                <a:cs typeface="Times New Roman" panose="02020603050405020304" pitchFamily="18" charset="0"/>
              </a:rPr>
              <a:t>, ce sont les </a:t>
            </a:r>
            <a:r>
              <a:rPr lang="fr-FR" sz="2000" b="1" dirty="0">
                <a:solidFill>
                  <a:srgbClr val="0070C0"/>
                </a:solidFill>
                <a:latin typeface="Times New Roman" panose="02020603050405020304" pitchFamily="18" charset="0"/>
                <a:cs typeface="Times New Roman" panose="02020603050405020304" pitchFamily="18" charset="0"/>
              </a:rPr>
              <a:t>aires</a:t>
            </a:r>
            <a:r>
              <a:rPr lang="fr-FR" sz="2000" dirty="0">
                <a:latin typeface="Times New Roman" panose="02020603050405020304" pitchFamily="18" charset="0"/>
                <a:cs typeface="Times New Roman" panose="02020603050405020304" pitchFamily="18" charset="0"/>
              </a:rPr>
              <a:t> </a:t>
            </a:r>
            <a:r>
              <a:rPr lang="fr-FR" sz="2000" b="1" dirty="0">
                <a:solidFill>
                  <a:srgbClr val="0070C0"/>
                </a:solidFill>
                <a:latin typeface="Times New Roman" panose="02020603050405020304" pitchFamily="18" charset="0"/>
                <a:cs typeface="Times New Roman" panose="02020603050405020304" pitchFamily="18" charset="0"/>
              </a:rPr>
              <a:t>sensitives</a:t>
            </a:r>
            <a:r>
              <a:rPr lang="fr-FR" sz="2000" dirty="0">
                <a:latin typeface="Times New Roman" panose="02020603050405020304" pitchFamily="18" charset="0"/>
                <a:cs typeface="Times New Roman" panose="02020603050405020304" pitchFamily="18" charset="0"/>
              </a:rPr>
              <a:t>, ces derniers </a:t>
            </a:r>
            <a:r>
              <a:rPr lang="fr-FR" sz="2000" b="1" dirty="0">
                <a:solidFill>
                  <a:srgbClr val="0070C0"/>
                </a:solidFill>
                <a:latin typeface="Times New Roman" panose="02020603050405020304" pitchFamily="18" charset="0"/>
                <a:cs typeface="Times New Roman" panose="02020603050405020304" pitchFamily="18" charset="0"/>
              </a:rPr>
              <a:t>reçoivent</a:t>
            </a:r>
            <a:r>
              <a:rPr lang="fr-FR" sz="2000" dirty="0">
                <a:latin typeface="Times New Roman" panose="02020603050405020304" pitchFamily="18" charset="0"/>
                <a:cs typeface="Times New Roman" panose="02020603050405020304" pitchFamily="18" charset="0"/>
              </a:rPr>
              <a:t> et </a:t>
            </a:r>
            <a:r>
              <a:rPr lang="fr-FR" sz="2000" b="1" dirty="0">
                <a:solidFill>
                  <a:srgbClr val="0070C0"/>
                </a:solidFill>
                <a:latin typeface="Times New Roman" panose="02020603050405020304" pitchFamily="18" charset="0"/>
                <a:cs typeface="Times New Roman" panose="02020603050405020304" pitchFamily="18" charset="0"/>
              </a:rPr>
              <a:t>traitent</a:t>
            </a:r>
            <a:r>
              <a:rPr lang="fr-FR" sz="2000" dirty="0">
                <a:latin typeface="Times New Roman" panose="02020603050405020304" pitchFamily="18" charset="0"/>
                <a:cs typeface="Times New Roman" panose="02020603050405020304" pitchFamily="18" charset="0"/>
              </a:rPr>
              <a:t> l’information sensorielle en </a:t>
            </a:r>
            <a:r>
              <a:rPr lang="fr-FR" sz="2000" b="1" dirty="0">
                <a:solidFill>
                  <a:srgbClr val="0070C0"/>
                </a:solidFill>
                <a:latin typeface="Times New Roman" panose="02020603050405020304" pitchFamily="18" charset="0"/>
                <a:cs typeface="Times New Roman" panose="02020603050405020304" pitchFamily="18" charset="0"/>
              </a:rPr>
              <a:t>sensation</a:t>
            </a:r>
            <a:r>
              <a:rPr lang="fr-FR" sz="2000" dirty="0">
                <a:latin typeface="Times New Roman" panose="02020603050405020304" pitchFamily="18" charset="0"/>
                <a:cs typeface="Times New Roman" panose="02020603050405020304" pitchFamily="18" charset="0"/>
              </a:rPr>
              <a:t> </a:t>
            </a:r>
          </a:p>
        </p:txBody>
      </p:sp>
      <p:pic>
        <p:nvPicPr>
          <p:cNvPr id="7" name="Image 6">
            <a:extLst>
              <a:ext uri="{FF2B5EF4-FFF2-40B4-BE49-F238E27FC236}">
                <a16:creationId xmlns:a16="http://schemas.microsoft.com/office/drawing/2014/main" id="{1B53BBD3-4001-D57F-E38E-E33F82542E1A}"/>
              </a:ext>
            </a:extLst>
          </p:cNvPr>
          <p:cNvPicPr>
            <a:picLocks noChangeAspect="1"/>
          </p:cNvPicPr>
          <p:nvPr/>
        </p:nvPicPr>
        <p:blipFill>
          <a:blip r:embed="rId2"/>
          <a:stretch>
            <a:fillRect/>
          </a:stretch>
        </p:blipFill>
        <p:spPr>
          <a:xfrm>
            <a:off x="2274066" y="1700320"/>
            <a:ext cx="7643867" cy="5157680"/>
          </a:xfrm>
          <a:prstGeom prst="rect">
            <a:avLst/>
          </a:prstGeom>
        </p:spPr>
      </p:pic>
      <p:sp>
        <p:nvSpPr>
          <p:cNvPr id="9" name="ZoneTexte 8">
            <a:extLst>
              <a:ext uri="{FF2B5EF4-FFF2-40B4-BE49-F238E27FC236}">
                <a16:creationId xmlns:a16="http://schemas.microsoft.com/office/drawing/2014/main" id="{85AB7975-820D-307E-226E-333A253B8D18}"/>
              </a:ext>
            </a:extLst>
          </p:cNvPr>
          <p:cNvSpPr txBox="1"/>
          <p:nvPr/>
        </p:nvSpPr>
        <p:spPr>
          <a:xfrm>
            <a:off x="5662228" y="107901"/>
            <a:ext cx="3865820" cy="523220"/>
          </a:xfrm>
          <a:prstGeom prst="rect">
            <a:avLst/>
          </a:prstGeom>
          <a:noFill/>
        </p:spPr>
        <p:txBody>
          <a:bodyPr wrap="square">
            <a:spAutoFit/>
          </a:bodyPr>
          <a:lstStyle/>
          <a:p>
            <a:r>
              <a:rPr lang="fr-FR" sz="2800" b="1" dirty="0">
                <a:solidFill>
                  <a:srgbClr val="00B050"/>
                </a:solidFill>
                <a:effectLst>
                  <a:outerShdw blurRad="38100" dist="38100" dir="2700000" algn="tl">
                    <a:srgbClr val="000000">
                      <a:alpha val="43137"/>
                    </a:srgbClr>
                  </a:outerShdw>
                </a:effectLst>
                <a:latin typeface="Times New Roman" panose="02020603050405020304" pitchFamily="18" charset="0"/>
                <a:ea typeface="Tahoma" panose="020B0604030504040204" pitchFamily="34" charset="0"/>
                <a:cs typeface="Times New Roman" panose="02020603050405020304" pitchFamily="18" charset="0"/>
              </a:rPr>
              <a:t>(Document 1 page 76)</a:t>
            </a:r>
            <a:endParaRPr lang="fr-FR" sz="2400" dirty="0"/>
          </a:p>
        </p:txBody>
      </p:sp>
    </p:spTree>
    <p:extLst>
      <p:ext uri="{BB962C8B-B14F-4D97-AF65-F5344CB8AC3E}">
        <p14:creationId xmlns:p14="http://schemas.microsoft.com/office/powerpoint/2010/main" val="2278914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F521CD9F-135E-1C46-3AA4-97FA015C19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003" y="3429000"/>
            <a:ext cx="4535800" cy="3051945"/>
          </a:xfrm>
          <a:prstGeom prst="rect">
            <a:avLst/>
          </a:prstGeom>
        </p:spPr>
      </p:pic>
      <p:pic>
        <p:nvPicPr>
          <p:cNvPr id="6" name="Image 5">
            <a:extLst>
              <a:ext uri="{FF2B5EF4-FFF2-40B4-BE49-F238E27FC236}">
                <a16:creationId xmlns:a16="http://schemas.microsoft.com/office/drawing/2014/main" id="{5B56BF6A-1FBC-5153-6389-02C380DBA8FC}"/>
              </a:ext>
            </a:extLst>
          </p:cNvPr>
          <p:cNvPicPr>
            <a:picLocks noChangeAspect="1"/>
          </p:cNvPicPr>
          <p:nvPr/>
        </p:nvPicPr>
        <p:blipFill>
          <a:blip r:embed="rId3"/>
          <a:stretch>
            <a:fillRect/>
          </a:stretch>
        </p:blipFill>
        <p:spPr>
          <a:xfrm>
            <a:off x="7454959" y="427092"/>
            <a:ext cx="4673033" cy="6003816"/>
          </a:xfrm>
          <a:prstGeom prst="rect">
            <a:avLst/>
          </a:prstGeom>
        </p:spPr>
      </p:pic>
      <p:sp>
        <p:nvSpPr>
          <p:cNvPr id="7" name="ZoneTexte 6">
            <a:extLst>
              <a:ext uri="{FF2B5EF4-FFF2-40B4-BE49-F238E27FC236}">
                <a16:creationId xmlns:a16="http://schemas.microsoft.com/office/drawing/2014/main" id="{337609C3-3ED5-70C4-7185-49ECB99DDFBE}"/>
              </a:ext>
            </a:extLst>
          </p:cNvPr>
          <p:cNvSpPr txBox="1"/>
          <p:nvPr/>
        </p:nvSpPr>
        <p:spPr>
          <a:xfrm>
            <a:off x="383212" y="256032"/>
            <a:ext cx="3182948" cy="1938992"/>
          </a:xfrm>
          <a:prstGeom prst="rect">
            <a:avLst/>
          </a:prstGeom>
          <a:noFill/>
        </p:spPr>
        <p:txBody>
          <a:bodyPr wrap="square" rtlCol="0">
            <a:spAutoFit/>
          </a:bodyPr>
          <a:lstStyle/>
          <a:p>
            <a:pPr marL="342900" indent="-342900">
              <a:buAutoNum type="arabicPlain"/>
            </a:pPr>
            <a:r>
              <a:rPr lang="fr-FR" sz="2400" b="1" dirty="0"/>
              <a:t>= </a:t>
            </a:r>
            <a:r>
              <a:rPr lang="ar-MA" sz="2400" b="1" dirty="0"/>
              <a:t>الباحة الحسية</a:t>
            </a:r>
            <a:endParaRPr lang="fr-FR" sz="2400" b="1" dirty="0"/>
          </a:p>
          <a:p>
            <a:pPr marL="342900" indent="-342900">
              <a:buAutoNum type="arabicPlain"/>
            </a:pPr>
            <a:r>
              <a:rPr lang="fr-FR" sz="2400" b="1" dirty="0"/>
              <a:t>= </a:t>
            </a:r>
            <a:r>
              <a:rPr lang="ar-MA" sz="2400" b="1" dirty="0"/>
              <a:t>باحة الابصار</a:t>
            </a:r>
            <a:endParaRPr lang="fr-FR" sz="2400" b="1" dirty="0"/>
          </a:p>
          <a:p>
            <a:pPr marL="342900" indent="-342900">
              <a:buAutoNum type="arabicPlain"/>
            </a:pPr>
            <a:r>
              <a:rPr lang="fr-FR" sz="2400" b="1" dirty="0"/>
              <a:t>= </a:t>
            </a:r>
            <a:r>
              <a:rPr lang="ar-MA" sz="2400" b="1" dirty="0"/>
              <a:t>باحة السمع</a:t>
            </a:r>
            <a:endParaRPr lang="fr-FR" sz="2400" b="1" dirty="0"/>
          </a:p>
          <a:p>
            <a:pPr marL="342900" indent="-342900">
              <a:buAutoNum type="arabicPlain"/>
            </a:pPr>
            <a:r>
              <a:rPr lang="fr-FR" sz="2400" b="1" dirty="0"/>
              <a:t>= </a:t>
            </a:r>
            <a:r>
              <a:rPr lang="ar-MA" sz="2400" b="1" dirty="0"/>
              <a:t>باحة الشم</a:t>
            </a:r>
            <a:endParaRPr lang="fr-FR" sz="2400" b="1" dirty="0"/>
          </a:p>
          <a:p>
            <a:pPr marL="342900" indent="-342900">
              <a:buAutoNum type="arabicPlain"/>
            </a:pPr>
            <a:r>
              <a:rPr lang="fr-FR" sz="2400" b="1" dirty="0"/>
              <a:t>=  </a:t>
            </a:r>
            <a:r>
              <a:rPr lang="ar-MA" sz="2400" b="1" dirty="0"/>
              <a:t>باحة الذوق</a:t>
            </a:r>
            <a:endParaRPr lang="fr-FR" sz="2400" b="1" dirty="0"/>
          </a:p>
        </p:txBody>
      </p:sp>
      <p:cxnSp>
        <p:nvCxnSpPr>
          <p:cNvPr id="9" name="Connecteur droit 8">
            <a:extLst>
              <a:ext uri="{FF2B5EF4-FFF2-40B4-BE49-F238E27FC236}">
                <a16:creationId xmlns:a16="http://schemas.microsoft.com/office/drawing/2014/main" id="{7803A2DB-E915-F662-A17D-4A951C243AE3}"/>
              </a:ext>
            </a:extLst>
          </p:cNvPr>
          <p:cNvCxnSpPr/>
          <p:nvPr/>
        </p:nvCxnSpPr>
        <p:spPr>
          <a:xfrm flipH="1">
            <a:off x="3840480" y="2871216"/>
            <a:ext cx="88696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Connecteur droit avec flèche 10">
            <a:extLst>
              <a:ext uri="{FF2B5EF4-FFF2-40B4-BE49-F238E27FC236}">
                <a16:creationId xmlns:a16="http://schemas.microsoft.com/office/drawing/2014/main" id="{786A3FFB-47AF-CB42-0495-23661461C87C}"/>
              </a:ext>
            </a:extLst>
          </p:cNvPr>
          <p:cNvCxnSpPr/>
          <p:nvPr/>
        </p:nvCxnSpPr>
        <p:spPr>
          <a:xfrm flipH="1">
            <a:off x="3172968" y="2852928"/>
            <a:ext cx="676656" cy="57607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A826701D-8E0D-7255-C558-75664A1AB151}"/>
              </a:ext>
            </a:extLst>
          </p:cNvPr>
          <p:cNvSpPr txBox="1"/>
          <p:nvPr/>
        </p:nvSpPr>
        <p:spPr>
          <a:xfrm>
            <a:off x="4727448" y="2437429"/>
            <a:ext cx="2620833" cy="830997"/>
          </a:xfrm>
          <a:prstGeom prst="rect">
            <a:avLst/>
          </a:prstGeom>
          <a:noFill/>
        </p:spPr>
        <p:txBody>
          <a:bodyPr wrap="square" rtlCol="0">
            <a:spAutoFit/>
          </a:bodyPr>
          <a:lstStyle/>
          <a:p>
            <a:pPr algn="ctr"/>
            <a:r>
              <a:rPr lang="fr-FR" sz="2400" b="1" dirty="0">
                <a:latin typeface="Times New Roman" panose="02020603050405020304" pitchFamily="18" charset="0"/>
                <a:cs typeface="Times New Roman" panose="02020603050405020304" pitchFamily="18" charset="0"/>
              </a:rPr>
              <a:t>Sillon de Rolando</a:t>
            </a:r>
          </a:p>
          <a:p>
            <a:pPr algn="ctr"/>
            <a:r>
              <a:rPr lang="ar-MA" sz="2400" b="1" dirty="0">
                <a:latin typeface="Times New Roman" panose="02020603050405020304" pitchFamily="18" charset="0"/>
                <a:cs typeface="Times New Roman" panose="02020603050405020304" pitchFamily="18" charset="0"/>
              </a:rPr>
              <a:t>شق </a:t>
            </a:r>
            <a:r>
              <a:rPr lang="ar-MA" sz="2400" b="1" dirty="0" err="1">
                <a:latin typeface="Times New Roman" panose="02020603050405020304" pitchFamily="18" charset="0"/>
                <a:cs typeface="Times New Roman" panose="02020603050405020304" pitchFamily="18" charset="0"/>
              </a:rPr>
              <a:t>رولاندو</a:t>
            </a:r>
            <a:endParaRPr lang="fr-FR"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53664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6D40E5A0-DD17-C76E-826A-9BEED93CAEF5}"/>
              </a:ext>
            </a:extLst>
          </p:cNvPr>
          <p:cNvSpPr txBox="1"/>
          <p:nvPr/>
        </p:nvSpPr>
        <p:spPr>
          <a:xfrm>
            <a:off x="801208" y="723104"/>
            <a:ext cx="10171590" cy="584775"/>
          </a:xfrm>
          <a:prstGeom prst="rect">
            <a:avLst/>
          </a:prstGeom>
          <a:noFill/>
        </p:spPr>
        <p:txBody>
          <a:bodyPr wrap="square">
            <a:spAutoFit/>
          </a:bodyPr>
          <a:lstStyle/>
          <a:p>
            <a:r>
              <a:rPr lang="fr-FR" sz="3200" b="1" dirty="0">
                <a:solidFill>
                  <a:srgbClr val="00B050"/>
                </a:solidFill>
                <a:latin typeface="Times New Roman" panose="02020603050405020304" pitchFamily="18" charset="0"/>
                <a:cs typeface="Times New Roman" panose="02020603050405020304" pitchFamily="18" charset="0"/>
              </a:rPr>
              <a:t>1) l’œil (récepteur sensitif) </a:t>
            </a:r>
          </a:p>
        </p:txBody>
      </p:sp>
      <p:sp>
        <p:nvSpPr>
          <p:cNvPr id="6" name="ZoneTexte 5">
            <a:extLst>
              <a:ext uri="{FF2B5EF4-FFF2-40B4-BE49-F238E27FC236}">
                <a16:creationId xmlns:a16="http://schemas.microsoft.com/office/drawing/2014/main" id="{0846BBA3-EC8B-C56F-B884-61F637DD84EB}"/>
              </a:ext>
            </a:extLst>
          </p:cNvPr>
          <p:cNvSpPr txBox="1"/>
          <p:nvPr/>
        </p:nvSpPr>
        <p:spPr>
          <a:xfrm>
            <a:off x="901823" y="1741295"/>
            <a:ext cx="11290177" cy="2246769"/>
          </a:xfrm>
          <a:prstGeom prst="rect">
            <a:avLst/>
          </a:prstGeom>
          <a:noFill/>
        </p:spPr>
        <p:txBody>
          <a:bodyPr wrap="square">
            <a:spAutoFit/>
          </a:bodyPr>
          <a:lstStyle/>
          <a:p>
            <a:pPr marL="457200" indent="-457200">
              <a:buFont typeface="Wingdings" panose="05000000000000000000" pitchFamily="2" charset="2"/>
              <a:buChar char="q"/>
            </a:pPr>
            <a:r>
              <a:rPr lang="fr-FR" altLang="en-US" sz="2800" dirty="0">
                <a:solidFill>
                  <a:srgbClr val="202124"/>
                </a:solidFill>
                <a:latin typeface="Times New Roman" panose="02020603050405020304" pitchFamily="18" charset="0"/>
                <a:cs typeface="Times New Roman" panose="02020603050405020304" pitchFamily="18" charset="0"/>
              </a:rPr>
              <a:t>Une personne perd la vue à cause d'un accident à </a:t>
            </a:r>
            <a:r>
              <a:rPr lang="fr-FR" altLang="en-US" sz="2800" b="1" dirty="0">
                <a:solidFill>
                  <a:srgbClr val="00B050"/>
                </a:solidFill>
                <a:latin typeface="Times New Roman" panose="02020603050405020304" pitchFamily="18" charset="0"/>
                <a:cs typeface="Times New Roman" panose="02020603050405020304" pitchFamily="18" charset="0"/>
              </a:rPr>
              <a:t>l'œil </a:t>
            </a:r>
          </a:p>
          <a:p>
            <a:pPr marL="457200" indent="-457200">
              <a:buFont typeface="Wingdings" panose="05000000000000000000" pitchFamily="2" charset="2"/>
              <a:buChar char="q"/>
            </a:pPr>
            <a:r>
              <a:rPr lang="fr-FR" altLang="en-US" sz="2800" dirty="0">
                <a:solidFill>
                  <a:srgbClr val="202124"/>
                </a:solidFill>
                <a:latin typeface="Times New Roman" panose="02020603050405020304" pitchFamily="18" charset="0"/>
                <a:cs typeface="Times New Roman" panose="02020603050405020304" pitchFamily="18" charset="0"/>
              </a:rPr>
              <a:t>Une personne perd complètement ou partiellement la vue en raison d'un traumatisme grave à </a:t>
            </a:r>
            <a:r>
              <a:rPr lang="fr-FR" altLang="en-US" sz="2800" b="1" dirty="0">
                <a:solidFill>
                  <a:srgbClr val="00B050"/>
                </a:solidFill>
                <a:latin typeface="Times New Roman" panose="02020603050405020304" pitchFamily="18" charset="0"/>
                <a:cs typeface="Times New Roman" panose="02020603050405020304" pitchFamily="18" charset="0"/>
              </a:rPr>
              <a:t>l'arrière de la tête</a:t>
            </a:r>
          </a:p>
          <a:p>
            <a:pPr marL="457200" indent="-457200">
              <a:buFont typeface="Wingdings" panose="05000000000000000000" pitchFamily="2" charset="2"/>
              <a:buChar char="q"/>
            </a:pPr>
            <a:r>
              <a:rPr lang="fr-FR" altLang="en-US" sz="2800" dirty="0">
                <a:solidFill>
                  <a:srgbClr val="202124"/>
                </a:solidFill>
                <a:latin typeface="Times New Roman" panose="02020603050405020304" pitchFamily="18" charset="0"/>
                <a:cs typeface="Times New Roman" panose="02020603050405020304" pitchFamily="18" charset="0"/>
              </a:rPr>
              <a:t>Couper </a:t>
            </a:r>
            <a:r>
              <a:rPr lang="fr-FR" altLang="en-US" sz="2800" b="1" dirty="0">
                <a:solidFill>
                  <a:srgbClr val="00B050"/>
                </a:solidFill>
                <a:latin typeface="Times New Roman" panose="02020603050405020304" pitchFamily="18" charset="0"/>
                <a:cs typeface="Times New Roman" panose="02020603050405020304" pitchFamily="18" charset="0"/>
              </a:rPr>
              <a:t>le nerf optique </a:t>
            </a:r>
            <a:r>
              <a:rPr lang="fr-FR" altLang="en-US" sz="2800" dirty="0">
                <a:solidFill>
                  <a:srgbClr val="202124"/>
                </a:solidFill>
                <a:latin typeface="Times New Roman" panose="02020603050405020304" pitchFamily="18" charset="0"/>
                <a:cs typeface="Times New Roman" panose="02020603050405020304" pitchFamily="18" charset="0"/>
              </a:rPr>
              <a:t>qui relie l'œil au cerveau d'un animal conduit à la cécité</a:t>
            </a:r>
            <a:r>
              <a:rPr lang="fr-FR" altLang="en-US" sz="2800" dirty="0">
                <a:latin typeface="Times New Roman" panose="02020603050405020304" pitchFamily="18" charset="0"/>
                <a:cs typeface="Times New Roman" panose="02020603050405020304" pitchFamily="18" charset="0"/>
              </a:rPr>
              <a:t> </a:t>
            </a:r>
          </a:p>
        </p:txBody>
      </p:sp>
      <p:sp>
        <p:nvSpPr>
          <p:cNvPr id="8" name="ZoneTexte 7">
            <a:extLst>
              <a:ext uri="{FF2B5EF4-FFF2-40B4-BE49-F238E27FC236}">
                <a16:creationId xmlns:a16="http://schemas.microsoft.com/office/drawing/2014/main" id="{6D43A23F-525D-D920-77DF-29E9CB49E71D}"/>
              </a:ext>
            </a:extLst>
          </p:cNvPr>
          <p:cNvSpPr txBox="1"/>
          <p:nvPr/>
        </p:nvSpPr>
        <p:spPr>
          <a:xfrm>
            <a:off x="1032027" y="4442341"/>
            <a:ext cx="9132905" cy="2241960"/>
          </a:xfrm>
          <a:prstGeom prst="rect">
            <a:avLst/>
          </a:prstGeom>
          <a:noFill/>
        </p:spPr>
        <p:txBody>
          <a:bodyPr wrap="square">
            <a:spAutoFit/>
          </a:bodyPr>
          <a:lstStyle/>
          <a:p>
            <a:pPr>
              <a:lnSpc>
                <a:spcPct val="150000"/>
              </a:lnSpc>
              <a:defRPr/>
            </a:pPr>
            <a:r>
              <a:rPr lang="fr-FR" sz="2400" b="1" dirty="0">
                <a:solidFill>
                  <a:srgbClr val="202124"/>
                </a:solidFill>
                <a:latin typeface="Times New Roman" panose="02020603050405020304" pitchFamily="18" charset="0"/>
                <a:cs typeface="Times New Roman" panose="02020603050405020304" pitchFamily="18" charset="0"/>
              </a:rPr>
              <a:t>La sensibilité visuelle nécessite l'intervention des organes suivants</a:t>
            </a:r>
          </a:p>
          <a:p>
            <a:pPr marL="457200" indent="-457200">
              <a:lnSpc>
                <a:spcPct val="150000"/>
              </a:lnSpc>
              <a:buFont typeface="Wingdings" panose="05000000000000000000" pitchFamily="2" charset="2"/>
              <a:buChar char="q"/>
              <a:defRPr/>
            </a:pPr>
            <a:r>
              <a:rPr lang="fr-FR" sz="2400" b="1" dirty="0">
                <a:solidFill>
                  <a:schemeClr val="accent1"/>
                </a:solidFill>
                <a:latin typeface="Times New Roman" panose="02020603050405020304" pitchFamily="18" charset="0"/>
                <a:cs typeface="Times New Roman" panose="02020603050405020304" pitchFamily="18" charset="0"/>
              </a:rPr>
              <a:t>Œil (Récepteur sensoriel)</a:t>
            </a:r>
          </a:p>
          <a:p>
            <a:pPr marL="457200" indent="-457200">
              <a:lnSpc>
                <a:spcPct val="150000"/>
              </a:lnSpc>
              <a:buFont typeface="Wingdings" panose="05000000000000000000" pitchFamily="2" charset="2"/>
              <a:buChar char="q"/>
              <a:defRPr/>
            </a:pPr>
            <a:r>
              <a:rPr lang="fr-FR" sz="2400" b="1" dirty="0">
                <a:solidFill>
                  <a:schemeClr val="accent1"/>
                </a:solidFill>
                <a:latin typeface="Times New Roman" panose="02020603050405020304" pitchFamily="18" charset="0"/>
                <a:cs typeface="Times New Roman" panose="02020603050405020304" pitchFamily="18" charset="0"/>
              </a:rPr>
              <a:t>nerf optique (conducteur sensitif)</a:t>
            </a:r>
          </a:p>
          <a:p>
            <a:pPr marL="457200" indent="-457200">
              <a:lnSpc>
                <a:spcPct val="150000"/>
              </a:lnSpc>
              <a:buFont typeface="Wingdings" panose="05000000000000000000" pitchFamily="2" charset="2"/>
              <a:buChar char="q"/>
              <a:defRPr/>
            </a:pPr>
            <a:r>
              <a:rPr lang="fr-FR" sz="2400" b="1" dirty="0">
                <a:solidFill>
                  <a:schemeClr val="accent1"/>
                </a:solidFill>
                <a:latin typeface="Times New Roman" panose="02020603050405020304" pitchFamily="18" charset="0"/>
                <a:cs typeface="Times New Roman" panose="02020603050405020304" pitchFamily="18" charset="0"/>
              </a:rPr>
              <a:t>Le cerveau (centre nerveux sensitif)</a:t>
            </a:r>
            <a:endParaRPr lang="fr-FR" sz="2000" b="1" dirty="0">
              <a:solidFill>
                <a:schemeClr val="accent1"/>
              </a:solidFill>
              <a:latin typeface="Times New Roman" panose="02020603050405020304" pitchFamily="18" charset="0"/>
              <a:cs typeface="Times New Roman" panose="02020603050405020304" pitchFamily="18" charset="0"/>
            </a:endParaRPr>
          </a:p>
        </p:txBody>
      </p:sp>
      <p:sp>
        <p:nvSpPr>
          <p:cNvPr id="10" name="ZoneTexte 9">
            <a:extLst>
              <a:ext uri="{FF2B5EF4-FFF2-40B4-BE49-F238E27FC236}">
                <a16:creationId xmlns:a16="http://schemas.microsoft.com/office/drawing/2014/main" id="{4ABFB67A-E0E3-4CF5-A819-34892D4DC2C9}"/>
              </a:ext>
            </a:extLst>
          </p:cNvPr>
          <p:cNvSpPr txBox="1"/>
          <p:nvPr/>
        </p:nvSpPr>
        <p:spPr>
          <a:xfrm>
            <a:off x="1360501" y="3988064"/>
            <a:ext cx="2998435" cy="523220"/>
          </a:xfrm>
          <a:prstGeom prst="rect">
            <a:avLst/>
          </a:prstGeom>
          <a:noFill/>
        </p:spPr>
        <p:txBody>
          <a:bodyPr wrap="square">
            <a:spAutoFit/>
          </a:bodyPr>
          <a:lstStyle/>
          <a:p>
            <a:pPr marL="457200" indent="-457200">
              <a:buFont typeface="Arial" panose="020B0604020202020204" pitchFamily="34" charset="0"/>
              <a:buChar char="•"/>
            </a:pPr>
            <a:r>
              <a:rPr lang="fr-FR" sz="2800" b="1" dirty="0">
                <a:solidFill>
                  <a:schemeClr val="accent1"/>
                </a:solidFill>
                <a:latin typeface="Times New Roman" panose="02020603050405020304" pitchFamily="18" charset="0"/>
                <a:cs typeface="Times New Roman" panose="02020603050405020304" pitchFamily="18" charset="0"/>
              </a:rPr>
              <a:t>Conclusion</a:t>
            </a:r>
            <a:endParaRPr lang="fr-FR" sz="2800" dirty="0">
              <a:solidFill>
                <a:schemeClr val="accent1"/>
              </a:solidFill>
              <a:latin typeface="Times New Roman" panose="02020603050405020304" pitchFamily="18" charset="0"/>
              <a:cs typeface="Times New Roman" panose="02020603050405020304" pitchFamily="18" charset="0"/>
            </a:endParaRPr>
          </a:p>
        </p:txBody>
      </p:sp>
      <p:sp>
        <p:nvSpPr>
          <p:cNvPr id="2" name="ZoneTexte 1">
            <a:extLst>
              <a:ext uri="{FF2B5EF4-FFF2-40B4-BE49-F238E27FC236}">
                <a16:creationId xmlns:a16="http://schemas.microsoft.com/office/drawing/2014/main" id="{EF484DAC-D787-B834-1EF8-BB8248F89F72}"/>
              </a:ext>
            </a:extLst>
          </p:cNvPr>
          <p:cNvSpPr txBox="1"/>
          <p:nvPr/>
        </p:nvSpPr>
        <p:spPr>
          <a:xfrm>
            <a:off x="241914" y="73978"/>
            <a:ext cx="11290177" cy="584775"/>
          </a:xfrm>
          <a:prstGeom prst="rect">
            <a:avLst/>
          </a:prstGeom>
          <a:noFill/>
        </p:spPr>
        <p:txBody>
          <a:bodyPr wrap="square">
            <a:spAutoFit/>
          </a:bodyPr>
          <a:lstStyle/>
          <a:p>
            <a:pPr eaLnBrk="1" fontAlgn="auto" hangingPunct="1">
              <a:spcBef>
                <a:spcPts val="0"/>
              </a:spcBef>
              <a:spcAft>
                <a:spcPts val="0"/>
              </a:spcAft>
              <a:defRPr/>
            </a:pPr>
            <a:r>
              <a:rPr lang="fr-FR" sz="3200" b="1" dirty="0">
                <a:solidFill>
                  <a:srgbClr val="FF0000"/>
                </a:solidFill>
                <a:effectLst>
                  <a:outerShdw blurRad="38100" dist="38100" dir="2700000" algn="tl">
                    <a:srgbClr val="000000">
                      <a:alpha val="43137"/>
                    </a:srgbClr>
                  </a:outerShdw>
                </a:effectLst>
                <a:latin typeface="Times New Roman" panose="02020603050405020304" pitchFamily="18" charset="0"/>
                <a:ea typeface="Tahoma" panose="020B0604030504040204" pitchFamily="34" charset="0"/>
                <a:cs typeface="Times New Roman" panose="02020603050405020304" pitchFamily="18" charset="0"/>
              </a:rPr>
              <a:t>II – L’étude de la sensibilité consciente (1) : la sensibilité visuelle  </a:t>
            </a:r>
          </a:p>
        </p:txBody>
      </p:sp>
      <p:sp>
        <p:nvSpPr>
          <p:cNvPr id="4" name="ZoneTexte 3">
            <a:extLst>
              <a:ext uri="{FF2B5EF4-FFF2-40B4-BE49-F238E27FC236}">
                <a16:creationId xmlns:a16="http://schemas.microsoft.com/office/drawing/2014/main" id="{2BB3E02F-5412-25A2-5978-29FEB67A9976}"/>
              </a:ext>
            </a:extLst>
          </p:cNvPr>
          <p:cNvSpPr txBox="1"/>
          <p:nvPr/>
        </p:nvSpPr>
        <p:spPr>
          <a:xfrm>
            <a:off x="1360501" y="1262977"/>
            <a:ext cx="10171590" cy="523220"/>
          </a:xfrm>
          <a:prstGeom prst="rect">
            <a:avLst/>
          </a:prstGeom>
          <a:noFill/>
        </p:spPr>
        <p:txBody>
          <a:bodyPr wrap="square">
            <a:spAutoFit/>
          </a:bodyPr>
          <a:lstStyle/>
          <a:p>
            <a:pPr marL="457200" indent="-457200">
              <a:buFont typeface="Arial" panose="020B0604020202020204" pitchFamily="34" charset="0"/>
              <a:buChar char="•"/>
            </a:pPr>
            <a:r>
              <a:rPr lang="fr-FR" sz="2800" b="1" dirty="0">
                <a:solidFill>
                  <a:schemeClr val="accent1"/>
                </a:solidFill>
                <a:latin typeface="Times New Roman" panose="02020603050405020304" pitchFamily="18" charset="0"/>
                <a:cs typeface="Times New Roman" panose="02020603050405020304" pitchFamily="18" charset="0"/>
              </a:rPr>
              <a:t>Observations cliniques </a:t>
            </a:r>
          </a:p>
        </p:txBody>
      </p:sp>
    </p:spTree>
    <p:extLst>
      <p:ext uri="{BB962C8B-B14F-4D97-AF65-F5344CB8AC3E}">
        <p14:creationId xmlns:p14="http://schemas.microsoft.com/office/powerpoint/2010/main" val="22272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barn(inVertical)">
                                      <p:cBhvr>
                                        <p:cTn id="28" dur="500"/>
                                        <p:tgtEl>
                                          <p:spTgt spid="10"/>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arn(inVertical)">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68DAB8C-A663-6E52-2097-5D6D2F123A74}"/>
              </a:ext>
            </a:extLst>
          </p:cNvPr>
          <p:cNvSpPr txBox="1"/>
          <p:nvPr/>
        </p:nvSpPr>
        <p:spPr>
          <a:xfrm>
            <a:off x="819797" y="105405"/>
            <a:ext cx="6096000" cy="579967"/>
          </a:xfrm>
          <a:prstGeom prst="rect">
            <a:avLst/>
          </a:prstGeom>
          <a:noFill/>
        </p:spPr>
        <p:txBody>
          <a:bodyPr wrap="square">
            <a:spAutoFit/>
          </a:bodyPr>
          <a:lstStyle/>
          <a:p>
            <a:pPr>
              <a:lnSpc>
                <a:spcPct val="150000"/>
              </a:lnSpc>
              <a:defRPr/>
            </a:pPr>
            <a:r>
              <a:rPr lang="fr-FR" sz="2400"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structure de l’œil (document 1 page 66) </a:t>
            </a:r>
            <a:endParaRPr lang="fr-FR" sz="2000"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5" name="Image 4">
            <a:extLst>
              <a:ext uri="{FF2B5EF4-FFF2-40B4-BE49-F238E27FC236}">
                <a16:creationId xmlns:a16="http://schemas.microsoft.com/office/drawing/2014/main" id="{E5517DDE-6EEA-7464-BE96-0AED5D124373}"/>
              </a:ext>
            </a:extLst>
          </p:cNvPr>
          <p:cNvPicPr>
            <a:picLocks noChangeAspect="1"/>
          </p:cNvPicPr>
          <p:nvPr/>
        </p:nvPicPr>
        <p:blipFill>
          <a:blip r:embed="rId2"/>
          <a:stretch>
            <a:fillRect/>
          </a:stretch>
        </p:blipFill>
        <p:spPr>
          <a:xfrm>
            <a:off x="1100057" y="865271"/>
            <a:ext cx="9553147" cy="5887324"/>
          </a:xfrm>
          <a:prstGeom prst="rect">
            <a:avLst/>
          </a:prstGeom>
        </p:spPr>
      </p:pic>
      <p:sp>
        <p:nvSpPr>
          <p:cNvPr id="2" name="Rectangle 1">
            <a:extLst>
              <a:ext uri="{FF2B5EF4-FFF2-40B4-BE49-F238E27FC236}">
                <a16:creationId xmlns:a16="http://schemas.microsoft.com/office/drawing/2014/main" id="{E58DBB00-F74C-C3C6-D33B-70680B3FF216}"/>
              </a:ext>
            </a:extLst>
          </p:cNvPr>
          <p:cNvSpPr/>
          <p:nvPr/>
        </p:nvSpPr>
        <p:spPr>
          <a:xfrm>
            <a:off x="8922057" y="1846555"/>
            <a:ext cx="1500326" cy="47051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4" name="Rectangle 3">
            <a:extLst>
              <a:ext uri="{FF2B5EF4-FFF2-40B4-BE49-F238E27FC236}">
                <a16:creationId xmlns:a16="http://schemas.microsoft.com/office/drawing/2014/main" id="{1DD828BF-EC30-02F7-75FF-B4570CAF30B7}"/>
              </a:ext>
            </a:extLst>
          </p:cNvPr>
          <p:cNvSpPr/>
          <p:nvPr/>
        </p:nvSpPr>
        <p:spPr>
          <a:xfrm>
            <a:off x="8808127" y="2550237"/>
            <a:ext cx="1500326" cy="47051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6" name="Rectangle 5">
            <a:extLst>
              <a:ext uri="{FF2B5EF4-FFF2-40B4-BE49-F238E27FC236}">
                <a16:creationId xmlns:a16="http://schemas.microsoft.com/office/drawing/2014/main" id="{74A99CDF-4A16-A621-365C-323ADDEF7187}"/>
              </a:ext>
            </a:extLst>
          </p:cNvPr>
          <p:cNvSpPr/>
          <p:nvPr/>
        </p:nvSpPr>
        <p:spPr>
          <a:xfrm>
            <a:off x="8917617" y="3366730"/>
            <a:ext cx="1500326" cy="47051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0D47B6CA-010D-6AF9-09F7-E4D2C3DD186E}"/>
              </a:ext>
            </a:extLst>
          </p:cNvPr>
          <p:cNvSpPr/>
          <p:nvPr/>
        </p:nvSpPr>
        <p:spPr>
          <a:xfrm>
            <a:off x="8808127" y="4070413"/>
            <a:ext cx="1703034" cy="386178"/>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8" name="Rectangle 7">
            <a:extLst>
              <a:ext uri="{FF2B5EF4-FFF2-40B4-BE49-F238E27FC236}">
                <a16:creationId xmlns:a16="http://schemas.microsoft.com/office/drawing/2014/main" id="{B7F4ECE3-FA94-81B5-597B-94B6F4B4A57C}"/>
              </a:ext>
            </a:extLst>
          </p:cNvPr>
          <p:cNvSpPr/>
          <p:nvPr/>
        </p:nvSpPr>
        <p:spPr>
          <a:xfrm>
            <a:off x="8816263" y="4512631"/>
            <a:ext cx="1703034" cy="386178"/>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9" name="Rectangle 8">
            <a:extLst>
              <a:ext uri="{FF2B5EF4-FFF2-40B4-BE49-F238E27FC236}">
                <a16:creationId xmlns:a16="http://schemas.microsoft.com/office/drawing/2014/main" id="{CE803C9F-7CD1-E5C1-2D33-D038F93322D0}"/>
              </a:ext>
            </a:extLst>
          </p:cNvPr>
          <p:cNvSpPr/>
          <p:nvPr/>
        </p:nvSpPr>
        <p:spPr>
          <a:xfrm>
            <a:off x="1304663" y="1251047"/>
            <a:ext cx="1569095" cy="60257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0" name="Rectangle 9">
            <a:extLst>
              <a:ext uri="{FF2B5EF4-FFF2-40B4-BE49-F238E27FC236}">
                <a16:creationId xmlns:a16="http://schemas.microsoft.com/office/drawing/2014/main" id="{0DF7DBE4-7CF1-0A3B-83C3-686A767C5AFD}"/>
              </a:ext>
            </a:extLst>
          </p:cNvPr>
          <p:cNvSpPr/>
          <p:nvPr/>
        </p:nvSpPr>
        <p:spPr>
          <a:xfrm>
            <a:off x="1304663" y="2190636"/>
            <a:ext cx="1569095" cy="64129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2" name="Rectangle 11">
            <a:extLst>
              <a:ext uri="{FF2B5EF4-FFF2-40B4-BE49-F238E27FC236}">
                <a16:creationId xmlns:a16="http://schemas.microsoft.com/office/drawing/2014/main" id="{DB5ACD0D-E2D4-6F93-CC3A-D0E06DAAF27C}"/>
              </a:ext>
            </a:extLst>
          </p:cNvPr>
          <p:cNvSpPr/>
          <p:nvPr/>
        </p:nvSpPr>
        <p:spPr>
          <a:xfrm>
            <a:off x="1233995" y="3575483"/>
            <a:ext cx="1569095" cy="386179"/>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3" name="Rectangle 12">
            <a:extLst>
              <a:ext uri="{FF2B5EF4-FFF2-40B4-BE49-F238E27FC236}">
                <a16:creationId xmlns:a16="http://schemas.microsoft.com/office/drawing/2014/main" id="{2FF70D65-7AE0-C45C-6EED-9C9ADFD3CEB7}"/>
              </a:ext>
            </a:extLst>
          </p:cNvPr>
          <p:cNvSpPr/>
          <p:nvPr/>
        </p:nvSpPr>
        <p:spPr>
          <a:xfrm>
            <a:off x="1233995" y="3961662"/>
            <a:ext cx="1569095" cy="386179"/>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4" name="Rectangle 13">
            <a:extLst>
              <a:ext uri="{FF2B5EF4-FFF2-40B4-BE49-F238E27FC236}">
                <a16:creationId xmlns:a16="http://schemas.microsoft.com/office/drawing/2014/main" id="{D85F11BD-35B6-0732-98E6-C8FFFB314B25}"/>
              </a:ext>
            </a:extLst>
          </p:cNvPr>
          <p:cNvSpPr/>
          <p:nvPr/>
        </p:nvSpPr>
        <p:spPr>
          <a:xfrm>
            <a:off x="1233994" y="4390009"/>
            <a:ext cx="1569095" cy="386179"/>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5" name="Rectangle 14">
            <a:extLst>
              <a:ext uri="{FF2B5EF4-FFF2-40B4-BE49-F238E27FC236}">
                <a16:creationId xmlns:a16="http://schemas.microsoft.com/office/drawing/2014/main" id="{B34E0744-46DA-7315-53B1-3BE997A6B291}"/>
              </a:ext>
            </a:extLst>
          </p:cNvPr>
          <p:cNvSpPr/>
          <p:nvPr/>
        </p:nvSpPr>
        <p:spPr>
          <a:xfrm>
            <a:off x="1233991" y="5011445"/>
            <a:ext cx="1984695" cy="386179"/>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6" name="Rectangle 15">
            <a:extLst>
              <a:ext uri="{FF2B5EF4-FFF2-40B4-BE49-F238E27FC236}">
                <a16:creationId xmlns:a16="http://schemas.microsoft.com/office/drawing/2014/main" id="{0FE5DA64-B124-746D-6B4E-41F89ACE355A}"/>
              </a:ext>
            </a:extLst>
          </p:cNvPr>
          <p:cNvSpPr/>
          <p:nvPr/>
        </p:nvSpPr>
        <p:spPr>
          <a:xfrm>
            <a:off x="1233991" y="5508630"/>
            <a:ext cx="1569095" cy="719076"/>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7" name="Rectangle 16">
            <a:extLst>
              <a:ext uri="{FF2B5EF4-FFF2-40B4-BE49-F238E27FC236}">
                <a16:creationId xmlns:a16="http://schemas.microsoft.com/office/drawing/2014/main" id="{93177FB9-8E1B-ED68-00B4-D8A35F30BC55}"/>
              </a:ext>
            </a:extLst>
          </p:cNvPr>
          <p:cNvSpPr/>
          <p:nvPr/>
        </p:nvSpPr>
        <p:spPr>
          <a:xfrm>
            <a:off x="1233991" y="3220241"/>
            <a:ext cx="1569095" cy="386179"/>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r"/>
            <a:r>
              <a:rPr lang="fr-FR" sz="2000" b="1" dirty="0">
                <a:solidFill>
                  <a:srgbClr val="FF0000"/>
                </a:solidFill>
              </a:rPr>
              <a:t>Cornée</a:t>
            </a:r>
          </a:p>
        </p:txBody>
      </p:sp>
      <p:sp>
        <p:nvSpPr>
          <p:cNvPr id="18" name="Rectangle 17">
            <a:extLst>
              <a:ext uri="{FF2B5EF4-FFF2-40B4-BE49-F238E27FC236}">
                <a16:creationId xmlns:a16="http://schemas.microsoft.com/office/drawing/2014/main" id="{E2857CD4-6D30-4D7A-686F-69690E1617E0}"/>
              </a:ext>
            </a:extLst>
          </p:cNvPr>
          <p:cNvSpPr/>
          <p:nvPr/>
        </p:nvSpPr>
        <p:spPr>
          <a:xfrm>
            <a:off x="1586848" y="3218110"/>
            <a:ext cx="1216240" cy="405986"/>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9" name="Rectangle 18">
            <a:extLst>
              <a:ext uri="{FF2B5EF4-FFF2-40B4-BE49-F238E27FC236}">
                <a16:creationId xmlns:a16="http://schemas.microsoft.com/office/drawing/2014/main" id="{6DA1D3A4-7EEA-7433-611B-F91A4B14D03D}"/>
              </a:ext>
            </a:extLst>
          </p:cNvPr>
          <p:cNvSpPr/>
          <p:nvPr/>
        </p:nvSpPr>
        <p:spPr>
          <a:xfrm rot="19226821">
            <a:off x="3261438" y="4942704"/>
            <a:ext cx="527673" cy="32400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20" name="Rectangle 19">
            <a:extLst>
              <a:ext uri="{FF2B5EF4-FFF2-40B4-BE49-F238E27FC236}">
                <a16:creationId xmlns:a16="http://schemas.microsoft.com/office/drawing/2014/main" id="{817F42A2-BBCB-C4FB-F5C4-133F458D2E6C}"/>
              </a:ext>
            </a:extLst>
          </p:cNvPr>
          <p:cNvSpPr/>
          <p:nvPr/>
        </p:nvSpPr>
        <p:spPr>
          <a:xfrm rot="17447465">
            <a:off x="3583052" y="4932711"/>
            <a:ext cx="310455" cy="15530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21" name="Rectangle 20">
            <a:extLst>
              <a:ext uri="{FF2B5EF4-FFF2-40B4-BE49-F238E27FC236}">
                <a16:creationId xmlns:a16="http://schemas.microsoft.com/office/drawing/2014/main" id="{890A7B49-3357-62F7-4C04-69BB45CE8E2A}"/>
              </a:ext>
            </a:extLst>
          </p:cNvPr>
          <p:cNvSpPr/>
          <p:nvPr/>
        </p:nvSpPr>
        <p:spPr>
          <a:xfrm rot="17217497">
            <a:off x="3880980" y="4698282"/>
            <a:ext cx="158245" cy="14349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22" name="Rectangle 21">
            <a:extLst>
              <a:ext uri="{FF2B5EF4-FFF2-40B4-BE49-F238E27FC236}">
                <a16:creationId xmlns:a16="http://schemas.microsoft.com/office/drawing/2014/main" id="{9329A151-54AD-B900-1CB8-23269A97AF2C}"/>
              </a:ext>
            </a:extLst>
          </p:cNvPr>
          <p:cNvSpPr/>
          <p:nvPr/>
        </p:nvSpPr>
        <p:spPr>
          <a:xfrm rot="19342434">
            <a:off x="4015646" y="4679533"/>
            <a:ext cx="189767" cy="14349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23" name="Rectangle 22">
            <a:extLst>
              <a:ext uri="{FF2B5EF4-FFF2-40B4-BE49-F238E27FC236}">
                <a16:creationId xmlns:a16="http://schemas.microsoft.com/office/drawing/2014/main" id="{A782042E-5A4F-1729-121B-1E816E98D6DF}"/>
              </a:ext>
            </a:extLst>
          </p:cNvPr>
          <p:cNvSpPr/>
          <p:nvPr/>
        </p:nvSpPr>
        <p:spPr>
          <a:xfrm rot="19342434">
            <a:off x="4258885" y="4552633"/>
            <a:ext cx="137101" cy="7064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24" name="Rectangle 23">
            <a:extLst>
              <a:ext uri="{FF2B5EF4-FFF2-40B4-BE49-F238E27FC236}">
                <a16:creationId xmlns:a16="http://schemas.microsoft.com/office/drawing/2014/main" id="{F535A9A7-0D14-0BBB-CE6F-EF43B34F880A}"/>
              </a:ext>
            </a:extLst>
          </p:cNvPr>
          <p:cNvSpPr/>
          <p:nvPr/>
        </p:nvSpPr>
        <p:spPr>
          <a:xfrm rot="19342434">
            <a:off x="3167192" y="5195354"/>
            <a:ext cx="137101" cy="7064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25" name="Rectangle 24">
            <a:extLst>
              <a:ext uri="{FF2B5EF4-FFF2-40B4-BE49-F238E27FC236}">
                <a16:creationId xmlns:a16="http://schemas.microsoft.com/office/drawing/2014/main" id="{9E5694B5-1C8D-BCE6-B575-6497DB438DB0}"/>
              </a:ext>
            </a:extLst>
          </p:cNvPr>
          <p:cNvSpPr/>
          <p:nvPr/>
        </p:nvSpPr>
        <p:spPr>
          <a:xfrm rot="13893254">
            <a:off x="4171441" y="4631391"/>
            <a:ext cx="118332" cy="5868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1711403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grpId="0" nodeType="clickEffect">
                                  <p:stCondLst>
                                    <p:cond delay="0"/>
                                  </p:stCondLst>
                                  <p:childTnLst>
                                    <p:animEffect transition="out" filter="barn(inVertic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6" presetClass="exit" presetSubtype="21" fill="hold" grpId="0" nodeType="clickEffect">
                                  <p:stCondLst>
                                    <p:cond delay="0"/>
                                  </p:stCondLst>
                                  <p:childTnLst>
                                    <p:animEffect transition="out" filter="barn(inVertical)">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6" presetClass="exit" presetSubtype="21" fill="hold" grpId="0" nodeType="clickEffect">
                                  <p:stCondLst>
                                    <p:cond delay="0"/>
                                  </p:stCondLst>
                                  <p:childTnLst>
                                    <p:animEffect transition="out" filter="barn(inVertical)">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6" presetClass="exit" presetSubtype="21" fill="hold" grpId="0" nodeType="clickEffect">
                                  <p:stCondLst>
                                    <p:cond delay="0"/>
                                  </p:stCondLst>
                                  <p:childTnLst>
                                    <p:animEffect transition="out" filter="barn(inVertical)">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6" presetClass="exit" presetSubtype="21" fill="hold" grpId="0" nodeType="clickEffect">
                                  <p:stCondLst>
                                    <p:cond delay="0"/>
                                  </p:stCondLst>
                                  <p:childTnLst>
                                    <p:animEffect transition="out" filter="barn(inVertical)">
                                      <p:cBhvr>
                                        <p:cTn id="26" dur="500"/>
                                        <p:tgtEl>
                                          <p:spTgt spid="8"/>
                                        </p:tgtEl>
                                      </p:cBhvr>
                                    </p:animEffect>
                                    <p:set>
                                      <p:cBhvr>
                                        <p:cTn id="27" dur="1" fill="hold">
                                          <p:stCondLst>
                                            <p:cond delay="499"/>
                                          </p:stCondLst>
                                        </p:cTn>
                                        <p:tgtEl>
                                          <p:spTgt spid="8"/>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6" presetClass="exit" presetSubtype="21" fill="hold" grpId="0" nodeType="clickEffect">
                                  <p:stCondLst>
                                    <p:cond delay="0"/>
                                  </p:stCondLst>
                                  <p:childTnLst>
                                    <p:animEffect transition="out" filter="barn(inVertical)">
                                      <p:cBhvr>
                                        <p:cTn id="31" dur="500"/>
                                        <p:tgtEl>
                                          <p:spTgt spid="9"/>
                                        </p:tgtEl>
                                      </p:cBhvr>
                                    </p:animEffect>
                                    <p:set>
                                      <p:cBhvr>
                                        <p:cTn id="32" dur="1" fill="hold">
                                          <p:stCondLst>
                                            <p:cond delay="499"/>
                                          </p:stCondLst>
                                        </p:cTn>
                                        <p:tgtEl>
                                          <p:spTgt spid="9"/>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6" presetClass="exit" presetSubtype="21" fill="hold" grpId="0" nodeType="clickEffect">
                                  <p:stCondLst>
                                    <p:cond delay="0"/>
                                  </p:stCondLst>
                                  <p:childTnLst>
                                    <p:animEffect transition="out" filter="barn(inVertical)">
                                      <p:cBhvr>
                                        <p:cTn id="36" dur="500"/>
                                        <p:tgtEl>
                                          <p:spTgt spid="10"/>
                                        </p:tgtEl>
                                      </p:cBhvr>
                                    </p:animEffect>
                                    <p:set>
                                      <p:cBhvr>
                                        <p:cTn id="37" dur="1" fill="hold">
                                          <p:stCondLst>
                                            <p:cond delay="499"/>
                                          </p:stCondLst>
                                        </p:cTn>
                                        <p:tgtEl>
                                          <p:spTgt spid="10"/>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6" presetClass="exit" presetSubtype="21" fill="hold" grpId="0" nodeType="clickEffect">
                                  <p:stCondLst>
                                    <p:cond delay="0"/>
                                  </p:stCondLst>
                                  <p:childTnLst>
                                    <p:animEffect transition="out" filter="barn(inVertical)">
                                      <p:cBhvr>
                                        <p:cTn id="41" dur="500"/>
                                        <p:tgtEl>
                                          <p:spTgt spid="18"/>
                                        </p:tgtEl>
                                      </p:cBhvr>
                                    </p:animEffect>
                                    <p:set>
                                      <p:cBhvr>
                                        <p:cTn id="42" dur="1" fill="hold">
                                          <p:stCondLst>
                                            <p:cond delay="499"/>
                                          </p:stCondLst>
                                        </p:cTn>
                                        <p:tgtEl>
                                          <p:spTgt spid="18"/>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6" presetClass="exit" presetSubtype="21" fill="hold" grpId="0" nodeType="clickEffect">
                                  <p:stCondLst>
                                    <p:cond delay="0"/>
                                  </p:stCondLst>
                                  <p:childTnLst>
                                    <p:animEffect transition="out" filter="barn(inVertical)">
                                      <p:cBhvr>
                                        <p:cTn id="46" dur="500"/>
                                        <p:tgtEl>
                                          <p:spTgt spid="12"/>
                                        </p:tgtEl>
                                      </p:cBhvr>
                                    </p:animEffect>
                                    <p:set>
                                      <p:cBhvr>
                                        <p:cTn id="47" dur="1" fill="hold">
                                          <p:stCondLst>
                                            <p:cond delay="499"/>
                                          </p:stCondLst>
                                        </p:cTn>
                                        <p:tgtEl>
                                          <p:spTgt spid="12"/>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6" presetClass="exit" presetSubtype="21" fill="hold" grpId="0" nodeType="clickEffect">
                                  <p:stCondLst>
                                    <p:cond delay="0"/>
                                  </p:stCondLst>
                                  <p:childTnLst>
                                    <p:animEffect transition="out" filter="barn(inVertical)">
                                      <p:cBhvr>
                                        <p:cTn id="51" dur="500"/>
                                        <p:tgtEl>
                                          <p:spTgt spid="13"/>
                                        </p:tgtEl>
                                      </p:cBhvr>
                                    </p:animEffect>
                                    <p:set>
                                      <p:cBhvr>
                                        <p:cTn id="52" dur="1" fill="hold">
                                          <p:stCondLst>
                                            <p:cond delay="499"/>
                                          </p:stCondLst>
                                        </p:cTn>
                                        <p:tgtEl>
                                          <p:spTgt spid="13"/>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6" presetClass="exit" presetSubtype="21" fill="hold" grpId="0" nodeType="clickEffect">
                                  <p:stCondLst>
                                    <p:cond delay="0"/>
                                  </p:stCondLst>
                                  <p:childTnLst>
                                    <p:animEffect transition="out" filter="barn(inVertical)">
                                      <p:cBhvr>
                                        <p:cTn id="56" dur="500"/>
                                        <p:tgtEl>
                                          <p:spTgt spid="14"/>
                                        </p:tgtEl>
                                      </p:cBhvr>
                                    </p:animEffect>
                                    <p:set>
                                      <p:cBhvr>
                                        <p:cTn id="57" dur="1" fill="hold">
                                          <p:stCondLst>
                                            <p:cond delay="499"/>
                                          </p:stCondLst>
                                        </p:cTn>
                                        <p:tgtEl>
                                          <p:spTgt spid="14"/>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6" presetClass="exit" presetSubtype="21" fill="hold" grpId="0" nodeType="clickEffect">
                                  <p:stCondLst>
                                    <p:cond delay="0"/>
                                  </p:stCondLst>
                                  <p:childTnLst>
                                    <p:animEffect transition="out" filter="barn(inVertical)">
                                      <p:cBhvr>
                                        <p:cTn id="61" dur="500"/>
                                        <p:tgtEl>
                                          <p:spTgt spid="16"/>
                                        </p:tgtEl>
                                      </p:cBhvr>
                                    </p:animEffect>
                                    <p:set>
                                      <p:cBhvr>
                                        <p:cTn id="62"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7" grpId="0" animBg="1"/>
      <p:bldP spid="8" grpId="0" animBg="1"/>
      <p:bldP spid="9" grpId="0" animBg="1"/>
      <p:bldP spid="10" grpId="0" animBg="1"/>
      <p:bldP spid="12" grpId="0" animBg="1"/>
      <p:bldP spid="13" grpId="0" animBg="1"/>
      <p:bldP spid="14" grpId="0" animBg="1"/>
      <p:bldP spid="16"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02FF1F1-5AC4-B9A5-1528-C4C9576F24D0}"/>
              </a:ext>
            </a:extLst>
          </p:cNvPr>
          <p:cNvSpPr txBox="1"/>
          <p:nvPr/>
        </p:nvSpPr>
        <p:spPr>
          <a:xfrm>
            <a:off x="622300" y="330122"/>
            <a:ext cx="9977638" cy="461665"/>
          </a:xfrm>
          <a:prstGeom prst="rect">
            <a:avLst/>
          </a:prstGeom>
          <a:noFill/>
        </p:spPr>
        <p:txBody>
          <a:bodyPr wrap="square" rtlCol="0">
            <a:spAutoFit/>
          </a:bodyPr>
          <a:lstStyle/>
          <a:p>
            <a:r>
              <a:rPr lang="fr-FR" sz="2400"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 Rôle des milieux transparents de l’œil  (document 3 page 66)</a:t>
            </a:r>
          </a:p>
        </p:txBody>
      </p:sp>
      <p:pic>
        <p:nvPicPr>
          <p:cNvPr id="3" name="Image 2">
            <a:extLst>
              <a:ext uri="{FF2B5EF4-FFF2-40B4-BE49-F238E27FC236}">
                <a16:creationId xmlns:a16="http://schemas.microsoft.com/office/drawing/2014/main" id="{22CC3FF0-5BA9-C0C2-948D-8D7FBFC081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767" t="30061" r="22514" b="43800"/>
          <a:stretch>
            <a:fillRect/>
          </a:stretch>
        </p:blipFill>
        <p:spPr bwMode="auto">
          <a:xfrm>
            <a:off x="806450" y="1247608"/>
            <a:ext cx="10579100" cy="272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6">
            <a:extLst>
              <a:ext uri="{FF2B5EF4-FFF2-40B4-BE49-F238E27FC236}">
                <a16:creationId xmlns:a16="http://schemas.microsoft.com/office/drawing/2014/main" id="{4DC912B9-2847-84D2-EA8E-50F79CA0ADDD}"/>
              </a:ext>
            </a:extLst>
          </p:cNvPr>
          <p:cNvSpPr txBox="1">
            <a:spLocks noChangeArrowheads="1"/>
          </p:cNvSpPr>
          <p:nvPr/>
        </p:nvSpPr>
        <p:spPr bwMode="auto">
          <a:xfrm>
            <a:off x="622300" y="4476920"/>
            <a:ext cx="10947400" cy="1847850"/>
          </a:xfrm>
          <a:prstGeom prst="rect">
            <a:avLst/>
          </a:prstGeom>
          <a:noFill/>
          <a:ln w="9525">
            <a:solidFill>
              <a:srgbClr val="F1A7A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en-US" sz="2800" b="1" dirty="0">
                <a:solidFill>
                  <a:srgbClr val="000000"/>
                </a:solidFill>
                <a:latin typeface="Times New Roman" panose="02020603050405020304" pitchFamily="18" charset="0"/>
                <a:cs typeface="Times New Roman" panose="02020603050405020304" pitchFamily="18" charset="0"/>
              </a:rPr>
              <a:t>La lumière (stimulus) traverse les différents milieux transparents de l'œil (cornée – humeur aqueuse - pupille - cristalline – humeur vitrée) qui jouent le rôle d'une lentille qui converge la lumière avant d’atteindre </a:t>
            </a:r>
            <a:r>
              <a:rPr lang="fr-FR" altLang="en-US" sz="2800" b="1" dirty="0">
                <a:solidFill>
                  <a:srgbClr val="FF0000"/>
                </a:solidFill>
                <a:latin typeface="Times New Roman" panose="02020603050405020304" pitchFamily="18" charset="0"/>
                <a:cs typeface="Times New Roman" panose="02020603050405020304" pitchFamily="18" charset="0"/>
              </a:rPr>
              <a:t>la rétine</a:t>
            </a:r>
            <a:r>
              <a:rPr lang="fr-FR" altLang="en-US" sz="2800" b="1" dirty="0">
                <a:solidFill>
                  <a:srgbClr val="000000"/>
                </a:solidFill>
                <a:latin typeface="Times New Roman" panose="02020603050405020304" pitchFamily="18" charset="0"/>
                <a:cs typeface="Times New Roman" panose="02020603050405020304" pitchFamily="18" charset="0"/>
              </a:rPr>
              <a:t>.</a:t>
            </a:r>
            <a:endParaRPr lang="fr-FR" alt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1810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DFA51A7-D3C7-BECC-D150-9676FC7E5C82}"/>
              </a:ext>
            </a:extLst>
          </p:cNvPr>
          <p:cNvSpPr txBox="1"/>
          <p:nvPr/>
        </p:nvSpPr>
        <p:spPr>
          <a:xfrm>
            <a:off x="636545" y="95711"/>
            <a:ext cx="7010400" cy="461665"/>
          </a:xfrm>
          <a:prstGeom prst="rect">
            <a:avLst/>
          </a:prstGeom>
          <a:noFill/>
        </p:spPr>
        <p:txBody>
          <a:bodyPr wrap="square" rtlCol="0">
            <a:spAutoFit/>
          </a:bodyPr>
          <a:lstStyle/>
          <a:p>
            <a:r>
              <a:rPr lang="fr-FR" sz="2400"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 Rôle de la rétine (document 2 page 66)</a:t>
            </a:r>
          </a:p>
        </p:txBody>
      </p:sp>
      <p:pic>
        <p:nvPicPr>
          <p:cNvPr id="4" name="Image 3">
            <a:extLst>
              <a:ext uri="{FF2B5EF4-FFF2-40B4-BE49-F238E27FC236}">
                <a16:creationId xmlns:a16="http://schemas.microsoft.com/office/drawing/2014/main" id="{A87FB726-E683-DDCE-C87E-B3DAD7478B8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16" t="1503" r="2587"/>
          <a:stretch/>
        </p:blipFill>
        <p:spPr bwMode="auto">
          <a:xfrm>
            <a:off x="2283039" y="683580"/>
            <a:ext cx="7395099" cy="328857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 name="ZoneTexte 6">
            <a:extLst>
              <a:ext uri="{FF2B5EF4-FFF2-40B4-BE49-F238E27FC236}">
                <a16:creationId xmlns:a16="http://schemas.microsoft.com/office/drawing/2014/main" id="{D60FFA2B-1704-D3F4-7306-832DA3431FF9}"/>
              </a:ext>
            </a:extLst>
          </p:cNvPr>
          <p:cNvSpPr txBox="1">
            <a:spLocks noChangeArrowheads="1"/>
          </p:cNvSpPr>
          <p:nvPr/>
        </p:nvSpPr>
        <p:spPr bwMode="auto">
          <a:xfrm>
            <a:off x="976620" y="4295985"/>
            <a:ext cx="9794875" cy="1938992"/>
          </a:xfrm>
          <a:prstGeom prst="rect">
            <a:avLst/>
          </a:prstGeom>
          <a:noFill/>
          <a:ln w="9525">
            <a:solidFill>
              <a:srgbClr val="F1A7A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r>
              <a:rPr lang="fr-FR" altLang="en-US" sz="2400" b="1" dirty="0">
                <a:solidFill>
                  <a:srgbClr val="000000"/>
                </a:solidFill>
                <a:latin typeface="Times New Roman" panose="02020603050405020304" pitchFamily="18" charset="0"/>
                <a:cs typeface="Times New Roman" panose="02020603050405020304" pitchFamily="18" charset="0"/>
              </a:rPr>
              <a:t>La rétine (</a:t>
            </a:r>
            <a:r>
              <a:rPr lang="ar-MA" altLang="en-US" sz="2400" b="1" dirty="0">
                <a:solidFill>
                  <a:srgbClr val="000000"/>
                </a:solidFill>
                <a:latin typeface="Times New Roman" panose="02020603050405020304" pitchFamily="18" charset="0"/>
                <a:cs typeface="Times New Roman" panose="02020603050405020304" pitchFamily="18" charset="0"/>
              </a:rPr>
              <a:t>الشبكية</a:t>
            </a:r>
            <a:r>
              <a:rPr lang="fr-FR" altLang="en-US" sz="2400" b="1" dirty="0">
                <a:solidFill>
                  <a:srgbClr val="000000"/>
                </a:solidFill>
                <a:latin typeface="Times New Roman" panose="02020603050405020304" pitchFamily="18" charset="0"/>
                <a:cs typeface="Times New Roman" panose="02020603050405020304" pitchFamily="18" charset="0"/>
              </a:rPr>
              <a:t>) est une fine membrane constituée de cellules spécialisées (cônes et bâtonnets) capables de recevoir et de transformer les rayons lumineux en un message codé appelé: </a:t>
            </a:r>
            <a:r>
              <a:rPr lang="fr-FR" altLang="en-US" sz="2400" b="1" dirty="0">
                <a:solidFill>
                  <a:srgbClr val="FF0066"/>
                </a:solidFill>
                <a:latin typeface="Times New Roman" panose="02020603050405020304" pitchFamily="18" charset="0"/>
                <a:cs typeface="Times New Roman" panose="02020603050405020304" pitchFamily="18" charset="0"/>
              </a:rPr>
              <a:t>influx nerveux sensitif </a:t>
            </a:r>
            <a:r>
              <a:rPr lang="ar-MA" altLang="en-US" sz="2400" b="1" dirty="0">
                <a:solidFill>
                  <a:srgbClr val="FF0066"/>
                </a:solidFill>
                <a:latin typeface="Times New Roman" panose="02020603050405020304" pitchFamily="18" charset="0"/>
                <a:cs typeface="Times New Roman" panose="02020603050405020304" pitchFamily="18" charset="0"/>
              </a:rPr>
              <a:t>(سيالة عصبية)</a:t>
            </a:r>
            <a:r>
              <a:rPr lang="fr-FR" altLang="en-US" sz="2400" b="1" dirty="0">
                <a:solidFill>
                  <a:srgbClr val="FF0066"/>
                </a:solidFill>
                <a:latin typeface="Times New Roman" panose="02020603050405020304" pitchFamily="18" charset="0"/>
                <a:cs typeface="Times New Roman" panose="02020603050405020304" pitchFamily="18" charset="0"/>
              </a:rPr>
              <a:t>, </a:t>
            </a:r>
            <a:r>
              <a:rPr lang="fr-FR" altLang="en-US" sz="2400" b="1" dirty="0">
                <a:solidFill>
                  <a:srgbClr val="000000"/>
                </a:solidFill>
                <a:latin typeface="Times New Roman" panose="02020603050405020304" pitchFamily="18" charset="0"/>
                <a:cs typeface="Times New Roman" panose="02020603050405020304" pitchFamily="18" charset="0"/>
              </a:rPr>
              <a:t>on déduit donc que les cellules de la rétine jouent le rôle de </a:t>
            </a:r>
            <a:r>
              <a:rPr lang="fr-FR" altLang="en-US" sz="2400" b="1" dirty="0">
                <a:solidFill>
                  <a:srgbClr val="0070C0"/>
                </a:solidFill>
                <a:latin typeface="Times New Roman" panose="02020603050405020304" pitchFamily="18" charset="0"/>
                <a:cs typeface="Times New Roman" panose="02020603050405020304" pitchFamily="18" charset="0"/>
              </a:rPr>
              <a:t>récepteurs sensoriels    (</a:t>
            </a:r>
            <a:r>
              <a:rPr lang="ar-MA" altLang="en-US" sz="2400" b="1" dirty="0">
                <a:solidFill>
                  <a:srgbClr val="0070C0"/>
                </a:solidFill>
                <a:latin typeface="Times New Roman" panose="02020603050405020304" pitchFamily="18" charset="0"/>
                <a:cs typeface="Times New Roman" panose="02020603050405020304" pitchFamily="18" charset="0"/>
              </a:rPr>
              <a:t>مستقبلات حسية</a:t>
            </a:r>
            <a:r>
              <a:rPr lang="fr-FR" altLang="en-US" sz="2400" b="1" dirty="0">
                <a:solidFill>
                  <a:srgbClr val="0070C0"/>
                </a:solidFill>
                <a:latin typeface="Times New Roman" panose="02020603050405020304" pitchFamily="18" charset="0"/>
                <a:cs typeface="Times New Roman" panose="02020603050405020304" pitchFamily="18" charset="0"/>
              </a:rPr>
              <a:t>) </a:t>
            </a:r>
            <a:endParaRPr lang="fr-FR" altLang="en-US" sz="2400" b="1" dirty="0">
              <a:solidFill>
                <a:srgbClr val="FF0066"/>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3733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EDDB9D7-9D10-88E0-0303-CFD404FAA2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414" y="453721"/>
            <a:ext cx="10573305" cy="5950558"/>
          </a:xfrm>
          <a:prstGeom prst="rect">
            <a:avLst/>
          </a:prstGeom>
        </p:spPr>
      </p:pic>
    </p:spTree>
    <p:extLst>
      <p:ext uri="{BB962C8B-B14F-4D97-AF65-F5344CB8AC3E}">
        <p14:creationId xmlns:p14="http://schemas.microsoft.com/office/powerpoint/2010/main" val="1869726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64758E09-5832-DFC6-73EB-4D12AE46565E}"/>
              </a:ext>
            </a:extLst>
          </p:cNvPr>
          <p:cNvSpPr txBox="1"/>
          <p:nvPr/>
        </p:nvSpPr>
        <p:spPr>
          <a:xfrm>
            <a:off x="392837" y="180198"/>
            <a:ext cx="11032724" cy="1077218"/>
          </a:xfrm>
          <a:prstGeom prst="rect">
            <a:avLst/>
          </a:prstGeom>
          <a:noFill/>
        </p:spPr>
        <p:txBody>
          <a:bodyPr wrap="square">
            <a:spAutoFit/>
          </a:bodyPr>
          <a:lstStyle/>
          <a:p>
            <a:r>
              <a:rPr lang="fr-FR" sz="3200" b="1" dirty="0">
                <a:solidFill>
                  <a:srgbClr val="00B050"/>
                </a:solidFill>
                <a:latin typeface="Times New Roman" panose="02020603050405020304" pitchFamily="18" charset="0"/>
                <a:cs typeface="Times New Roman" panose="02020603050405020304" pitchFamily="18" charset="0"/>
              </a:rPr>
              <a:t>2) Le nerf optique (conducteur sensitif) (documents : 1, 2 et 3, page 70) </a:t>
            </a:r>
          </a:p>
        </p:txBody>
      </p:sp>
      <p:pic>
        <p:nvPicPr>
          <p:cNvPr id="7" name="Image 5">
            <a:extLst>
              <a:ext uri="{FF2B5EF4-FFF2-40B4-BE49-F238E27FC236}">
                <a16:creationId xmlns:a16="http://schemas.microsoft.com/office/drawing/2014/main" id="{639B0B92-2204-295E-F57A-728C13CB406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7" t="1182" r="1178" b="50710"/>
          <a:stretch/>
        </p:blipFill>
        <p:spPr bwMode="auto">
          <a:xfrm>
            <a:off x="941033" y="1257416"/>
            <a:ext cx="9934114" cy="4030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oneTexte 7">
            <a:extLst>
              <a:ext uri="{FF2B5EF4-FFF2-40B4-BE49-F238E27FC236}">
                <a16:creationId xmlns:a16="http://schemas.microsoft.com/office/drawing/2014/main" id="{CD90C9D4-BC36-E6D7-5276-4C93C9E8A529}"/>
              </a:ext>
            </a:extLst>
          </p:cNvPr>
          <p:cNvSpPr txBox="1"/>
          <p:nvPr/>
        </p:nvSpPr>
        <p:spPr>
          <a:xfrm>
            <a:off x="1514751" y="5288340"/>
            <a:ext cx="8655728" cy="1569660"/>
          </a:xfrm>
          <a:prstGeom prst="rect">
            <a:avLst/>
          </a:prstGeom>
          <a:noFill/>
        </p:spPr>
        <p:txBody>
          <a:bodyPr wrap="square" rtlCol="0">
            <a:spAutoFit/>
          </a:bodyPr>
          <a:lstStyle/>
          <a:p>
            <a:r>
              <a:rPr lang="fr-FR" sz="2400" dirty="0"/>
              <a:t>1 = </a:t>
            </a:r>
            <a:r>
              <a:rPr lang="fr-FR" altLang="en-US" sz="2400" b="1" dirty="0">
                <a:solidFill>
                  <a:srgbClr val="002060"/>
                </a:solidFill>
                <a:latin typeface="Times New Roman" panose="02020603050405020304" pitchFamily="18" charset="0"/>
                <a:cs typeface="Times New Roman" panose="02020603050405020304" pitchFamily="18" charset="0"/>
              </a:rPr>
              <a:t>Faisceau de fibres nerveuses 		</a:t>
            </a:r>
            <a:r>
              <a:rPr lang="ar-MA" altLang="en-US" sz="2400" b="1" dirty="0">
                <a:solidFill>
                  <a:srgbClr val="002060"/>
                </a:solidFill>
                <a:latin typeface="Times New Roman" panose="02020603050405020304" pitchFamily="18" charset="0"/>
                <a:cs typeface="Times New Roman" panose="02020603050405020304" pitchFamily="18" charset="0"/>
              </a:rPr>
              <a:t>حزمة من الالياف العصبية</a:t>
            </a:r>
            <a:endParaRPr lang="fr-FR" altLang="en-US" sz="2400" b="1" dirty="0">
              <a:solidFill>
                <a:srgbClr val="002060"/>
              </a:solidFill>
              <a:latin typeface="Times New Roman" panose="02020603050405020304" pitchFamily="18" charset="0"/>
              <a:cs typeface="Times New Roman" panose="02020603050405020304" pitchFamily="18" charset="0"/>
            </a:endParaRPr>
          </a:p>
          <a:p>
            <a:r>
              <a:rPr lang="fr-FR" altLang="en-US" sz="2400" b="1" dirty="0">
                <a:solidFill>
                  <a:srgbClr val="002060"/>
                </a:solidFill>
                <a:latin typeface="Times New Roman" panose="02020603050405020304" pitchFamily="18" charset="0"/>
                <a:cs typeface="Times New Roman" panose="02020603050405020304" pitchFamily="18" charset="0"/>
              </a:rPr>
              <a:t>2 = Fibres nerveuses </a:t>
            </a:r>
            <a:r>
              <a:rPr lang="ar-MA" altLang="en-US" sz="2400" b="1" dirty="0">
                <a:solidFill>
                  <a:srgbClr val="002060"/>
                </a:solidFill>
                <a:latin typeface="Times New Roman" panose="02020603050405020304" pitchFamily="18" charset="0"/>
                <a:cs typeface="Times New Roman" panose="02020603050405020304" pitchFamily="18" charset="0"/>
              </a:rPr>
              <a:t>					الياف عصبية    </a:t>
            </a:r>
            <a:endParaRPr lang="fr-FR" altLang="en-US" sz="2400" b="1" dirty="0">
              <a:solidFill>
                <a:srgbClr val="002060"/>
              </a:solidFill>
              <a:latin typeface="Times New Roman" panose="02020603050405020304" pitchFamily="18" charset="0"/>
              <a:cs typeface="Times New Roman" panose="02020603050405020304" pitchFamily="18" charset="0"/>
            </a:endParaRPr>
          </a:p>
          <a:p>
            <a:r>
              <a:rPr lang="fr-FR" altLang="en-US" sz="2400" b="1" dirty="0">
                <a:solidFill>
                  <a:srgbClr val="002060"/>
                </a:solidFill>
                <a:latin typeface="Times New Roman" panose="02020603050405020304" pitchFamily="18" charset="0"/>
                <a:cs typeface="Times New Roman" panose="02020603050405020304" pitchFamily="18" charset="0"/>
              </a:rPr>
              <a:t>3 = Vaisseaux sanguins </a:t>
            </a:r>
            <a:r>
              <a:rPr lang="ar-MA" altLang="en-US" sz="2400" b="1" dirty="0">
                <a:solidFill>
                  <a:srgbClr val="002060"/>
                </a:solidFill>
                <a:latin typeface="Times New Roman" panose="02020603050405020304" pitchFamily="18" charset="0"/>
                <a:cs typeface="Times New Roman" panose="02020603050405020304" pitchFamily="18" charset="0"/>
              </a:rPr>
              <a:t>				أوعية دموية     </a:t>
            </a:r>
            <a:endParaRPr lang="fr-FR" altLang="en-US" sz="2400" b="1" dirty="0">
              <a:solidFill>
                <a:srgbClr val="002060"/>
              </a:solidFill>
              <a:latin typeface="Times New Roman" panose="02020603050405020304" pitchFamily="18" charset="0"/>
              <a:cs typeface="Times New Roman" panose="02020603050405020304" pitchFamily="18" charset="0"/>
            </a:endParaRPr>
          </a:p>
          <a:p>
            <a:r>
              <a:rPr lang="fr-FR" altLang="en-US" sz="2400" b="1" dirty="0">
                <a:solidFill>
                  <a:srgbClr val="002060"/>
                </a:solidFill>
                <a:latin typeface="Times New Roman" panose="02020603050405020304" pitchFamily="18" charset="0"/>
                <a:cs typeface="Times New Roman" panose="02020603050405020304" pitchFamily="18" charset="0"/>
              </a:rPr>
              <a:t>4 = Tissu conjonctif</a:t>
            </a:r>
            <a:r>
              <a:rPr lang="ar-MA" altLang="en-US" sz="2400" b="1" dirty="0">
                <a:solidFill>
                  <a:srgbClr val="002060"/>
                </a:solidFill>
                <a:latin typeface="Times New Roman" panose="02020603050405020304" pitchFamily="18" charset="0"/>
                <a:cs typeface="Times New Roman" panose="02020603050405020304" pitchFamily="18" charset="0"/>
              </a:rPr>
              <a:t>					نسيج ضام        </a:t>
            </a:r>
            <a:r>
              <a:rPr lang="fr-FR" altLang="en-US" sz="2400" b="1" dirty="0">
                <a:solidFill>
                  <a:srgbClr val="00206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54828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arn(inVertical)">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barn(inVertical)">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barn(inVertical)">
                                      <p:cBhvr>
                                        <p:cTn id="22" dur="500"/>
                                        <p:tgtEl>
                                          <p:spTgt spid="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barn(inVertical)">
                                      <p:cBhvr>
                                        <p:cTn id="27"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A7F89CF6-541A-8226-6237-086F89C80E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664" t="31100" r="49038" b="26836"/>
          <a:stretch/>
        </p:blipFill>
        <p:spPr bwMode="auto">
          <a:xfrm>
            <a:off x="1014486" y="161435"/>
            <a:ext cx="4370290" cy="3657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a:extLst>
              <a:ext uri="{FF2B5EF4-FFF2-40B4-BE49-F238E27FC236}">
                <a16:creationId xmlns:a16="http://schemas.microsoft.com/office/drawing/2014/main" id="{EAC13890-0C0F-715C-4301-445BE7E7AF4C}"/>
              </a:ext>
            </a:extLst>
          </p:cNvPr>
          <p:cNvSpPr txBox="1">
            <a:spLocks noChangeArrowheads="1"/>
          </p:cNvSpPr>
          <p:nvPr/>
        </p:nvSpPr>
        <p:spPr bwMode="auto">
          <a:xfrm>
            <a:off x="2639098" y="4571493"/>
            <a:ext cx="719736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en-US" sz="2800" b="1" dirty="0">
                <a:latin typeface="Times New Roman" panose="02020603050405020304" pitchFamily="18" charset="0"/>
                <a:cs typeface="Times New Roman" panose="02020603050405020304" pitchFamily="18" charset="0"/>
              </a:rPr>
              <a:t>1 = Nerf					</a:t>
            </a:r>
          </a:p>
          <a:p>
            <a:r>
              <a:rPr lang="fr-FR" altLang="en-US" sz="2800" b="1" dirty="0">
                <a:latin typeface="Times New Roman" panose="02020603050405020304" pitchFamily="18" charset="0"/>
                <a:cs typeface="Times New Roman" panose="02020603050405020304" pitchFamily="18" charset="0"/>
              </a:rPr>
              <a:t>2 = Vaisseaux sanguins			</a:t>
            </a:r>
          </a:p>
          <a:p>
            <a:r>
              <a:rPr lang="fr-FR" altLang="en-US" sz="2800" b="1" dirty="0">
                <a:latin typeface="Times New Roman" panose="02020603050405020304" pitchFamily="18" charset="0"/>
                <a:cs typeface="Times New Roman" panose="02020603050405020304" pitchFamily="18" charset="0"/>
              </a:rPr>
              <a:t>3 = Faisceaux de fibres nerveuses</a:t>
            </a:r>
          </a:p>
          <a:p>
            <a:r>
              <a:rPr lang="fr-FR" altLang="en-US" sz="2800" b="1" dirty="0">
                <a:latin typeface="Times New Roman" panose="02020603050405020304" pitchFamily="18" charset="0"/>
                <a:cs typeface="Times New Roman" panose="02020603050405020304" pitchFamily="18" charset="0"/>
              </a:rPr>
              <a:t>4 = fibres nerveuses</a:t>
            </a:r>
          </a:p>
        </p:txBody>
      </p:sp>
      <p:sp>
        <p:nvSpPr>
          <p:cNvPr id="10" name="Rectangle 9">
            <a:extLst>
              <a:ext uri="{FF2B5EF4-FFF2-40B4-BE49-F238E27FC236}">
                <a16:creationId xmlns:a16="http://schemas.microsoft.com/office/drawing/2014/main" id="{AFA4C312-5604-00D0-163D-4B5C89CB3AD9}"/>
              </a:ext>
            </a:extLst>
          </p:cNvPr>
          <p:cNvSpPr>
            <a:spLocks noChangeArrowheads="1"/>
          </p:cNvSpPr>
          <p:nvPr/>
        </p:nvSpPr>
        <p:spPr bwMode="auto">
          <a:xfrm>
            <a:off x="1845384" y="3761031"/>
            <a:ext cx="22066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en-US" sz="2000" b="1" dirty="0"/>
              <a:t>Structure d’un nerf</a:t>
            </a:r>
          </a:p>
        </p:txBody>
      </p:sp>
      <p:pic>
        <p:nvPicPr>
          <p:cNvPr id="11" name="Image 10">
            <a:extLst>
              <a:ext uri="{FF2B5EF4-FFF2-40B4-BE49-F238E27FC236}">
                <a16:creationId xmlns:a16="http://schemas.microsoft.com/office/drawing/2014/main" id="{D10A68C7-57AE-11A6-808A-76D145D2C0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6742" y="125771"/>
            <a:ext cx="4230696" cy="4035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fade">
                                      <p:cBhvr>
                                        <p:cTn id="20" dur="500"/>
                                        <p:tgtEl>
                                          <p:spTgt spid="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animEffect transition="in" filter="fade">
                                      <p:cBhvr>
                                        <p:cTn id="25" dur="500"/>
                                        <p:tgtEl>
                                          <p:spTgt spid="6">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
                                            <p:txEl>
                                              <p:pRg st="2" end="2"/>
                                            </p:txEl>
                                          </p:spTgt>
                                        </p:tgtEl>
                                        <p:attrNameLst>
                                          <p:attrName>style.visibility</p:attrName>
                                        </p:attrNameLst>
                                      </p:cBhvr>
                                      <p:to>
                                        <p:strVal val="visible"/>
                                      </p:to>
                                    </p:set>
                                    <p:animEffect transition="in" filter="fade">
                                      <p:cBhvr>
                                        <p:cTn id="30" dur="500"/>
                                        <p:tgtEl>
                                          <p:spTgt spid="6">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Effect transition="in" filter="fade">
                                      <p:cBhvr>
                                        <p:cTn id="35"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0F23CBB-E23B-4339-5635-7AC71865C436}"/>
              </a:ext>
            </a:extLst>
          </p:cNvPr>
          <p:cNvSpPr txBox="1"/>
          <p:nvPr/>
        </p:nvSpPr>
        <p:spPr>
          <a:xfrm>
            <a:off x="683689" y="1735415"/>
            <a:ext cx="10664825" cy="2862262"/>
          </a:xfrm>
          <a:prstGeom prst="rect">
            <a:avLst/>
          </a:prstGeom>
          <a:ln/>
        </p:spPr>
        <p:style>
          <a:lnRef idx="1">
            <a:schemeClr val="accent4"/>
          </a:lnRef>
          <a:fillRef idx="2">
            <a:schemeClr val="accent4"/>
          </a:fillRef>
          <a:effectRef idx="1">
            <a:schemeClr val="accent4"/>
          </a:effectRef>
          <a:fontRef idx="minor">
            <a:schemeClr val="dk1"/>
          </a:fontRef>
        </p:style>
        <p:txBody>
          <a:bodyPr>
            <a:spAutoFit/>
          </a:bodyPr>
          <a:lstStyle/>
          <a:p>
            <a:pPr algn="just" eaLnBrk="1" fontAlgn="auto" hangingPunct="1">
              <a:spcBef>
                <a:spcPts val="0"/>
              </a:spcBef>
              <a:spcAft>
                <a:spcPts val="0"/>
              </a:spcAft>
              <a:defRPr/>
            </a:pPr>
            <a:r>
              <a:rPr lang="fr-FR" sz="3600" b="1" dirty="0">
                <a:solidFill>
                  <a:srgbClr val="000000"/>
                </a:solidFill>
                <a:latin typeface="Times New Roman" panose="02020603050405020304" pitchFamily="18" charset="0"/>
                <a:cs typeface="Times New Roman" panose="02020603050405020304" pitchFamily="18" charset="0"/>
              </a:rPr>
              <a:t>Le nerf optique est constitué d’un grand nombre de </a:t>
            </a:r>
            <a:r>
              <a:rPr lang="fr-FR" sz="3600" b="1" dirty="0">
                <a:solidFill>
                  <a:srgbClr val="0070C0"/>
                </a:solidFill>
                <a:latin typeface="Times New Roman" panose="02020603050405020304" pitchFamily="18" charset="0"/>
                <a:cs typeface="Times New Roman" panose="02020603050405020304" pitchFamily="18" charset="0"/>
              </a:rPr>
              <a:t>fibres nerveuses sensitives (</a:t>
            </a:r>
            <a:r>
              <a:rPr lang="ar-MA" sz="3600" b="1" dirty="0">
                <a:solidFill>
                  <a:srgbClr val="0070C0"/>
                </a:solidFill>
                <a:latin typeface="Times New Roman" panose="02020603050405020304" pitchFamily="18" charset="0"/>
                <a:cs typeface="Times New Roman" panose="02020603050405020304" pitchFamily="18" charset="0"/>
              </a:rPr>
              <a:t>ألياف عصبية حسية</a:t>
            </a:r>
            <a:r>
              <a:rPr lang="fr-FR" sz="3600" b="1" dirty="0">
                <a:solidFill>
                  <a:srgbClr val="0070C0"/>
                </a:solidFill>
                <a:latin typeface="Times New Roman" panose="02020603050405020304" pitchFamily="18" charset="0"/>
                <a:cs typeface="Times New Roman" panose="02020603050405020304" pitchFamily="18" charset="0"/>
              </a:rPr>
              <a:t>)</a:t>
            </a:r>
            <a:r>
              <a:rPr lang="fr-FR" sz="3600" b="1" dirty="0">
                <a:solidFill>
                  <a:srgbClr val="000000"/>
                </a:solidFill>
                <a:latin typeface="Times New Roman" panose="02020603050405020304" pitchFamily="18" charset="0"/>
                <a:cs typeface="Times New Roman" panose="02020603050405020304" pitchFamily="18" charset="0"/>
              </a:rPr>
              <a:t>,</a:t>
            </a:r>
            <a:r>
              <a:rPr lang="ar-MA" sz="3600" b="1" dirty="0">
                <a:solidFill>
                  <a:srgbClr val="000000"/>
                </a:solidFill>
                <a:latin typeface="Times New Roman" panose="02020603050405020304" pitchFamily="18" charset="0"/>
                <a:cs typeface="Times New Roman" panose="02020603050405020304" pitchFamily="18" charset="0"/>
              </a:rPr>
              <a:t> </a:t>
            </a:r>
            <a:r>
              <a:rPr lang="fr-FR" sz="3600" b="1" dirty="0">
                <a:solidFill>
                  <a:srgbClr val="000000"/>
                </a:solidFill>
                <a:latin typeface="Times New Roman" panose="02020603050405020304" pitchFamily="18" charset="0"/>
                <a:cs typeface="Times New Roman" panose="02020603050405020304" pitchFamily="18" charset="0"/>
              </a:rPr>
              <a:t>regroupées en faisceaux. Ces fibres nerveuses transmettent </a:t>
            </a:r>
            <a:r>
              <a:rPr lang="fr-FR" sz="3600" b="1" dirty="0">
                <a:solidFill>
                  <a:srgbClr val="C00000"/>
                </a:solidFill>
                <a:latin typeface="Times New Roman" panose="02020603050405020304" pitchFamily="18" charset="0"/>
                <a:cs typeface="Times New Roman" panose="02020603050405020304" pitchFamily="18" charset="0"/>
              </a:rPr>
              <a:t>l’influx nerveux sensitif (</a:t>
            </a:r>
            <a:r>
              <a:rPr lang="ar-MA" sz="3600" b="1" dirty="0">
                <a:solidFill>
                  <a:srgbClr val="C00000"/>
                </a:solidFill>
                <a:latin typeface="Times New Roman" panose="02020603050405020304" pitchFamily="18" charset="0"/>
                <a:cs typeface="Times New Roman" panose="02020603050405020304" pitchFamily="18" charset="0"/>
              </a:rPr>
              <a:t>سيالة عصبية حسية</a:t>
            </a:r>
            <a:r>
              <a:rPr lang="fr-FR" sz="3600" b="1" dirty="0">
                <a:solidFill>
                  <a:srgbClr val="C00000"/>
                </a:solidFill>
                <a:latin typeface="Times New Roman" panose="02020603050405020304" pitchFamily="18" charset="0"/>
                <a:cs typeface="Times New Roman" panose="02020603050405020304" pitchFamily="18" charset="0"/>
              </a:rPr>
              <a:t>) </a:t>
            </a:r>
            <a:r>
              <a:rPr lang="fr-FR" sz="3600" b="1" dirty="0">
                <a:solidFill>
                  <a:srgbClr val="000000"/>
                </a:solidFill>
                <a:latin typeface="Times New Roman" panose="02020603050405020304" pitchFamily="18" charset="0"/>
                <a:cs typeface="Times New Roman" panose="02020603050405020304" pitchFamily="18" charset="0"/>
              </a:rPr>
              <a:t>depuis la rétine vers le cerveau. </a:t>
            </a:r>
            <a:endParaRPr lang="fr-FR" sz="1600" dirty="0">
              <a:latin typeface="+mn-lt"/>
            </a:endParaRPr>
          </a:p>
        </p:txBody>
      </p:sp>
    </p:spTree>
    <p:extLst>
      <p:ext uri="{BB962C8B-B14F-4D97-AF65-F5344CB8AC3E}">
        <p14:creationId xmlns:p14="http://schemas.microsoft.com/office/powerpoint/2010/main" val="2527376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4E9617A3-831A-B7C3-8F36-1889E78D46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0"/>
            <a:ext cx="11739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26441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24B363E-9A32-DBAA-590E-407F90C8B43D}"/>
              </a:ext>
            </a:extLst>
          </p:cNvPr>
          <p:cNvSpPr txBox="1"/>
          <p:nvPr/>
        </p:nvSpPr>
        <p:spPr>
          <a:xfrm>
            <a:off x="756820" y="279220"/>
            <a:ext cx="10171590" cy="584775"/>
          </a:xfrm>
          <a:prstGeom prst="rect">
            <a:avLst/>
          </a:prstGeom>
          <a:noFill/>
        </p:spPr>
        <p:txBody>
          <a:bodyPr wrap="square">
            <a:spAutoFit/>
          </a:bodyPr>
          <a:lstStyle/>
          <a:p>
            <a:r>
              <a:rPr lang="fr-FR" sz="3200" b="1" dirty="0">
                <a:solidFill>
                  <a:srgbClr val="00B050"/>
                </a:solidFill>
                <a:latin typeface="Times New Roman" panose="02020603050405020304" pitchFamily="18" charset="0"/>
                <a:cs typeface="Times New Roman" panose="02020603050405020304" pitchFamily="18" charset="0"/>
              </a:rPr>
              <a:t>3) L’aire visuelle (centre nerveux sensitif) </a:t>
            </a:r>
          </a:p>
        </p:txBody>
      </p:sp>
      <p:sp>
        <p:nvSpPr>
          <p:cNvPr id="3" name="ZoneTexte 2">
            <a:extLst>
              <a:ext uri="{FF2B5EF4-FFF2-40B4-BE49-F238E27FC236}">
                <a16:creationId xmlns:a16="http://schemas.microsoft.com/office/drawing/2014/main" id="{7F1736C8-1642-FD91-F472-5633D627F0F0}"/>
              </a:ext>
            </a:extLst>
          </p:cNvPr>
          <p:cNvSpPr txBox="1"/>
          <p:nvPr/>
        </p:nvSpPr>
        <p:spPr>
          <a:xfrm>
            <a:off x="1349406" y="875958"/>
            <a:ext cx="9090734" cy="584775"/>
          </a:xfrm>
          <a:prstGeom prst="rect">
            <a:avLst/>
          </a:prstGeom>
          <a:noFill/>
        </p:spPr>
        <p:txBody>
          <a:bodyPr wrap="square" rtlCol="0">
            <a:spAutoFit/>
          </a:bodyPr>
          <a:lstStyle/>
          <a:p>
            <a:r>
              <a:rPr lang="fr-FR" sz="3200" b="1" dirty="0">
                <a:solidFill>
                  <a:srgbClr val="0070C0"/>
                </a:solidFill>
                <a:latin typeface="Times New Roman" panose="02020603050405020304" pitchFamily="18" charset="0"/>
                <a:cs typeface="Times New Roman" panose="02020603050405020304" pitchFamily="18" charset="0"/>
              </a:rPr>
              <a:t>a – Structure de l’encéphale (document 4 page 70) </a:t>
            </a:r>
          </a:p>
        </p:txBody>
      </p:sp>
      <p:sp>
        <p:nvSpPr>
          <p:cNvPr id="4" name="ZoneTexte 3">
            <a:extLst>
              <a:ext uri="{FF2B5EF4-FFF2-40B4-BE49-F238E27FC236}">
                <a16:creationId xmlns:a16="http://schemas.microsoft.com/office/drawing/2014/main" id="{3B0EEA8A-F0AD-5DF6-5A9E-70FE50325465}"/>
              </a:ext>
            </a:extLst>
          </p:cNvPr>
          <p:cNvSpPr txBox="1"/>
          <p:nvPr/>
        </p:nvSpPr>
        <p:spPr>
          <a:xfrm>
            <a:off x="323849" y="1934362"/>
            <a:ext cx="11402259" cy="3416320"/>
          </a:xfrm>
          <a:prstGeom prst="rect">
            <a:avLst/>
          </a:prstGeom>
          <a:noFill/>
        </p:spPr>
        <p:txBody>
          <a:bodyPr wrap="square" rtlCol="0">
            <a:spAutoFit/>
          </a:bodyPr>
          <a:lstStyle/>
          <a:p>
            <a:pPr marL="285750" indent="-285750" algn="just">
              <a:buFontTx/>
              <a:buChar char="-"/>
            </a:pPr>
            <a:r>
              <a:rPr lang="fr-FR" sz="3600" dirty="0">
                <a:latin typeface="Times New Roman" panose="02020603050405020304" pitchFamily="18" charset="0"/>
                <a:cs typeface="Times New Roman" panose="02020603050405020304" pitchFamily="18" charset="0"/>
              </a:rPr>
              <a:t>L’encéphale comprend </a:t>
            </a:r>
            <a:r>
              <a:rPr lang="fr-FR" sz="3600" b="1" dirty="0">
                <a:latin typeface="Times New Roman" panose="02020603050405020304" pitchFamily="18" charset="0"/>
                <a:cs typeface="Times New Roman" panose="02020603050405020304" pitchFamily="18" charset="0"/>
              </a:rPr>
              <a:t>le</a:t>
            </a:r>
            <a:r>
              <a:rPr lang="fr-FR" sz="3600" dirty="0">
                <a:latin typeface="Times New Roman" panose="02020603050405020304" pitchFamily="18" charset="0"/>
                <a:cs typeface="Times New Roman" panose="02020603050405020304" pitchFamily="18" charset="0"/>
              </a:rPr>
              <a:t> </a:t>
            </a:r>
            <a:r>
              <a:rPr lang="fr-FR" sz="3600" b="1" dirty="0">
                <a:latin typeface="Times New Roman" panose="02020603050405020304" pitchFamily="18" charset="0"/>
                <a:cs typeface="Times New Roman" panose="02020603050405020304" pitchFamily="18" charset="0"/>
              </a:rPr>
              <a:t>cerveau</a:t>
            </a:r>
            <a:r>
              <a:rPr lang="fr-FR" sz="3600" dirty="0">
                <a:latin typeface="Times New Roman" panose="02020603050405020304" pitchFamily="18" charset="0"/>
                <a:cs typeface="Times New Roman" panose="02020603050405020304" pitchFamily="18" charset="0"/>
              </a:rPr>
              <a:t> </a:t>
            </a:r>
            <a:r>
              <a:rPr lang="fr-FR" sz="3600" b="1" dirty="0">
                <a:latin typeface="Times New Roman" panose="02020603050405020304" pitchFamily="18" charset="0"/>
                <a:cs typeface="Times New Roman" panose="02020603050405020304" pitchFamily="18" charset="0"/>
              </a:rPr>
              <a:t>(</a:t>
            </a:r>
            <a:r>
              <a:rPr lang="ar-MA" sz="3600" b="1" dirty="0">
                <a:latin typeface="Times New Roman" panose="02020603050405020304" pitchFamily="18" charset="0"/>
                <a:cs typeface="Times New Roman" panose="02020603050405020304" pitchFamily="18" charset="0"/>
              </a:rPr>
              <a:t>المخ</a:t>
            </a:r>
            <a:r>
              <a:rPr lang="fr-FR" sz="3600" b="1" dirty="0">
                <a:latin typeface="Times New Roman" panose="02020603050405020304" pitchFamily="18" charset="0"/>
                <a:cs typeface="Times New Roman" panose="02020603050405020304" pitchFamily="18" charset="0"/>
              </a:rPr>
              <a:t>), le</a:t>
            </a:r>
            <a:r>
              <a:rPr lang="fr-FR" sz="3600" dirty="0">
                <a:latin typeface="Times New Roman" panose="02020603050405020304" pitchFamily="18" charset="0"/>
                <a:cs typeface="Times New Roman" panose="02020603050405020304" pitchFamily="18" charset="0"/>
              </a:rPr>
              <a:t> </a:t>
            </a:r>
            <a:r>
              <a:rPr lang="fr-FR" sz="3600" b="1" dirty="0">
                <a:latin typeface="Times New Roman" panose="02020603050405020304" pitchFamily="18" charset="0"/>
                <a:cs typeface="Times New Roman" panose="02020603050405020304" pitchFamily="18" charset="0"/>
              </a:rPr>
              <a:t>cervelet</a:t>
            </a:r>
            <a:r>
              <a:rPr lang="fr-FR" sz="3600" dirty="0">
                <a:latin typeface="Times New Roman" panose="02020603050405020304" pitchFamily="18" charset="0"/>
                <a:cs typeface="Times New Roman" panose="02020603050405020304" pitchFamily="18" charset="0"/>
              </a:rPr>
              <a:t> </a:t>
            </a:r>
            <a:r>
              <a:rPr lang="fr-FR" sz="3600" b="1" dirty="0">
                <a:latin typeface="Times New Roman" panose="02020603050405020304" pitchFamily="18" charset="0"/>
                <a:cs typeface="Times New Roman" panose="02020603050405020304" pitchFamily="18" charset="0"/>
              </a:rPr>
              <a:t>(</a:t>
            </a:r>
            <a:r>
              <a:rPr lang="ar-MA" sz="3600" b="1" dirty="0">
                <a:latin typeface="Times New Roman" panose="02020603050405020304" pitchFamily="18" charset="0"/>
                <a:cs typeface="Times New Roman" panose="02020603050405020304" pitchFamily="18" charset="0"/>
              </a:rPr>
              <a:t>المخيخ</a:t>
            </a:r>
            <a:r>
              <a:rPr lang="fr-FR" sz="3600" b="1" dirty="0">
                <a:latin typeface="Times New Roman" panose="02020603050405020304" pitchFamily="18" charset="0"/>
                <a:cs typeface="Times New Roman" panose="02020603050405020304" pitchFamily="18" charset="0"/>
              </a:rPr>
              <a:t>)</a:t>
            </a:r>
            <a:r>
              <a:rPr lang="fr-FR" sz="3600" dirty="0">
                <a:latin typeface="Times New Roman" panose="02020603050405020304" pitchFamily="18" charset="0"/>
                <a:cs typeface="Times New Roman" panose="02020603050405020304" pitchFamily="18" charset="0"/>
              </a:rPr>
              <a:t> et </a:t>
            </a:r>
            <a:r>
              <a:rPr lang="fr-FR" sz="3600" b="1" dirty="0">
                <a:latin typeface="Times New Roman" panose="02020603050405020304" pitchFamily="18" charset="0"/>
                <a:cs typeface="Times New Roman" panose="02020603050405020304" pitchFamily="18" charset="0"/>
              </a:rPr>
              <a:t>bulbe rachidien (</a:t>
            </a:r>
            <a:r>
              <a:rPr lang="ar-MA" sz="3600" b="1" dirty="0">
                <a:latin typeface="Times New Roman" panose="02020603050405020304" pitchFamily="18" charset="0"/>
                <a:cs typeface="Times New Roman" panose="02020603050405020304" pitchFamily="18" charset="0"/>
              </a:rPr>
              <a:t>البصلة </a:t>
            </a:r>
            <a:r>
              <a:rPr lang="ar-MA" sz="3600" b="1" dirty="0" err="1">
                <a:latin typeface="Times New Roman" panose="02020603050405020304" pitchFamily="18" charset="0"/>
                <a:cs typeface="Times New Roman" panose="02020603050405020304" pitchFamily="18" charset="0"/>
              </a:rPr>
              <a:t>السيسائية</a:t>
            </a:r>
            <a:r>
              <a:rPr lang="fr-FR" sz="3600" b="1" dirty="0">
                <a:latin typeface="Times New Roman" panose="02020603050405020304" pitchFamily="18" charset="0"/>
                <a:cs typeface="Times New Roman" panose="02020603050405020304" pitchFamily="18" charset="0"/>
              </a:rPr>
              <a:t>)</a:t>
            </a:r>
          </a:p>
          <a:p>
            <a:pPr marL="285750" indent="-285750" algn="just">
              <a:buFontTx/>
              <a:buChar char="-"/>
            </a:pPr>
            <a:r>
              <a:rPr lang="fr-FR" sz="3600" dirty="0">
                <a:latin typeface="Times New Roman" panose="02020603050405020304" pitchFamily="18" charset="0"/>
                <a:cs typeface="Times New Roman" panose="02020603050405020304" pitchFamily="18" charset="0"/>
              </a:rPr>
              <a:t>Le </a:t>
            </a:r>
            <a:r>
              <a:rPr lang="fr-FR" sz="3600" b="1" dirty="0">
                <a:latin typeface="Times New Roman" panose="02020603050405020304" pitchFamily="18" charset="0"/>
                <a:cs typeface="Times New Roman" panose="02020603050405020304" pitchFamily="18" charset="0"/>
              </a:rPr>
              <a:t>cerveau</a:t>
            </a:r>
            <a:r>
              <a:rPr lang="fr-FR" sz="3600" dirty="0">
                <a:latin typeface="Times New Roman" panose="02020603050405020304" pitchFamily="18" charset="0"/>
                <a:cs typeface="Times New Roman" panose="02020603050405020304" pitchFamily="18" charset="0"/>
              </a:rPr>
              <a:t> constitue la plus grande partie de </a:t>
            </a:r>
            <a:r>
              <a:rPr lang="fr-FR" sz="3600" b="1" dirty="0">
                <a:latin typeface="Times New Roman" panose="02020603050405020304" pitchFamily="18" charset="0"/>
                <a:cs typeface="Times New Roman" panose="02020603050405020304" pitchFamily="18" charset="0"/>
              </a:rPr>
              <a:t>l’encéphale</a:t>
            </a:r>
            <a:r>
              <a:rPr lang="fr-FR" sz="3600" dirty="0">
                <a:latin typeface="Times New Roman" panose="02020603050405020304" pitchFamily="18" charset="0"/>
                <a:cs typeface="Times New Roman" panose="02020603050405020304" pitchFamily="18" charset="0"/>
              </a:rPr>
              <a:t>, il est subdivisé en deux </a:t>
            </a:r>
            <a:r>
              <a:rPr lang="fr-FR" sz="3600" b="1" dirty="0">
                <a:latin typeface="Times New Roman" panose="02020603050405020304" pitchFamily="18" charset="0"/>
                <a:cs typeface="Times New Roman" panose="02020603050405020304" pitchFamily="18" charset="0"/>
              </a:rPr>
              <a:t>hémisphères cérébraux (</a:t>
            </a:r>
            <a:r>
              <a:rPr lang="ar-MA" sz="3600" b="1" dirty="0">
                <a:latin typeface="Times New Roman" panose="02020603050405020304" pitchFamily="18" charset="0"/>
                <a:cs typeface="Times New Roman" panose="02020603050405020304" pitchFamily="18" charset="0"/>
              </a:rPr>
              <a:t>نصفي كرة مخية</a:t>
            </a:r>
            <a:r>
              <a:rPr lang="fr-FR" sz="3600" b="1" dirty="0">
                <a:latin typeface="Times New Roman" panose="02020603050405020304" pitchFamily="18" charset="0"/>
                <a:cs typeface="Times New Roman" panose="02020603050405020304" pitchFamily="18" charset="0"/>
              </a:rPr>
              <a:t>) </a:t>
            </a:r>
            <a:r>
              <a:rPr lang="fr-FR" sz="3600" dirty="0">
                <a:latin typeface="Times New Roman" panose="02020603050405020304" pitchFamily="18" charset="0"/>
                <a:cs typeface="Times New Roman" panose="02020603050405020304" pitchFamily="18" charset="0"/>
              </a:rPr>
              <a:t>caractérisés par de nombreuses </a:t>
            </a:r>
            <a:r>
              <a:rPr lang="fr-FR" sz="3600" b="1" dirty="0">
                <a:latin typeface="Times New Roman" panose="02020603050405020304" pitchFamily="18" charset="0"/>
                <a:cs typeface="Times New Roman" panose="02020603050405020304" pitchFamily="18" charset="0"/>
              </a:rPr>
              <a:t>circonvolutions</a:t>
            </a:r>
            <a:r>
              <a:rPr lang="fr-FR" sz="3600" dirty="0">
                <a:latin typeface="Times New Roman" panose="02020603050405020304" pitchFamily="18" charset="0"/>
                <a:cs typeface="Times New Roman" panose="02020603050405020304" pitchFamily="18" charset="0"/>
              </a:rPr>
              <a:t> </a:t>
            </a:r>
            <a:r>
              <a:rPr lang="fr-FR" sz="3600" b="1" dirty="0">
                <a:latin typeface="Times New Roman" panose="02020603050405020304" pitchFamily="18" charset="0"/>
                <a:cs typeface="Times New Roman" panose="02020603050405020304" pitchFamily="18" charset="0"/>
              </a:rPr>
              <a:t>cérébrales (</a:t>
            </a:r>
            <a:r>
              <a:rPr lang="ar-MA" sz="3600" b="1" dirty="0">
                <a:latin typeface="Times New Roman" panose="02020603050405020304" pitchFamily="18" charset="0"/>
                <a:cs typeface="Times New Roman" panose="02020603050405020304" pitchFamily="18" charset="0"/>
              </a:rPr>
              <a:t>تلافيف مخية</a:t>
            </a:r>
            <a:r>
              <a:rPr lang="fr-FR" sz="3600" b="1" dirty="0">
                <a:latin typeface="Times New Roman" panose="02020603050405020304" pitchFamily="18" charset="0"/>
                <a:cs typeface="Times New Roman" panose="02020603050405020304" pitchFamily="18" charset="0"/>
              </a:rPr>
              <a:t>)</a:t>
            </a:r>
            <a:r>
              <a:rPr lang="fr-FR" sz="3600" dirty="0">
                <a:latin typeface="Times New Roman" panose="02020603050405020304" pitchFamily="18" charset="0"/>
                <a:cs typeface="Times New Roman" panose="02020603050405020304" pitchFamily="18" charset="0"/>
              </a:rPr>
              <a:t> bien développées   </a:t>
            </a:r>
          </a:p>
        </p:txBody>
      </p:sp>
    </p:spTree>
    <p:extLst>
      <p:ext uri="{BB962C8B-B14F-4D97-AF65-F5344CB8AC3E}">
        <p14:creationId xmlns:p14="http://schemas.microsoft.com/office/powerpoint/2010/main" val="3456571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CE0B110-9AD7-A263-D5D4-108DC2A065D3}"/>
              </a:ext>
            </a:extLst>
          </p:cNvPr>
          <p:cNvPicPr>
            <a:picLocks noChangeAspect="1"/>
          </p:cNvPicPr>
          <p:nvPr/>
        </p:nvPicPr>
        <p:blipFill>
          <a:blip r:embed="rId2"/>
          <a:stretch>
            <a:fillRect/>
          </a:stretch>
        </p:blipFill>
        <p:spPr>
          <a:xfrm>
            <a:off x="251535" y="0"/>
            <a:ext cx="8785933" cy="5077700"/>
          </a:xfrm>
          <a:prstGeom prst="rect">
            <a:avLst/>
          </a:prstGeom>
        </p:spPr>
      </p:pic>
      <p:sp>
        <p:nvSpPr>
          <p:cNvPr id="2" name="ZoneTexte 1">
            <a:extLst>
              <a:ext uri="{FF2B5EF4-FFF2-40B4-BE49-F238E27FC236}">
                <a16:creationId xmlns:a16="http://schemas.microsoft.com/office/drawing/2014/main" id="{A0AABCC0-2EAF-7E4F-9008-B2A44340AE8C}"/>
              </a:ext>
            </a:extLst>
          </p:cNvPr>
          <p:cNvSpPr txBox="1"/>
          <p:nvPr/>
        </p:nvSpPr>
        <p:spPr>
          <a:xfrm>
            <a:off x="574090" y="5294244"/>
            <a:ext cx="4933025" cy="1200329"/>
          </a:xfrm>
          <a:prstGeom prst="rect">
            <a:avLst/>
          </a:prstGeom>
          <a:noFill/>
        </p:spPr>
        <p:txBody>
          <a:bodyPr wrap="square" rtlCol="0">
            <a:spAutoFit/>
          </a:bodyPr>
          <a:lstStyle/>
          <a:p>
            <a:r>
              <a:rPr lang="fr-FR" sz="2400" b="1" dirty="0">
                <a:latin typeface="Times New Roman" panose="02020603050405020304" pitchFamily="18" charset="0"/>
                <a:cs typeface="Times New Roman" panose="02020603050405020304" pitchFamily="18" charset="0"/>
              </a:rPr>
              <a:t>1 = Hémisphère cérébrale</a:t>
            </a:r>
          </a:p>
          <a:p>
            <a:r>
              <a:rPr lang="fr-FR" sz="2400" b="1" dirty="0">
                <a:latin typeface="Times New Roman" panose="02020603050405020304" pitchFamily="18" charset="0"/>
                <a:cs typeface="Times New Roman" panose="02020603050405020304" pitchFamily="18" charset="0"/>
              </a:rPr>
              <a:t>2 = Cervelet</a:t>
            </a:r>
          </a:p>
          <a:p>
            <a:r>
              <a:rPr lang="fr-FR" sz="2400" b="1" dirty="0">
                <a:latin typeface="Times New Roman" panose="02020603050405020304" pitchFamily="18" charset="0"/>
                <a:cs typeface="Times New Roman" panose="02020603050405020304" pitchFamily="18" charset="0"/>
              </a:rPr>
              <a:t>3 = Bulbe rachidien  </a:t>
            </a:r>
          </a:p>
        </p:txBody>
      </p:sp>
      <p:sp>
        <p:nvSpPr>
          <p:cNvPr id="3" name="ZoneTexte 2">
            <a:extLst>
              <a:ext uri="{FF2B5EF4-FFF2-40B4-BE49-F238E27FC236}">
                <a16:creationId xmlns:a16="http://schemas.microsoft.com/office/drawing/2014/main" id="{066708FE-9F0D-2A57-C291-85EDA3F3FE97}"/>
              </a:ext>
            </a:extLst>
          </p:cNvPr>
          <p:cNvSpPr txBox="1"/>
          <p:nvPr/>
        </p:nvSpPr>
        <p:spPr>
          <a:xfrm>
            <a:off x="1651244" y="4150505"/>
            <a:ext cx="6689326" cy="461665"/>
          </a:xfrm>
          <a:prstGeom prst="rect">
            <a:avLst/>
          </a:prstGeom>
          <a:noFill/>
        </p:spPr>
        <p:txBody>
          <a:bodyPr wrap="square" rtlCol="0">
            <a:spAutoFit/>
          </a:bodyPr>
          <a:lstStyle/>
          <a:p>
            <a:r>
              <a:rPr lang="fr-FR" sz="2400" b="1" dirty="0">
                <a:latin typeface="Times New Roman" panose="02020603050405020304" pitchFamily="18" charset="0"/>
                <a:cs typeface="Times New Roman" panose="02020603050405020304" pitchFamily="18" charset="0"/>
              </a:rPr>
              <a:t>Schéma de la coupe longitudinale de l’encéphale</a:t>
            </a:r>
          </a:p>
        </p:txBody>
      </p:sp>
      <p:cxnSp>
        <p:nvCxnSpPr>
          <p:cNvPr id="5" name="Connecteur droit 4">
            <a:extLst>
              <a:ext uri="{FF2B5EF4-FFF2-40B4-BE49-F238E27FC236}">
                <a16:creationId xmlns:a16="http://schemas.microsoft.com/office/drawing/2014/main" id="{81DAA60D-CF67-6F88-30EF-E23DE5EA990F}"/>
              </a:ext>
            </a:extLst>
          </p:cNvPr>
          <p:cNvCxnSpPr>
            <a:cxnSpLocks/>
          </p:cNvCxnSpPr>
          <p:nvPr/>
        </p:nvCxnSpPr>
        <p:spPr>
          <a:xfrm flipV="1">
            <a:off x="7750206" y="1115056"/>
            <a:ext cx="1833238" cy="198839"/>
          </a:xfrm>
          <a:prstGeom prst="line">
            <a:avLst/>
          </a:prstGeom>
        </p:spPr>
        <p:style>
          <a:lnRef idx="3">
            <a:schemeClr val="dk1"/>
          </a:lnRef>
          <a:fillRef idx="0">
            <a:schemeClr val="dk1"/>
          </a:fillRef>
          <a:effectRef idx="2">
            <a:schemeClr val="dk1"/>
          </a:effectRef>
          <a:fontRef idx="minor">
            <a:schemeClr val="tx1"/>
          </a:fontRef>
        </p:style>
      </p:cxnSp>
      <p:cxnSp>
        <p:nvCxnSpPr>
          <p:cNvPr id="8" name="Connecteur droit 7">
            <a:extLst>
              <a:ext uri="{FF2B5EF4-FFF2-40B4-BE49-F238E27FC236}">
                <a16:creationId xmlns:a16="http://schemas.microsoft.com/office/drawing/2014/main" id="{E70EF39D-0E9C-5D6E-BCFA-EF2BD9159B28}"/>
              </a:ext>
            </a:extLst>
          </p:cNvPr>
          <p:cNvCxnSpPr>
            <a:cxnSpLocks/>
          </p:cNvCxnSpPr>
          <p:nvPr/>
        </p:nvCxnSpPr>
        <p:spPr>
          <a:xfrm>
            <a:off x="7352930" y="2228295"/>
            <a:ext cx="2101788" cy="26633"/>
          </a:xfrm>
          <a:prstGeom prst="line">
            <a:avLst/>
          </a:prstGeom>
        </p:spPr>
        <p:style>
          <a:lnRef idx="3">
            <a:schemeClr val="dk1"/>
          </a:lnRef>
          <a:fillRef idx="0">
            <a:schemeClr val="dk1"/>
          </a:fillRef>
          <a:effectRef idx="2">
            <a:schemeClr val="dk1"/>
          </a:effectRef>
          <a:fontRef idx="minor">
            <a:schemeClr val="tx1"/>
          </a:fontRef>
        </p:style>
      </p:cxnSp>
      <p:sp>
        <p:nvSpPr>
          <p:cNvPr id="12" name="ZoneTexte 11">
            <a:extLst>
              <a:ext uri="{FF2B5EF4-FFF2-40B4-BE49-F238E27FC236}">
                <a16:creationId xmlns:a16="http://schemas.microsoft.com/office/drawing/2014/main" id="{6A6431A1-58B9-D976-2189-BA0EBE964665}"/>
              </a:ext>
            </a:extLst>
          </p:cNvPr>
          <p:cNvSpPr txBox="1"/>
          <p:nvPr/>
        </p:nvSpPr>
        <p:spPr>
          <a:xfrm>
            <a:off x="9583444" y="852230"/>
            <a:ext cx="2214979" cy="830997"/>
          </a:xfrm>
          <a:prstGeom prst="rect">
            <a:avLst/>
          </a:prstGeom>
          <a:noFill/>
        </p:spPr>
        <p:txBody>
          <a:bodyPr wrap="square" rtlCol="0">
            <a:spAutoFit/>
          </a:bodyPr>
          <a:lstStyle/>
          <a:p>
            <a:pPr algn="ctr"/>
            <a:r>
              <a:rPr lang="fr-FR" sz="2400" b="1" dirty="0">
                <a:latin typeface="Times New Roman" panose="02020603050405020304" pitchFamily="18" charset="0"/>
                <a:cs typeface="Times New Roman" panose="02020603050405020304" pitchFamily="18" charset="0"/>
              </a:rPr>
              <a:t>Substance grise</a:t>
            </a:r>
            <a:endParaRPr lang="ar-MA" sz="2400" b="1" dirty="0">
              <a:latin typeface="Times New Roman" panose="02020603050405020304" pitchFamily="18" charset="0"/>
              <a:cs typeface="Times New Roman" panose="02020603050405020304" pitchFamily="18" charset="0"/>
            </a:endParaRPr>
          </a:p>
          <a:p>
            <a:pPr algn="ctr"/>
            <a:r>
              <a:rPr lang="ar-MA" sz="2400" b="1" dirty="0">
                <a:latin typeface="Times New Roman" panose="02020603050405020304" pitchFamily="18" charset="0"/>
                <a:cs typeface="Times New Roman" panose="02020603050405020304" pitchFamily="18" charset="0"/>
              </a:rPr>
              <a:t>مادة رمادية</a:t>
            </a:r>
            <a:endParaRPr lang="fr-FR" sz="2400" b="1" dirty="0">
              <a:latin typeface="Times New Roman" panose="02020603050405020304" pitchFamily="18" charset="0"/>
              <a:cs typeface="Times New Roman" panose="02020603050405020304" pitchFamily="18" charset="0"/>
            </a:endParaRPr>
          </a:p>
        </p:txBody>
      </p:sp>
      <p:sp>
        <p:nvSpPr>
          <p:cNvPr id="15" name="ZoneTexte 14">
            <a:extLst>
              <a:ext uri="{FF2B5EF4-FFF2-40B4-BE49-F238E27FC236}">
                <a16:creationId xmlns:a16="http://schemas.microsoft.com/office/drawing/2014/main" id="{81E5D802-2D8F-2C1C-5C78-5F278B326319}"/>
              </a:ext>
            </a:extLst>
          </p:cNvPr>
          <p:cNvSpPr txBox="1"/>
          <p:nvPr/>
        </p:nvSpPr>
        <p:spPr>
          <a:xfrm>
            <a:off x="9484310" y="1977955"/>
            <a:ext cx="2707690" cy="830997"/>
          </a:xfrm>
          <a:prstGeom prst="rect">
            <a:avLst/>
          </a:prstGeom>
          <a:noFill/>
        </p:spPr>
        <p:txBody>
          <a:bodyPr wrap="square" rtlCol="0">
            <a:spAutoFit/>
          </a:bodyPr>
          <a:lstStyle/>
          <a:p>
            <a:pPr algn="ctr"/>
            <a:r>
              <a:rPr lang="fr-FR" sz="2400" b="1" dirty="0">
                <a:latin typeface="Times New Roman" panose="02020603050405020304" pitchFamily="18" charset="0"/>
                <a:cs typeface="Times New Roman" panose="02020603050405020304" pitchFamily="18" charset="0"/>
              </a:rPr>
              <a:t>Substance blanche</a:t>
            </a:r>
          </a:p>
          <a:p>
            <a:pPr algn="ctr"/>
            <a:r>
              <a:rPr lang="ar-MA" sz="2400" b="1" dirty="0">
                <a:latin typeface="Times New Roman" panose="02020603050405020304" pitchFamily="18" charset="0"/>
                <a:cs typeface="Times New Roman" panose="02020603050405020304" pitchFamily="18" charset="0"/>
              </a:rPr>
              <a:t>مادة بيضاء</a:t>
            </a:r>
            <a:r>
              <a:rPr lang="fr-FR" sz="2400" b="1"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6359857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47DE84F-5BB7-DD49-A994-86485CF3C0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249" y="172163"/>
            <a:ext cx="7599286" cy="6513674"/>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29F5A9E0-D842-7BF4-7152-680D4B8B0030}"/>
              </a:ext>
            </a:extLst>
          </p:cNvPr>
          <p:cNvSpPr txBox="1"/>
          <p:nvPr/>
        </p:nvSpPr>
        <p:spPr>
          <a:xfrm>
            <a:off x="8071281" y="1528436"/>
            <a:ext cx="3988364" cy="584775"/>
          </a:xfrm>
          <a:prstGeom prst="rect">
            <a:avLst/>
          </a:prstGeom>
          <a:noFill/>
        </p:spPr>
        <p:txBody>
          <a:bodyPr wrap="square" rtlCol="0">
            <a:spAutoFit/>
          </a:bodyPr>
          <a:lstStyle>
            <a:defPPr>
              <a:defRPr lang="en-US"/>
            </a:defPPr>
            <a:lvl1pPr>
              <a:defRPr sz="3200">
                <a:latin typeface="Times New Roman" panose="02020603050405020304" pitchFamily="18" charset="0"/>
                <a:cs typeface="Times New Roman" panose="02020603050405020304" pitchFamily="18" charset="0"/>
              </a:defRPr>
            </a:lvl1pPr>
          </a:lstStyle>
          <a:p>
            <a:r>
              <a:rPr lang="fr-FR" b="1" dirty="0">
                <a:effectLst>
                  <a:outerShdw blurRad="38100" dist="38100" dir="2700000" algn="tl">
                    <a:srgbClr val="000000">
                      <a:alpha val="43137"/>
                    </a:srgbClr>
                  </a:outerShdw>
                </a:effectLst>
              </a:rPr>
              <a:t>1 = Matière grise</a:t>
            </a:r>
          </a:p>
        </p:txBody>
      </p:sp>
      <p:sp>
        <p:nvSpPr>
          <p:cNvPr id="3" name="ZoneTexte 2">
            <a:extLst>
              <a:ext uri="{FF2B5EF4-FFF2-40B4-BE49-F238E27FC236}">
                <a16:creationId xmlns:a16="http://schemas.microsoft.com/office/drawing/2014/main" id="{3FEF9B47-A053-7357-4761-AC048C1C2B5B}"/>
              </a:ext>
            </a:extLst>
          </p:cNvPr>
          <p:cNvSpPr txBox="1"/>
          <p:nvPr/>
        </p:nvSpPr>
        <p:spPr>
          <a:xfrm>
            <a:off x="8071281" y="2096608"/>
            <a:ext cx="4224292" cy="584775"/>
          </a:xfrm>
          <a:prstGeom prst="rect">
            <a:avLst/>
          </a:prstGeom>
          <a:noFill/>
        </p:spPr>
        <p:txBody>
          <a:bodyPr wrap="square" rtlCol="0">
            <a:spAutoFit/>
          </a:bodyPr>
          <a:lstStyle/>
          <a:p>
            <a:r>
              <a:rPr lang="fr-F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 Matière blanche</a:t>
            </a:r>
          </a:p>
        </p:txBody>
      </p:sp>
      <p:sp>
        <p:nvSpPr>
          <p:cNvPr id="4" name="ZoneTexte 3">
            <a:extLst>
              <a:ext uri="{FF2B5EF4-FFF2-40B4-BE49-F238E27FC236}">
                <a16:creationId xmlns:a16="http://schemas.microsoft.com/office/drawing/2014/main" id="{E9C3AA82-3F7F-A681-E617-B3F1DD14B14A}"/>
              </a:ext>
            </a:extLst>
          </p:cNvPr>
          <p:cNvSpPr txBox="1"/>
          <p:nvPr/>
        </p:nvSpPr>
        <p:spPr>
          <a:xfrm>
            <a:off x="7931387" y="4252346"/>
            <a:ext cx="3988364" cy="1077218"/>
          </a:xfrm>
          <a:prstGeom prst="rect">
            <a:avLst/>
          </a:prstGeom>
          <a:noFill/>
        </p:spPr>
        <p:txBody>
          <a:bodyPr wrap="square" rtlCol="0">
            <a:spAutoFit/>
          </a:bodyPr>
          <a:lstStyle/>
          <a:p>
            <a:pPr algn="ctr"/>
            <a:r>
              <a:rPr lang="fr-F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Coupe transversale du cerveau</a:t>
            </a:r>
          </a:p>
        </p:txBody>
      </p:sp>
    </p:spTree>
    <p:extLst>
      <p:ext uri="{BB962C8B-B14F-4D97-AF65-F5344CB8AC3E}">
        <p14:creationId xmlns:p14="http://schemas.microsoft.com/office/powerpoint/2010/main" val="41528153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E6EA808-AD61-A965-B0DA-F2C228F7606B}"/>
              </a:ext>
            </a:extLst>
          </p:cNvPr>
          <p:cNvSpPr txBox="1"/>
          <p:nvPr/>
        </p:nvSpPr>
        <p:spPr>
          <a:xfrm>
            <a:off x="294443" y="1571349"/>
            <a:ext cx="11603113" cy="3477875"/>
          </a:xfrm>
          <a:prstGeom prst="rect">
            <a:avLst/>
          </a:prstGeom>
          <a:noFill/>
        </p:spPr>
        <p:txBody>
          <a:bodyPr wrap="square" rtlCol="0">
            <a:spAutoFit/>
          </a:bodyPr>
          <a:lstStyle/>
          <a:p>
            <a:pPr algn="just"/>
            <a:r>
              <a:rPr lang="fr-FR" sz="4400" dirty="0">
                <a:latin typeface="Times New Roman" panose="02020603050405020304" pitchFamily="18" charset="0"/>
                <a:cs typeface="Times New Roman" panose="02020603050405020304" pitchFamily="18" charset="0"/>
              </a:rPr>
              <a:t>La </a:t>
            </a:r>
            <a:r>
              <a:rPr lang="fr-FR" sz="4400" b="1" dirty="0">
                <a:latin typeface="Times New Roman" panose="02020603050405020304" pitchFamily="18" charset="0"/>
                <a:cs typeface="Times New Roman" panose="02020603050405020304" pitchFamily="18" charset="0"/>
              </a:rPr>
              <a:t>partie</a:t>
            </a:r>
            <a:r>
              <a:rPr lang="fr-FR" sz="4400" dirty="0">
                <a:latin typeface="Times New Roman" panose="02020603050405020304" pitchFamily="18" charset="0"/>
                <a:cs typeface="Times New Roman" panose="02020603050405020304" pitchFamily="18" charset="0"/>
              </a:rPr>
              <a:t> </a:t>
            </a:r>
            <a:r>
              <a:rPr lang="fr-FR" sz="4400" b="1" dirty="0">
                <a:latin typeface="Times New Roman" panose="02020603050405020304" pitchFamily="18" charset="0"/>
                <a:cs typeface="Times New Roman" panose="02020603050405020304" pitchFamily="18" charset="0"/>
              </a:rPr>
              <a:t>superficielle</a:t>
            </a:r>
            <a:r>
              <a:rPr lang="fr-FR" sz="4400" dirty="0">
                <a:latin typeface="Times New Roman" panose="02020603050405020304" pitchFamily="18" charset="0"/>
                <a:cs typeface="Times New Roman" panose="02020603050405020304" pitchFamily="18" charset="0"/>
              </a:rPr>
              <a:t> (</a:t>
            </a:r>
            <a:r>
              <a:rPr lang="ar-MA" sz="4400" b="1" dirty="0">
                <a:latin typeface="Times New Roman" panose="02020603050405020304" pitchFamily="18" charset="0"/>
                <a:cs typeface="Times New Roman" panose="02020603050405020304" pitchFamily="18" charset="0"/>
              </a:rPr>
              <a:t>الجزء</a:t>
            </a:r>
            <a:r>
              <a:rPr lang="ar-MA" sz="4400" dirty="0">
                <a:latin typeface="Times New Roman" panose="02020603050405020304" pitchFamily="18" charset="0"/>
                <a:cs typeface="Times New Roman" panose="02020603050405020304" pitchFamily="18" charset="0"/>
              </a:rPr>
              <a:t> </a:t>
            </a:r>
            <a:r>
              <a:rPr lang="ar-MA" sz="4400" b="1" dirty="0">
                <a:latin typeface="Times New Roman" panose="02020603050405020304" pitchFamily="18" charset="0"/>
                <a:cs typeface="Times New Roman" panose="02020603050405020304" pitchFamily="18" charset="0"/>
              </a:rPr>
              <a:t>السطحي</a:t>
            </a:r>
            <a:r>
              <a:rPr lang="fr-FR" sz="4400" dirty="0">
                <a:latin typeface="Times New Roman" panose="02020603050405020304" pitchFamily="18" charset="0"/>
                <a:cs typeface="Times New Roman" panose="02020603050405020304" pitchFamily="18" charset="0"/>
              </a:rPr>
              <a:t>) du cerveau est formée d’un </a:t>
            </a:r>
            <a:r>
              <a:rPr lang="fr-FR" sz="4400" b="1" dirty="0">
                <a:latin typeface="Times New Roman" panose="02020603050405020304" pitchFamily="18" charset="0"/>
                <a:cs typeface="Times New Roman" panose="02020603050405020304" pitchFamily="18" charset="0"/>
              </a:rPr>
              <a:t>cortex</a:t>
            </a:r>
            <a:r>
              <a:rPr lang="fr-FR" sz="4400" dirty="0">
                <a:latin typeface="Times New Roman" panose="02020603050405020304" pitchFamily="18" charset="0"/>
                <a:cs typeface="Times New Roman" panose="02020603050405020304" pitchFamily="18" charset="0"/>
              </a:rPr>
              <a:t> </a:t>
            </a:r>
            <a:r>
              <a:rPr lang="fr-FR" sz="4400" b="1" dirty="0">
                <a:latin typeface="Times New Roman" panose="02020603050405020304" pitchFamily="18" charset="0"/>
                <a:cs typeface="Times New Roman" panose="02020603050405020304" pitchFamily="18" charset="0"/>
              </a:rPr>
              <a:t>cérébral</a:t>
            </a:r>
            <a:r>
              <a:rPr lang="fr-FR" sz="4400" dirty="0">
                <a:latin typeface="Times New Roman" panose="02020603050405020304" pitchFamily="18" charset="0"/>
                <a:cs typeface="Times New Roman" panose="02020603050405020304" pitchFamily="18" charset="0"/>
              </a:rPr>
              <a:t> (</a:t>
            </a:r>
            <a:r>
              <a:rPr lang="ar-MA" sz="4400" b="1" dirty="0">
                <a:latin typeface="Times New Roman" panose="02020603050405020304" pitchFamily="18" charset="0"/>
                <a:cs typeface="Times New Roman" panose="02020603050405020304" pitchFamily="18" charset="0"/>
              </a:rPr>
              <a:t>قشرة</a:t>
            </a:r>
            <a:r>
              <a:rPr lang="ar-MA" sz="4400" dirty="0">
                <a:latin typeface="Times New Roman" panose="02020603050405020304" pitchFamily="18" charset="0"/>
                <a:cs typeface="Times New Roman" panose="02020603050405020304" pitchFamily="18" charset="0"/>
              </a:rPr>
              <a:t> </a:t>
            </a:r>
            <a:r>
              <a:rPr lang="ar-MA" sz="4400" b="1" dirty="0">
                <a:latin typeface="Times New Roman" panose="02020603050405020304" pitchFamily="18" charset="0"/>
                <a:cs typeface="Times New Roman" panose="02020603050405020304" pitchFamily="18" charset="0"/>
              </a:rPr>
              <a:t>مخية</a:t>
            </a:r>
            <a:r>
              <a:rPr lang="fr-FR" sz="4400" dirty="0">
                <a:latin typeface="Times New Roman" panose="02020603050405020304" pitchFamily="18" charset="0"/>
                <a:cs typeface="Times New Roman" panose="02020603050405020304" pitchFamily="18" charset="0"/>
              </a:rPr>
              <a:t>) constituée une </a:t>
            </a:r>
            <a:r>
              <a:rPr lang="fr-FR" sz="4400" b="1" dirty="0">
                <a:latin typeface="Times New Roman" panose="02020603050405020304" pitchFamily="18" charset="0"/>
                <a:cs typeface="Times New Roman" panose="02020603050405020304" pitchFamily="18" charset="0"/>
              </a:rPr>
              <a:t>matière</a:t>
            </a:r>
            <a:r>
              <a:rPr lang="fr-FR" sz="4400" dirty="0">
                <a:latin typeface="Times New Roman" panose="02020603050405020304" pitchFamily="18" charset="0"/>
                <a:cs typeface="Times New Roman" panose="02020603050405020304" pitchFamily="18" charset="0"/>
              </a:rPr>
              <a:t> </a:t>
            </a:r>
            <a:r>
              <a:rPr lang="fr-FR" sz="4400" b="1" dirty="0">
                <a:latin typeface="Times New Roman" panose="02020603050405020304" pitchFamily="18" charset="0"/>
                <a:cs typeface="Times New Roman" panose="02020603050405020304" pitchFamily="18" charset="0"/>
              </a:rPr>
              <a:t>grise</a:t>
            </a:r>
            <a:r>
              <a:rPr lang="fr-FR" sz="4400" dirty="0">
                <a:latin typeface="Times New Roman" panose="02020603050405020304" pitchFamily="18" charset="0"/>
                <a:cs typeface="Times New Roman" panose="02020603050405020304" pitchFamily="18" charset="0"/>
              </a:rPr>
              <a:t> (</a:t>
            </a:r>
            <a:r>
              <a:rPr lang="ar-MA" sz="4400" b="1" dirty="0">
                <a:latin typeface="Times New Roman" panose="02020603050405020304" pitchFamily="18" charset="0"/>
                <a:cs typeface="Times New Roman" panose="02020603050405020304" pitchFamily="18" charset="0"/>
              </a:rPr>
              <a:t>مادة</a:t>
            </a:r>
            <a:r>
              <a:rPr lang="ar-MA" sz="4400" dirty="0">
                <a:latin typeface="Times New Roman" panose="02020603050405020304" pitchFamily="18" charset="0"/>
                <a:cs typeface="Times New Roman" panose="02020603050405020304" pitchFamily="18" charset="0"/>
              </a:rPr>
              <a:t> </a:t>
            </a:r>
            <a:r>
              <a:rPr lang="ar-MA" sz="4400" b="1" dirty="0">
                <a:latin typeface="Times New Roman" panose="02020603050405020304" pitchFamily="18" charset="0"/>
                <a:cs typeface="Times New Roman" panose="02020603050405020304" pitchFamily="18" charset="0"/>
              </a:rPr>
              <a:t>رمادية</a:t>
            </a:r>
            <a:r>
              <a:rPr lang="fr-FR" sz="4400" dirty="0">
                <a:latin typeface="Times New Roman" panose="02020603050405020304" pitchFamily="18" charset="0"/>
                <a:cs typeface="Times New Roman" panose="02020603050405020304" pitchFamily="18" charset="0"/>
              </a:rPr>
              <a:t>), alors que sa partie interne est constituée d’une </a:t>
            </a:r>
            <a:r>
              <a:rPr lang="fr-FR" sz="4400" b="1" dirty="0">
                <a:latin typeface="Times New Roman" panose="02020603050405020304" pitchFamily="18" charset="0"/>
                <a:cs typeface="Times New Roman" panose="02020603050405020304" pitchFamily="18" charset="0"/>
              </a:rPr>
              <a:t>matière</a:t>
            </a:r>
            <a:r>
              <a:rPr lang="fr-FR" sz="4400" dirty="0">
                <a:latin typeface="Times New Roman" panose="02020603050405020304" pitchFamily="18" charset="0"/>
                <a:cs typeface="Times New Roman" panose="02020603050405020304" pitchFamily="18" charset="0"/>
              </a:rPr>
              <a:t> </a:t>
            </a:r>
            <a:r>
              <a:rPr lang="fr-FR" sz="4400" b="1" dirty="0">
                <a:latin typeface="Times New Roman" panose="02020603050405020304" pitchFamily="18" charset="0"/>
                <a:cs typeface="Times New Roman" panose="02020603050405020304" pitchFamily="18" charset="0"/>
              </a:rPr>
              <a:t>blanche</a:t>
            </a:r>
            <a:r>
              <a:rPr lang="fr-FR" sz="4400" dirty="0">
                <a:latin typeface="Times New Roman" panose="02020603050405020304" pitchFamily="18" charset="0"/>
                <a:cs typeface="Times New Roman" panose="02020603050405020304" pitchFamily="18" charset="0"/>
              </a:rPr>
              <a:t> (</a:t>
            </a:r>
            <a:r>
              <a:rPr lang="ar-MA" sz="4400" b="1" dirty="0">
                <a:latin typeface="Times New Roman" panose="02020603050405020304" pitchFamily="18" charset="0"/>
                <a:cs typeface="Times New Roman" panose="02020603050405020304" pitchFamily="18" charset="0"/>
              </a:rPr>
              <a:t>مادة</a:t>
            </a:r>
            <a:r>
              <a:rPr lang="ar-MA" sz="4400" dirty="0">
                <a:latin typeface="Times New Roman" panose="02020603050405020304" pitchFamily="18" charset="0"/>
                <a:cs typeface="Times New Roman" panose="02020603050405020304" pitchFamily="18" charset="0"/>
              </a:rPr>
              <a:t> </a:t>
            </a:r>
            <a:r>
              <a:rPr lang="ar-MA" sz="4400" b="1" dirty="0">
                <a:latin typeface="Times New Roman" panose="02020603050405020304" pitchFamily="18" charset="0"/>
                <a:cs typeface="Times New Roman" panose="02020603050405020304" pitchFamily="18" charset="0"/>
              </a:rPr>
              <a:t>بيضاء</a:t>
            </a:r>
            <a:r>
              <a:rPr lang="fr-FR" sz="4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692084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12C14D8-B84A-5E37-C6AB-DBD34B83CC62}"/>
              </a:ext>
            </a:extLst>
          </p:cNvPr>
          <p:cNvSpPr txBox="1"/>
          <p:nvPr/>
        </p:nvSpPr>
        <p:spPr>
          <a:xfrm>
            <a:off x="870012" y="147990"/>
            <a:ext cx="8531440" cy="584775"/>
          </a:xfrm>
          <a:prstGeom prst="rect">
            <a:avLst/>
          </a:prstGeom>
          <a:noFill/>
        </p:spPr>
        <p:txBody>
          <a:bodyPr wrap="square" rtlCol="0">
            <a:spAutoFit/>
          </a:bodyPr>
          <a:lstStyle/>
          <a:p>
            <a:r>
              <a:rPr lang="fr-FR" sz="3200" b="1" dirty="0">
                <a:solidFill>
                  <a:srgbClr val="0070C0"/>
                </a:solidFill>
                <a:latin typeface="Times New Roman" panose="02020603050405020304" pitchFamily="18" charset="0"/>
                <a:cs typeface="Times New Roman" panose="02020603050405020304" pitchFamily="18" charset="0"/>
              </a:rPr>
              <a:t>b – Rôle de l’aire visuelle (document 7 page 68)</a:t>
            </a:r>
          </a:p>
        </p:txBody>
      </p:sp>
      <p:pic>
        <p:nvPicPr>
          <p:cNvPr id="4" name="Image 3">
            <a:extLst>
              <a:ext uri="{FF2B5EF4-FFF2-40B4-BE49-F238E27FC236}">
                <a16:creationId xmlns:a16="http://schemas.microsoft.com/office/drawing/2014/main" id="{CFFD0E44-D55D-8B39-6CA0-79008F8678CD}"/>
              </a:ext>
            </a:extLst>
          </p:cNvPr>
          <p:cNvPicPr>
            <a:picLocks noChangeAspect="1"/>
          </p:cNvPicPr>
          <p:nvPr/>
        </p:nvPicPr>
        <p:blipFill>
          <a:blip r:embed="rId2"/>
          <a:stretch>
            <a:fillRect/>
          </a:stretch>
        </p:blipFill>
        <p:spPr>
          <a:xfrm>
            <a:off x="1501313" y="803885"/>
            <a:ext cx="8060924" cy="5796344"/>
          </a:xfrm>
          <a:prstGeom prst="rect">
            <a:avLst/>
          </a:prstGeom>
        </p:spPr>
      </p:pic>
    </p:spTree>
    <p:extLst>
      <p:ext uri="{BB962C8B-B14F-4D97-AF65-F5344CB8AC3E}">
        <p14:creationId xmlns:p14="http://schemas.microsoft.com/office/powerpoint/2010/main" val="28854925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7E041EF-352D-BD2C-9A04-16548B23D549}"/>
              </a:ext>
            </a:extLst>
          </p:cNvPr>
          <p:cNvSpPr txBox="1"/>
          <p:nvPr/>
        </p:nvSpPr>
        <p:spPr>
          <a:xfrm>
            <a:off x="654728" y="260757"/>
            <a:ext cx="10882544" cy="3477875"/>
          </a:xfrm>
          <a:prstGeom prst="rect">
            <a:avLst/>
          </a:prstGeom>
          <a:noFill/>
        </p:spPr>
        <p:txBody>
          <a:bodyPr wrap="square" rtlCol="0">
            <a:spAutoFit/>
          </a:bodyPr>
          <a:lstStyle/>
          <a:p>
            <a:pPr algn="just"/>
            <a:r>
              <a:rPr lang="fr-FR" sz="4400" dirty="0">
                <a:latin typeface="Times New Roman" panose="02020603050405020304" pitchFamily="18" charset="0"/>
                <a:ea typeface="Tahoma" panose="020B0604030504040204" pitchFamily="34" charset="0"/>
                <a:cs typeface="Times New Roman" panose="02020603050405020304" pitchFamily="18" charset="0"/>
              </a:rPr>
              <a:t>L’air visuelle analyse et interprète </a:t>
            </a:r>
            <a:r>
              <a:rPr lang="fr-FR" sz="4400" b="1" dirty="0">
                <a:latin typeface="Times New Roman" panose="02020603050405020304" pitchFamily="18" charset="0"/>
                <a:ea typeface="Tahoma" panose="020B0604030504040204" pitchFamily="34" charset="0"/>
                <a:cs typeface="Times New Roman" panose="02020603050405020304" pitchFamily="18" charset="0"/>
              </a:rPr>
              <a:t>l’influx</a:t>
            </a:r>
            <a:r>
              <a:rPr lang="fr-FR" sz="4400" dirty="0">
                <a:latin typeface="Times New Roman" panose="02020603050405020304" pitchFamily="18" charset="0"/>
                <a:ea typeface="Tahoma" panose="020B0604030504040204" pitchFamily="34" charset="0"/>
                <a:cs typeface="Times New Roman" panose="02020603050405020304" pitchFamily="18" charset="0"/>
              </a:rPr>
              <a:t> </a:t>
            </a:r>
            <a:r>
              <a:rPr lang="fr-FR" sz="4400" b="1" dirty="0">
                <a:latin typeface="Times New Roman" panose="02020603050405020304" pitchFamily="18" charset="0"/>
                <a:ea typeface="Tahoma" panose="020B0604030504040204" pitchFamily="34" charset="0"/>
                <a:cs typeface="Times New Roman" panose="02020603050405020304" pitchFamily="18" charset="0"/>
              </a:rPr>
              <a:t>nerveux</a:t>
            </a:r>
            <a:r>
              <a:rPr lang="fr-FR" sz="4400" dirty="0">
                <a:latin typeface="Times New Roman" panose="02020603050405020304" pitchFamily="18" charset="0"/>
                <a:ea typeface="Tahoma" panose="020B0604030504040204" pitchFamily="34" charset="0"/>
                <a:cs typeface="Times New Roman" panose="02020603050405020304" pitchFamily="18" charset="0"/>
              </a:rPr>
              <a:t> </a:t>
            </a:r>
            <a:r>
              <a:rPr lang="fr-FR" sz="4400" b="1" dirty="0">
                <a:latin typeface="Times New Roman" panose="02020603050405020304" pitchFamily="18" charset="0"/>
                <a:ea typeface="Tahoma" panose="020B0604030504040204" pitchFamily="34" charset="0"/>
                <a:cs typeface="Times New Roman" panose="02020603050405020304" pitchFamily="18" charset="0"/>
              </a:rPr>
              <a:t>sensitif</a:t>
            </a:r>
            <a:r>
              <a:rPr lang="fr-FR" sz="4400" dirty="0">
                <a:latin typeface="Times New Roman" panose="02020603050405020304" pitchFamily="18" charset="0"/>
                <a:ea typeface="Tahoma" panose="020B0604030504040204" pitchFamily="34" charset="0"/>
                <a:cs typeface="Times New Roman" panose="02020603050405020304" pitchFamily="18" charset="0"/>
              </a:rPr>
              <a:t> </a:t>
            </a:r>
            <a:r>
              <a:rPr lang="fr-FR" sz="4400" b="1" dirty="0">
                <a:latin typeface="Times New Roman" panose="02020603050405020304" pitchFamily="18" charset="0"/>
                <a:ea typeface="Tahoma" panose="020B0604030504040204" pitchFamily="34" charset="0"/>
                <a:cs typeface="Times New Roman" panose="02020603050405020304" pitchFamily="18" charset="0"/>
              </a:rPr>
              <a:t>(</a:t>
            </a:r>
            <a:r>
              <a:rPr lang="ar-MA" sz="4400" b="1" dirty="0">
                <a:latin typeface="Times New Roman" panose="02020603050405020304" pitchFamily="18" charset="0"/>
                <a:ea typeface="Tahoma" panose="020B0604030504040204" pitchFamily="34" charset="0"/>
                <a:cs typeface="Times New Roman" panose="02020603050405020304" pitchFamily="18" charset="0"/>
              </a:rPr>
              <a:t>السيالة العصبية الحسية</a:t>
            </a:r>
            <a:r>
              <a:rPr lang="fr-FR" sz="4400" b="1" dirty="0">
                <a:latin typeface="Times New Roman" panose="02020603050405020304" pitchFamily="18" charset="0"/>
                <a:ea typeface="Tahoma" panose="020B0604030504040204" pitchFamily="34" charset="0"/>
                <a:cs typeface="Times New Roman" panose="02020603050405020304" pitchFamily="18" charset="0"/>
              </a:rPr>
              <a:t>) </a:t>
            </a:r>
            <a:r>
              <a:rPr lang="fr-FR" sz="4400" dirty="0">
                <a:latin typeface="Times New Roman" panose="02020603050405020304" pitchFamily="18" charset="0"/>
                <a:ea typeface="Tahoma" panose="020B0604030504040204" pitchFamily="34" charset="0"/>
                <a:cs typeface="Times New Roman" panose="02020603050405020304" pitchFamily="18" charset="0"/>
              </a:rPr>
              <a:t>et le traduit en image, l’air visuelle représente donc le </a:t>
            </a:r>
            <a:r>
              <a:rPr lang="fr-FR" sz="4400" b="1" dirty="0">
                <a:latin typeface="Times New Roman" panose="02020603050405020304" pitchFamily="18" charset="0"/>
                <a:ea typeface="Tahoma" panose="020B0604030504040204" pitchFamily="34" charset="0"/>
                <a:cs typeface="Times New Roman" panose="02020603050405020304" pitchFamily="18" charset="0"/>
              </a:rPr>
              <a:t>centre</a:t>
            </a:r>
            <a:r>
              <a:rPr lang="fr-FR" sz="4400" dirty="0">
                <a:latin typeface="Times New Roman" panose="02020603050405020304" pitchFamily="18" charset="0"/>
                <a:ea typeface="Tahoma" panose="020B0604030504040204" pitchFamily="34" charset="0"/>
                <a:cs typeface="Times New Roman" panose="02020603050405020304" pitchFamily="18" charset="0"/>
              </a:rPr>
              <a:t> </a:t>
            </a:r>
            <a:r>
              <a:rPr lang="fr-FR" sz="4400" b="1" dirty="0">
                <a:latin typeface="Times New Roman" panose="02020603050405020304" pitchFamily="18" charset="0"/>
                <a:ea typeface="Tahoma" panose="020B0604030504040204" pitchFamily="34" charset="0"/>
                <a:cs typeface="Times New Roman" panose="02020603050405020304" pitchFamily="18" charset="0"/>
              </a:rPr>
              <a:t>nerveux</a:t>
            </a:r>
            <a:r>
              <a:rPr lang="fr-FR" sz="4400" dirty="0">
                <a:latin typeface="Times New Roman" panose="02020603050405020304" pitchFamily="18" charset="0"/>
                <a:ea typeface="Tahoma" panose="020B0604030504040204" pitchFamily="34" charset="0"/>
                <a:cs typeface="Times New Roman" panose="02020603050405020304" pitchFamily="18" charset="0"/>
              </a:rPr>
              <a:t> </a:t>
            </a:r>
            <a:r>
              <a:rPr lang="fr-FR" sz="4400" b="1" dirty="0">
                <a:latin typeface="Times New Roman" panose="02020603050405020304" pitchFamily="18" charset="0"/>
                <a:ea typeface="Tahoma" panose="020B0604030504040204" pitchFamily="34" charset="0"/>
                <a:cs typeface="Times New Roman" panose="02020603050405020304" pitchFamily="18" charset="0"/>
              </a:rPr>
              <a:t>sensitif</a:t>
            </a:r>
            <a:r>
              <a:rPr lang="fr-FR" sz="4400" dirty="0">
                <a:latin typeface="Times New Roman" panose="02020603050405020304" pitchFamily="18" charset="0"/>
                <a:ea typeface="Tahoma" panose="020B0604030504040204" pitchFamily="34" charset="0"/>
                <a:cs typeface="Times New Roman" panose="02020603050405020304" pitchFamily="18" charset="0"/>
              </a:rPr>
              <a:t> </a:t>
            </a:r>
            <a:r>
              <a:rPr lang="fr-FR" sz="4400" b="1" dirty="0">
                <a:latin typeface="Times New Roman" panose="02020603050405020304" pitchFamily="18" charset="0"/>
                <a:ea typeface="Tahoma" panose="020B0604030504040204" pitchFamily="34" charset="0"/>
                <a:cs typeface="Times New Roman" panose="02020603050405020304" pitchFamily="18" charset="0"/>
              </a:rPr>
              <a:t>(</a:t>
            </a:r>
            <a:r>
              <a:rPr lang="ar-MA" sz="4400" b="1" dirty="0">
                <a:latin typeface="Times New Roman" panose="02020603050405020304" pitchFamily="18" charset="0"/>
                <a:ea typeface="Tahoma" panose="020B0604030504040204" pitchFamily="34" charset="0"/>
                <a:cs typeface="Times New Roman" panose="02020603050405020304" pitchFamily="18" charset="0"/>
              </a:rPr>
              <a:t>المركز العصبي الحسي</a:t>
            </a:r>
            <a:r>
              <a:rPr lang="fr-FR" sz="4400" b="1" dirty="0">
                <a:latin typeface="Times New Roman" panose="02020603050405020304" pitchFamily="18" charset="0"/>
                <a:ea typeface="Tahoma" panose="020B0604030504040204" pitchFamily="34" charset="0"/>
                <a:cs typeface="Times New Roman" panose="02020603050405020304" pitchFamily="18" charset="0"/>
              </a:rPr>
              <a:t>) </a:t>
            </a:r>
            <a:r>
              <a:rPr lang="fr-FR" sz="4400" dirty="0">
                <a:latin typeface="Times New Roman" panose="02020603050405020304" pitchFamily="18" charset="0"/>
                <a:ea typeface="Tahoma" panose="020B0604030504040204" pitchFamily="34" charset="0"/>
                <a:cs typeface="Times New Roman" panose="02020603050405020304" pitchFamily="18" charset="0"/>
              </a:rPr>
              <a:t>de la vision</a:t>
            </a:r>
          </a:p>
        </p:txBody>
      </p:sp>
      <p:sp>
        <p:nvSpPr>
          <p:cNvPr id="3" name="ZoneTexte 2">
            <a:extLst>
              <a:ext uri="{FF2B5EF4-FFF2-40B4-BE49-F238E27FC236}">
                <a16:creationId xmlns:a16="http://schemas.microsoft.com/office/drawing/2014/main" id="{19D9E1F4-8A52-131A-4D56-2BE9F435E0CD}"/>
              </a:ext>
            </a:extLst>
          </p:cNvPr>
          <p:cNvSpPr txBox="1"/>
          <p:nvPr/>
        </p:nvSpPr>
        <p:spPr>
          <a:xfrm>
            <a:off x="654728" y="4205748"/>
            <a:ext cx="10882544" cy="1569660"/>
          </a:xfrm>
          <a:prstGeom prst="rect">
            <a:avLst/>
          </a:prstGeom>
          <a:noFill/>
        </p:spPr>
        <p:txBody>
          <a:bodyPr wrap="square" rtlCol="0">
            <a:spAutoFit/>
          </a:bodyPr>
          <a:lstStyle/>
          <a:p>
            <a:pPr algn="just"/>
            <a:r>
              <a:rPr lang="fr-FR" sz="3200" b="1" dirty="0">
                <a:solidFill>
                  <a:schemeClr val="accent6"/>
                </a:solidFill>
                <a:latin typeface="Times New Roman" panose="02020603050405020304" pitchFamily="18" charset="0"/>
                <a:ea typeface="Tahoma" panose="020B0604030504040204" pitchFamily="34" charset="0"/>
                <a:cs typeface="Times New Roman" panose="02020603050405020304" pitchFamily="18" charset="0"/>
              </a:rPr>
              <a:t>Remarque : </a:t>
            </a:r>
          </a:p>
          <a:p>
            <a:pPr algn="just"/>
            <a:r>
              <a:rPr lang="fr-FR" sz="3200" dirty="0">
                <a:latin typeface="Times New Roman" panose="02020603050405020304" pitchFamily="18" charset="0"/>
                <a:ea typeface="Tahoma" panose="020B0604030504040204" pitchFamily="34" charset="0"/>
                <a:cs typeface="Times New Roman" panose="02020603050405020304" pitchFamily="18" charset="0"/>
              </a:rPr>
              <a:t>Les fibres nerveuses constitués le nerf optique conduisent un influx appelé : </a:t>
            </a:r>
            <a:r>
              <a:rPr lang="fr-FR" sz="3200" b="1" dirty="0">
                <a:solidFill>
                  <a:schemeClr val="accent1"/>
                </a:solidFill>
                <a:latin typeface="Times New Roman" panose="02020603050405020304" pitchFamily="18" charset="0"/>
                <a:ea typeface="Tahoma" panose="020B0604030504040204" pitchFamily="34" charset="0"/>
                <a:cs typeface="Times New Roman" panose="02020603050405020304" pitchFamily="18" charset="0"/>
              </a:rPr>
              <a:t>influx nerveux centripète (</a:t>
            </a:r>
            <a:r>
              <a:rPr lang="ar-MA" sz="3200" b="1" dirty="0">
                <a:solidFill>
                  <a:schemeClr val="accent1"/>
                </a:solidFill>
                <a:latin typeface="Times New Roman" panose="02020603050405020304" pitchFamily="18" charset="0"/>
                <a:ea typeface="Tahoma" panose="020B0604030504040204" pitchFamily="34" charset="0"/>
                <a:cs typeface="Times New Roman" panose="02020603050405020304" pitchFamily="18" charset="0"/>
              </a:rPr>
              <a:t>سيالة عصبية مركزية</a:t>
            </a:r>
            <a:r>
              <a:rPr lang="fr-FR" sz="3200" b="1" dirty="0">
                <a:solidFill>
                  <a:schemeClr val="accent1"/>
                </a:solidFill>
                <a:latin typeface="Times New Roman" panose="02020603050405020304" pitchFamily="18" charset="0"/>
                <a:ea typeface="Tahoma" panose="020B0604030504040204" pitchFamily="34" charset="0"/>
                <a:cs typeface="Times New Roman" panose="02020603050405020304" pitchFamily="18" charset="0"/>
              </a:rPr>
              <a:t>)</a:t>
            </a:r>
            <a:endParaRPr lang="fr-FR" sz="3200" dirty="0">
              <a:solidFill>
                <a:schemeClr val="accent1"/>
              </a:solidFill>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055812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a:extLst>
              <a:ext uri="{FF2B5EF4-FFF2-40B4-BE49-F238E27FC236}">
                <a16:creationId xmlns:a16="http://schemas.microsoft.com/office/drawing/2014/main" id="{3A79EB63-EC28-F9D3-C3F1-B4542604995D}"/>
              </a:ext>
            </a:extLst>
          </p:cNvPr>
          <p:cNvGraphicFramePr/>
          <p:nvPr>
            <p:extLst>
              <p:ext uri="{D42A27DB-BD31-4B8C-83A1-F6EECF244321}">
                <p14:modId xmlns:p14="http://schemas.microsoft.com/office/powerpoint/2010/main" val="197280708"/>
              </p:ext>
            </p:extLst>
          </p:nvPr>
        </p:nvGraphicFramePr>
        <p:xfrm>
          <a:off x="538085" y="553211"/>
          <a:ext cx="11115829" cy="30977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a:extLst>
              <a:ext uri="{FF2B5EF4-FFF2-40B4-BE49-F238E27FC236}">
                <a16:creationId xmlns:a16="http://schemas.microsoft.com/office/drawing/2014/main" id="{9ED3E50E-357B-A35C-D7DB-39E81A61C1BC}"/>
              </a:ext>
            </a:extLst>
          </p:cNvPr>
          <p:cNvSpPr txBox="1"/>
          <p:nvPr/>
        </p:nvSpPr>
        <p:spPr>
          <a:xfrm>
            <a:off x="275208" y="3506680"/>
            <a:ext cx="2991773" cy="2554545"/>
          </a:xfrm>
          <a:prstGeom prst="rect">
            <a:avLst/>
          </a:prstGeom>
          <a:noFill/>
        </p:spPr>
        <p:txBody>
          <a:bodyPr wrap="square" rtlCol="0">
            <a:spAutoFit/>
          </a:bodyPr>
          <a:lstStyle/>
          <a:p>
            <a:pPr algn="ctr"/>
            <a:r>
              <a:rPr lang="fr-FR" sz="3200" dirty="0">
                <a:latin typeface="Times New Roman" panose="02020603050405020304" pitchFamily="18" charset="0"/>
                <a:cs typeface="Times New Roman" panose="02020603050405020304" pitchFamily="18" charset="0"/>
              </a:rPr>
              <a:t>Reçoit l’excitation et donne naissance à un influx nerveux sensitif </a:t>
            </a:r>
          </a:p>
        </p:txBody>
      </p:sp>
      <p:sp>
        <p:nvSpPr>
          <p:cNvPr id="4" name="ZoneTexte 3">
            <a:extLst>
              <a:ext uri="{FF2B5EF4-FFF2-40B4-BE49-F238E27FC236}">
                <a16:creationId xmlns:a16="http://schemas.microsoft.com/office/drawing/2014/main" id="{59CC1DFC-4597-CAC1-9F53-0F5DEF4222AD}"/>
              </a:ext>
            </a:extLst>
          </p:cNvPr>
          <p:cNvSpPr txBox="1"/>
          <p:nvPr/>
        </p:nvSpPr>
        <p:spPr>
          <a:xfrm>
            <a:off x="4074853" y="3506678"/>
            <a:ext cx="2991773" cy="2062103"/>
          </a:xfrm>
          <a:prstGeom prst="rect">
            <a:avLst/>
          </a:prstGeom>
          <a:noFill/>
        </p:spPr>
        <p:txBody>
          <a:bodyPr wrap="square" rtlCol="0">
            <a:spAutoFit/>
          </a:bodyPr>
          <a:lstStyle/>
          <a:p>
            <a:pPr algn="ctr"/>
            <a:r>
              <a:rPr lang="fr-FR" sz="3200" dirty="0">
                <a:latin typeface="Times New Roman" panose="02020603050405020304" pitchFamily="18" charset="0"/>
                <a:cs typeface="Times New Roman" panose="02020603050405020304" pitchFamily="18" charset="0"/>
              </a:rPr>
              <a:t>Conduit l’influx nerveux sensitif de l’œil vers l’aire visuelle</a:t>
            </a:r>
          </a:p>
        </p:txBody>
      </p:sp>
      <p:sp>
        <p:nvSpPr>
          <p:cNvPr id="5" name="ZoneTexte 4">
            <a:extLst>
              <a:ext uri="{FF2B5EF4-FFF2-40B4-BE49-F238E27FC236}">
                <a16:creationId xmlns:a16="http://schemas.microsoft.com/office/drawing/2014/main" id="{4BAFB614-B7E9-E354-5F16-8EA7A57BD53A}"/>
              </a:ext>
            </a:extLst>
          </p:cNvPr>
          <p:cNvSpPr txBox="1"/>
          <p:nvPr/>
        </p:nvSpPr>
        <p:spPr>
          <a:xfrm>
            <a:off x="8028371" y="3429000"/>
            <a:ext cx="3536766" cy="2554545"/>
          </a:xfrm>
          <a:prstGeom prst="rect">
            <a:avLst/>
          </a:prstGeom>
          <a:noFill/>
        </p:spPr>
        <p:txBody>
          <a:bodyPr wrap="square" rtlCol="0">
            <a:spAutoFit/>
          </a:bodyPr>
          <a:lstStyle/>
          <a:p>
            <a:pPr algn="ctr"/>
            <a:r>
              <a:rPr lang="fr-FR" sz="3200" dirty="0">
                <a:latin typeface="Times New Roman" panose="02020603050405020304" pitchFamily="18" charset="0"/>
                <a:cs typeface="Times New Roman" panose="02020603050405020304" pitchFamily="18" charset="0"/>
              </a:rPr>
              <a:t>Analyse et interprète l’influx nerveux sensitif et détermine la nature de l’image vue</a:t>
            </a:r>
          </a:p>
        </p:txBody>
      </p:sp>
      <p:sp>
        <p:nvSpPr>
          <p:cNvPr id="6" name="ZoneTexte 5">
            <a:extLst>
              <a:ext uri="{FF2B5EF4-FFF2-40B4-BE49-F238E27FC236}">
                <a16:creationId xmlns:a16="http://schemas.microsoft.com/office/drawing/2014/main" id="{B9457639-2F14-3179-9463-025FBC709ADC}"/>
              </a:ext>
            </a:extLst>
          </p:cNvPr>
          <p:cNvSpPr txBox="1"/>
          <p:nvPr/>
        </p:nvSpPr>
        <p:spPr>
          <a:xfrm>
            <a:off x="4283477" y="1751"/>
            <a:ext cx="2574524" cy="830997"/>
          </a:xfrm>
          <a:prstGeom prst="rect">
            <a:avLst/>
          </a:prstGeom>
          <a:noFill/>
        </p:spPr>
        <p:txBody>
          <a:bodyPr wrap="square" rtlCol="0">
            <a:spAutoFit/>
          </a:bodyPr>
          <a:lstStyle/>
          <a:p>
            <a:pPr algn="ctr"/>
            <a:r>
              <a:rPr lang="fr-FR" sz="48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BILAN</a:t>
            </a:r>
          </a:p>
        </p:txBody>
      </p:sp>
    </p:spTree>
    <p:extLst>
      <p:ext uri="{BB962C8B-B14F-4D97-AF65-F5344CB8AC3E}">
        <p14:creationId xmlns:p14="http://schemas.microsoft.com/office/powerpoint/2010/main" val="2570443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B691822-AA4D-F5F0-C82F-4C3D00D5BA63}"/>
              </a:ext>
            </a:extLst>
          </p:cNvPr>
          <p:cNvSpPr txBox="1"/>
          <p:nvPr/>
        </p:nvSpPr>
        <p:spPr>
          <a:xfrm>
            <a:off x="304058" y="82856"/>
            <a:ext cx="11950086" cy="584775"/>
          </a:xfrm>
          <a:prstGeom prst="rect">
            <a:avLst/>
          </a:prstGeom>
          <a:noFill/>
        </p:spPr>
        <p:txBody>
          <a:bodyPr wrap="square">
            <a:spAutoFit/>
          </a:bodyPr>
          <a:lstStyle/>
          <a:p>
            <a:pPr eaLnBrk="1" fontAlgn="auto" hangingPunct="1">
              <a:spcBef>
                <a:spcPts val="0"/>
              </a:spcBef>
              <a:spcAft>
                <a:spcPts val="0"/>
              </a:spcAft>
              <a:defRPr/>
            </a:pPr>
            <a:r>
              <a:rPr lang="fr-FR" sz="3200" b="1" dirty="0">
                <a:solidFill>
                  <a:srgbClr val="FF0000"/>
                </a:solidFill>
                <a:effectLst>
                  <a:outerShdw blurRad="38100" dist="38100" dir="2700000" algn="tl">
                    <a:srgbClr val="000000">
                      <a:alpha val="43137"/>
                    </a:srgbClr>
                  </a:outerShdw>
                </a:effectLst>
                <a:latin typeface="Times New Roman" panose="02020603050405020304" pitchFamily="18" charset="0"/>
                <a:ea typeface="Tahoma" panose="020B0604030504040204" pitchFamily="34" charset="0"/>
                <a:cs typeface="Times New Roman" panose="02020603050405020304" pitchFamily="18" charset="0"/>
              </a:rPr>
              <a:t>II – L’étude de la sensibilité consciente (2) : la sensibilité générale  </a:t>
            </a:r>
          </a:p>
        </p:txBody>
      </p:sp>
      <p:pic>
        <p:nvPicPr>
          <p:cNvPr id="4" name="Image 3">
            <a:extLst>
              <a:ext uri="{FF2B5EF4-FFF2-40B4-BE49-F238E27FC236}">
                <a16:creationId xmlns:a16="http://schemas.microsoft.com/office/drawing/2014/main" id="{8D1C4329-0BDE-C553-81D5-33988CEBBCA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5357034" y="1395863"/>
            <a:ext cx="6834966" cy="4786546"/>
          </a:xfrm>
          <a:prstGeom prst="rect">
            <a:avLst/>
          </a:prstGeom>
        </p:spPr>
      </p:pic>
      <p:sp>
        <p:nvSpPr>
          <p:cNvPr id="6" name="ZoneTexte 5">
            <a:extLst>
              <a:ext uri="{FF2B5EF4-FFF2-40B4-BE49-F238E27FC236}">
                <a16:creationId xmlns:a16="http://schemas.microsoft.com/office/drawing/2014/main" id="{B7BE7BA0-5DF7-E8AD-5810-A15245B38883}"/>
              </a:ext>
            </a:extLst>
          </p:cNvPr>
          <p:cNvSpPr txBox="1"/>
          <p:nvPr/>
        </p:nvSpPr>
        <p:spPr>
          <a:xfrm>
            <a:off x="384697" y="981950"/>
            <a:ext cx="4764998" cy="1938992"/>
          </a:xfrm>
          <a:prstGeom prst="rect">
            <a:avLst/>
          </a:prstGeom>
          <a:noFill/>
        </p:spPr>
        <p:txBody>
          <a:bodyPr wrap="square" rtlCol="0">
            <a:spAutoFit/>
          </a:bodyPr>
          <a:lstStyle/>
          <a:p>
            <a:pPr algn="just"/>
            <a:r>
              <a:rPr lang="fr-FR" sz="2400" dirty="0">
                <a:cs typeface="Times New Roman" panose="02020603050405020304" pitchFamily="18" charset="0"/>
              </a:rPr>
              <a:t>La peau est l’organe de sens de cette sensation, elle est a l’origine de plusieurs types de sensations grâce de à ses terminaisons nerveuses dites : </a:t>
            </a:r>
            <a:r>
              <a:rPr lang="fr-FR" sz="2400" b="1" dirty="0">
                <a:cs typeface="Times New Roman" panose="02020603050405020304" pitchFamily="18" charset="0"/>
              </a:rPr>
              <a:t>corpuscules</a:t>
            </a:r>
            <a:r>
              <a:rPr lang="fr-FR" sz="2400" dirty="0">
                <a:cs typeface="Times New Roman" panose="02020603050405020304" pitchFamily="18" charset="0"/>
              </a:rPr>
              <a:t> (</a:t>
            </a:r>
            <a:r>
              <a:rPr lang="ar-MA" sz="2400" dirty="0">
                <a:cs typeface="Times New Roman" panose="02020603050405020304" pitchFamily="18" charset="0"/>
              </a:rPr>
              <a:t>جسيمات</a:t>
            </a:r>
            <a:r>
              <a:rPr lang="fr-FR" sz="2400" dirty="0">
                <a:cs typeface="Times New Roman" panose="02020603050405020304" pitchFamily="18" charset="0"/>
              </a:rPr>
              <a:t>)</a:t>
            </a:r>
          </a:p>
        </p:txBody>
      </p:sp>
      <p:pic>
        <p:nvPicPr>
          <p:cNvPr id="8" name="Image 7">
            <a:extLst>
              <a:ext uri="{FF2B5EF4-FFF2-40B4-BE49-F238E27FC236}">
                <a16:creationId xmlns:a16="http://schemas.microsoft.com/office/drawing/2014/main" id="{6F4A82AB-1047-A9F0-76F4-5B520418FD9F}"/>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rot="5400000">
            <a:off x="997255" y="2542065"/>
            <a:ext cx="3539882" cy="4926277"/>
          </a:xfrm>
          <a:prstGeom prst="rect">
            <a:avLst/>
          </a:prstGeom>
        </p:spPr>
      </p:pic>
    </p:spTree>
    <p:extLst>
      <p:ext uri="{BB962C8B-B14F-4D97-AF65-F5344CB8AC3E}">
        <p14:creationId xmlns:p14="http://schemas.microsoft.com/office/powerpoint/2010/main" val="20025080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9838A0A-5381-9CAC-F5C5-17C5952CC36D}"/>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rcRect r="51962"/>
          <a:stretch/>
        </p:blipFill>
        <p:spPr>
          <a:xfrm>
            <a:off x="392004" y="0"/>
            <a:ext cx="2886504" cy="3781887"/>
          </a:xfrm>
          <a:prstGeom prst="rect">
            <a:avLst/>
          </a:prstGeom>
        </p:spPr>
      </p:pic>
      <p:sp>
        <p:nvSpPr>
          <p:cNvPr id="3" name="ZoneTexte 2">
            <a:extLst>
              <a:ext uri="{FF2B5EF4-FFF2-40B4-BE49-F238E27FC236}">
                <a16:creationId xmlns:a16="http://schemas.microsoft.com/office/drawing/2014/main" id="{BB5753A8-8728-EDA7-D39A-FEFC0595B017}"/>
              </a:ext>
            </a:extLst>
          </p:cNvPr>
          <p:cNvSpPr txBox="1"/>
          <p:nvPr/>
        </p:nvSpPr>
        <p:spPr>
          <a:xfrm>
            <a:off x="4012706" y="195309"/>
            <a:ext cx="7714695" cy="1569660"/>
          </a:xfrm>
          <a:prstGeom prst="rect">
            <a:avLst/>
          </a:prstGeom>
          <a:noFill/>
        </p:spPr>
        <p:txBody>
          <a:bodyPr wrap="square" rtlCol="0">
            <a:spAutoFit/>
          </a:bodyPr>
          <a:lstStyle/>
          <a:p>
            <a:r>
              <a:rPr lang="fr-FR" sz="2400" b="1" dirty="0">
                <a:latin typeface="Times New Roman" panose="02020603050405020304" pitchFamily="18" charset="0"/>
                <a:cs typeface="Times New Roman" panose="02020603050405020304" pitchFamily="18" charset="0"/>
              </a:rPr>
              <a:t>1 = Derme</a:t>
            </a:r>
          </a:p>
          <a:p>
            <a:r>
              <a:rPr lang="fr-FR" sz="2400" b="1" dirty="0">
                <a:latin typeface="Times New Roman" panose="02020603050405020304" pitchFamily="18" charset="0"/>
                <a:cs typeface="Times New Roman" panose="02020603050405020304" pitchFamily="18" charset="0"/>
              </a:rPr>
              <a:t>2 = Epiderme</a:t>
            </a:r>
          </a:p>
          <a:p>
            <a:r>
              <a:rPr lang="fr-FR" sz="2400" b="1" dirty="0">
                <a:latin typeface="Times New Roman" panose="02020603050405020304" pitchFamily="18" charset="0"/>
                <a:cs typeface="Times New Roman" panose="02020603050405020304" pitchFamily="18" charset="0"/>
              </a:rPr>
              <a:t>3 = Récepteurs sensitifs (Corpuscules)</a:t>
            </a:r>
          </a:p>
          <a:p>
            <a:r>
              <a:rPr lang="fr-FR" sz="2400" b="1" dirty="0">
                <a:latin typeface="Times New Roman" panose="02020603050405020304" pitchFamily="18" charset="0"/>
                <a:cs typeface="Times New Roman" panose="02020603050405020304" pitchFamily="18" charset="0"/>
              </a:rPr>
              <a:t>Titre : schéma de la coupe transversale de la peau</a:t>
            </a:r>
          </a:p>
        </p:txBody>
      </p:sp>
      <p:pic>
        <p:nvPicPr>
          <p:cNvPr id="4" name="Image 3">
            <a:extLst>
              <a:ext uri="{FF2B5EF4-FFF2-40B4-BE49-F238E27FC236}">
                <a16:creationId xmlns:a16="http://schemas.microsoft.com/office/drawing/2014/main" id="{36B2D78A-B179-39BB-0D47-C44DFC0734A0}"/>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rot="5400000">
            <a:off x="4041400" y="2258446"/>
            <a:ext cx="3539882" cy="4926277"/>
          </a:xfrm>
          <a:prstGeom prst="rect">
            <a:avLst/>
          </a:prstGeom>
        </p:spPr>
      </p:pic>
      <p:sp>
        <p:nvSpPr>
          <p:cNvPr id="5" name="Accolade fermante 4">
            <a:extLst>
              <a:ext uri="{FF2B5EF4-FFF2-40B4-BE49-F238E27FC236}">
                <a16:creationId xmlns:a16="http://schemas.microsoft.com/office/drawing/2014/main" id="{5D9D2230-2836-A638-2E00-C9F3ED1007CF}"/>
              </a:ext>
            </a:extLst>
          </p:cNvPr>
          <p:cNvSpPr/>
          <p:nvPr/>
        </p:nvSpPr>
        <p:spPr>
          <a:xfrm>
            <a:off x="3348205" y="266330"/>
            <a:ext cx="594804" cy="1200329"/>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fr-FR"/>
          </a:p>
        </p:txBody>
      </p:sp>
      <p:sp>
        <p:nvSpPr>
          <p:cNvPr id="6" name="ZoneTexte 5">
            <a:extLst>
              <a:ext uri="{FF2B5EF4-FFF2-40B4-BE49-F238E27FC236}">
                <a16:creationId xmlns:a16="http://schemas.microsoft.com/office/drawing/2014/main" id="{D868FA9A-3900-E53A-68A7-7884C5CEBA3D}"/>
              </a:ext>
            </a:extLst>
          </p:cNvPr>
          <p:cNvSpPr txBox="1"/>
          <p:nvPr/>
        </p:nvSpPr>
        <p:spPr>
          <a:xfrm>
            <a:off x="8344174" y="2951643"/>
            <a:ext cx="4135609" cy="3046988"/>
          </a:xfrm>
          <a:prstGeom prst="rect">
            <a:avLst/>
          </a:prstGeom>
          <a:noFill/>
        </p:spPr>
        <p:txBody>
          <a:bodyPr wrap="square" rtlCol="0">
            <a:spAutoFit/>
          </a:bodyPr>
          <a:lstStyle/>
          <a:p>
            <a:r>
              <a:rPr lang="fr-FR" sz="2400" b="1" dirty="0">
                <a:latin typeface="Times New Roman" panose="02020603050405020304" pitchFamily="18" charset="0"/>
                <a:cs typeface="Times New Roman" panose="02020603050405020304" pitchFamily="18" charset="0"/>
              </a:rPr>
              <a:t>1 = Derme</a:t>
            </a:r>
          </a:p>
          <a:p>
            <a:r>
              <a:rPr lang="fr-FR" sz="2400" b="1" dirty="0">
                <a:latin typeface="Times New Roman" panose="02020603050405020304" pitchFamily="18" charset="0"/>
                <a:cs typeface="Times New Roman" panose="02020603050405020304" pitchFamily="18" charset="0"/>
              </a:rPr>
              <a:t>2 = Epiderme</a:t>
            </a:r>
          </a:p>
          <a:p>
            <a:r>
              <a:rPr lang="fr-FR" sz="2400" b="1" dirty="0">
                <a:latin typeface="Times New Roman" panose="02020603050405020304" pitchFamily="18" charset="0"/>
                <a:cs typeface="Times New Roman" panose="02020603050405020304" pitchFamily="18" charset="0"/>
              </a:rPr>
              <a:t>3 = Poil</a:t>
            </a:r>
          </a:p>
          <a:p>
            <a:r>
              <a:rPr lang="fr-FR" sz="2400" b="1" dirty="0">
                <a:latin typeface="Times New Roman" panose="02020603050405020304" pitchFamily="18" charset="0"/>
                <a:cs typeface="Times New Roman" panose="02020603050405020304" pitchFamily="18" charset="0"/>
              </a:rPr>
              <a:t>4 = Capillaire sanguin</a:t>
            </a:r>
          </a:p>
          <a:p>
            <a:r>
              <a:rPr lang="fr-FR" sz="2400" b="1" dirty="0">
                <a:latin typeface="Times New Roman" panose="02020603050405020304" pitchFamily="18" charset="0"/>
                <a:cs typeface="Times New Roman" panose="02020603050405020304" pitchFamily="18" charset="0"/>
              </a:rPr>
              <a:t>5 = Corpuscule de M</a:t>
            </a:r>
            <a:r>
              <a:rPr lang="en-US" sz="2400" b="1" dirty="0">
                <a:latin typeface="Times New Roman" panose="02020603050405020304" pitchFamily="18" charset="0"/>
                <a:cs typeface="Times New Roman" panose="02020603050405020304" pitchFamily="18" charset="0"/>
              </a:rPr>
              <a:t>eissner</a:t>
            </a:r>
          </a:p>
          <a:p>
            <a:r>
              <a:rPr lang="en-US" sz="2400" b="1" dirty="0">
                <a:latin typeface="Times New Roman" panose="02020603050405020304" pitchFamily="18" charset="0"/>
                <a:cs typeface="Times New Roman" panose="02020603050405020304" pitchFamily="18" charset="0"/>
              </a:rPr>
              <a:t>6 = </a:t>
            </a:r>
            <a:r>
              <a:rPr lang="fr-FR" sz="2400" b="1" dirty="0">
                <a:latin typeface="Times New Roman" panose="02020603050405020304" pitchFamily="18" charset="0"/>
                <a:cs typeface="Times New Roman" panose="02020603050405020304" pitchFamily="18" charset="0"/>
              </a:rPr>
              <a:t>Glande</a:t>
            </a:r>
            <a:r>
              <a:rPr lang="en-US" sz="2400" b="1" dirty="0">
                <a:latin typeface="Times New Roman" panose="02020603050405020304" pitchFamily="18" charset="0"/>
                <a:cs typeface="Times New Roman" panose="02020603050405020304" pitchFamily="18" charset="0"/>
              </a:rPr>
              <a:t> sudoripare</a:t>
            </a:r>
          </a:p>
          <a:p>
            <a:r>
              <a:rPr lang="en-US" sz="2400" b="1" dirty="0">
                <a:latin typeface="Times New Roman" panose="02020603050405020304" pitchFamily="18" charset="0"/>
                <a:cs typeface="Times New Roman" panose="02020603050405020304" pitchFamily="18" charset="0"/>
              </a:rPr>
              <a:t>7 = Nerf </a:t>
            </a:r>
          </a:p>
          <a:p>
            <a:r>
              <a:rPr lang="en-US" sz="2400" b="1" dirty="0">
                <a:latin typeface="Times New Roman" panose="02020603050405020304" pitchFamily="18" charset="0"/>
                <a:cs typeface="Times New Roman" panose="02020603050405020304" pitchFamily="18" charset="0"/>
              </a:rPr>
              <a:t>8 = </a:t>
            </a:r>
            <a:r>
              <a:rPr lang="fr-FR" sz="2400" b="1" dirty="0">
                <a:latin typeface="Times New Roman" panose="02020603050405020304" pitchFamily="18" charset="0"/>
                <a:cs typeface="Times New Roman" panose="02020603050405020304" pitchFamily="18" charset="0"/>
              </a:rPr>
              <a:t>Corpuscule</a:t>
            </a:r>
            <a:r>
              <a:rPr lang="en-US" sz="2400" b="1" dirty="0">
                <a:latin typeface="Times New Roman" panose="02020603050405020304" pitchFamily="18" charset="0"/>
                <a:cs typeface="Times New Roman" panose="02020603050405020304" pitchFamily="18" charset="0"/>
              </a:rPr>
              <a:t> de Pacini</a:t>
            </a:r>
            <a:endParaRPr lang="fr-FR"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38600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7C0EBCCF-B14B-5B7C-E766-763692EA3548}"/>
              </a:ext>
            </a:extLst>
          </p:cNvPr>
          <p:cNvSpPr txBox="1"/>
          <p:nvPr/>
        </p:nvSpPr>
        <p:spPr>
          <a:xfrm>
            <a:off x="428026" y="137802"/>
            <a:ext cx="10686495" cy="1077218"/>
          </a:xfrm>
          <a:prstGeom prst="rect">
            <a:avLst/>
          </a:prstGeom>
          <a:noFill/>
        </p:spPr>
        <p:txBody>
          <a:bodyPr wrap="square" rtlCol="0">
            <a:spAutoFit/>
          </a:bodyPr>
          <a:lstStyle/>
          <a:p>
            <a:r>
              <a:rPr lang="fr-FR" sz="3200" b="1" dirty="0">
                <a:solidFill>
                  <a:srgbClr val="0070C0"/>
                </a:solidFill>
                <a:latin typeface="Times New Roman" panose="02020603050405020304" pitchFamily="18" charset="0"/>
                <a:cs typeface="Times New Roman" panose="02020603050405020304" pitchFamily="18" charset="0"/>
              </a:rPr>
              <a:t>Les corpuscules de Meissner : </a:t>
            </a:r>
            <a:r>
              <a:rPr lang="fr-FR" sz="3200" dirty="0">
                <a:latin typeface="Times New Roman" panose="02020603050405020304" pitchFamily="18" charset="0"/>
                <a:cs typeface="Times New Roman" panose="02020603050405020304" pitchFamily="18" charset="0"/>
              </a:rPr>
              <a:t>répondent à la pression légère. </a:t>
            </a:r>
          </a:p>
          <a:p>
            <a:r>
              <a:rPr lang="fr-FR" sz="3200" b="1" dirty="0">
                <a:solidFill>
                  <a:srgbClr val="0070C0"/>
                </a:solidFill>
                <a:latin typeface="Times New Roman" panose="02020603050405020304" pitchFamily="18" charset="0"/>
                <a:cs typeface="Times New Roman" panose="02020603050405020304" pitchFamily="18" charset="0"/>
              </a:rPr>
              <a:t>Les corpuscules de Pacini : </a:t>
            </a:r>
            <a:r>
              <a:rPr lang="fr-FR" sz="3200" dirty="0">
                <a:latin typeface="Times New Roman" panose="02020603050405020304" pitchFamily="18" charset="0"/>
                <a:cs typeface="Times New Roman" panose="02020603050405020304" pitchFamily="18" charset="0"/>
              </a:rPr>
              <a:t>répondent à la pression forte. </a:t>
            </a:r>
          </a:p>
        </p:txBody>
      </p:sp>
      <p:sp>
        <p:nvSpPr>
          <p:cNvPr id="7" name="ZoneTexte 6">
            <a:extLst>
              <a:ext uri="{FF2B5EF4-FFF2-40B4-BE49-F238E27FC236}">
                <a16:creationId xmlns:a16="http://schemas.microsoft.com/office/drawing/2014/main" id="{6DA03CFD-7C38-B468-82D2-8BAB31F61E65}"/>
              </a:ext>
            </a:extLst>
          </p:cNvPr>
          <p:cNvSpPr txBox="1"/>
          <p:nvPr/>
        </p:nvSpPr>
        <p:spPr>
          <a:xfrm>
            <a:off x="516384" y="1416318"/>
            <a:ext cx="11159231" cy="2062103"/>
          </a:xfrm>
          <a:prstGeom prst="rect">
            <a:avLst/>
          </a:prstGeom>
          <a:noFill/>
        </p:spPr>
        <p:txBody>
          <a:bodyPr wrap="square" rtlCol="0">
            <a:spAutoFit/>
          </a:bodyPr>
          <a:lstStyle/>
          <a:p>
            <a:pPr algn="just"/>
            <a:r>
              <a:rPr lang="fr-FR" sz="3200" dirty="0">
                <a:latin typeface="Times New Roman" panose="02020603050405020304" pitchFamily="18" charset="0"/>
                <a:cs typeface="Times New Roman" panose="02020603050405020304" pitchFamily="18" charset="0"/>
              </a:rPr>
              <a:t>Ces corpuscules reçoivent les excitations et donne naissance à un influx </a:t>
            </a:r>
            <a:r>
              <a:rPr lang="fr-FR" sz="3200" b="1" dirty="0">
                <a:latin typeface="Times New Roman" panose="02020603050405020304" pitchFamily="18" charset="0"/>
                <a:cs typeface="Times New Roman" panose="02020603050405020304" pitchFamily="18" charset="0"/>
              </a:rPr>
              <a:t>nerveux</a:t>
            </a:r>
            <a:r>
              <a:rPr lang="fr-FR" sz="3200" dirty="0">
                <a:latin typeface="Times New Roman" panose="02020603050405020304" pitchFamily="18" charset="0"/>
                <a:cs typeface="Times New Roman" panose="02020603050405020304" pitchFamily="18" charset="0"/>
              </a:rPr>
              <a:t> </a:t>
            </a:r>
            <a:r>
              <a:rPr lang="fr-FR" sz="3200" b="1" dirty="0">
                <a:latin typeface="Times New Roman" panose="02020603050405020304" pitchFamily="18" charset="0"/>
                <a:cs typeface="Times New Roman" panose="02020603050405020304" pitchFamily="18" charset="0"/>
              </a:rPr>
              <a:t>sensitif</a:t>
            </a:r>
            <a:r>
              <a:rPr lang="fr-FR" sz="3200" dirty="0">
                <a:latin typeface="Times New Roman" panose="02020603050405020304" pitchFamily="18" charset="0"/>
                <a:cs typeface="Times New Roman" panose="02020603050405020304" pitchFamily="18" charset="0"/>
              </a:rPr>
              <a:t> </a:t>
            </a:r>
            <a:r>
              <a:rPr lang="fr-FR" sz="3200" b="1" dirty="0">
                <a:latin typeface="Times New Roman" panose="02020603050405020304" pitchFamily="18" charset="0"/>
                <a:cs typeface="Times New Roman" panose="02020603050405020304" pitchFamily="18" charset="0"/>
              </a:rPr>
              <a:t>centripète</a:t>
            </a:r>
            <a:r>
              <a:rPr lang="fr-FR" sz="3200" dirty="0">
                <a:latin typeface="Times New Roman" panose="02020603050405020304" pitchFamily="18" charset="0"/>
                <a:cs typeface="Times New Roman" panose="02020603050405020304" pitchFamily="18" charset="0"/>
              </a:rPr>
              <a:t> et transmis à travers les </a:t>
            </a:r>
            <a:r>
              <a:rPr lang="fr-FR" sz="3200" b="1" dirty="0">
                <a:latin typeface="Times New Roman" panose="02020603050405020304" pitchFamily="18" charset="0"/>
                <a:cs typeface="Times New Roman" panose="02020603050405020304" pitchFamily="18" charset="0"/>
              </a:rPr>
              <a:t>fibres</a:t>
            </a:r>
            <a:r>
              <a:rPr lang="fr-FR" sz="3200" dirty="0">
                <a:latin typeface="Times New Roman" panose="02020603050405020304" pitchFamily="18" charset="0"/>
                <a:cs typeface="Times New Roman" panose="02020603050405020304" pitchFamily="18" charset="0"/>
              </a:rPr>
              <a:t> </a:t>
            </a:r>
            <a:r>
              <a:rPr lang="fr-FR" sz="3200" b="1" dirty="0">
                <a:latin typeface="Times New Roman" panose="02020603050405020304" pitchFamily="18" charset="0"/>
                <a:cs typeface="Times New Roman" panose="02020603050405020304" pitchFamily="18" charset="0"/>
              </a:rPr>
              <a:t>nerveuses</a:t>
            </a:r>
            <a:r>
              <a:rPr lang="fr-FR" sz="3200" dirty="0">
                <a:latin typeface="Times New Roman" panose="02020603050405020304" pitchFamily="18" charset="0"/>
                <a:cs typeface="Times New Roman" panose="02020603050405020304" pitchFamily="18" charset="0"/>
              </a:rPr>
              <a:t> </a:t>
            </a:r>
            <a:r>
              <a:rPr lang="fr-FR" sz="3200" b="1" dirty="0">
                <a:latin typeface="Times New Roman" panose="02020603050405020304" pitchFamily="18" charset="0"/>
                <a:cs typeface="Times New Roman" panose="02020603050405020304" pitchFamily="18" charset="0"/>
              </a:rPr>
              <a:t>sensitives</a:t>
            </a:r>
            <a:r>
              <a:rPr lang="fr-FR" sz="3200" dirty="0">
                <a:latin typeface="Times New Roman" panose="02020603050405020304" pitchFamily="18" charset="0"/>
                <a:cs typeface="Times New Roman" panose="02020603050405020304" pitchFamily="18" charset="0"/>
              </a:rPr>
              <a:t> vers l’aire de la sensibilité générale dans le cortex cérébrale </a:t>
            </a:r>
          </a:p>
        </p:txBody>
      </p:sp>
      <p:sp>
        <p:nvSpPr>
          <p:cNvPr id="2" name="ZoneTexte 1">
            <a:extLst>
              <a:ext uri="{FF2B5EF4-FFF2-40B4-BE49-F238E27FC236}">
                <a16:creationId xmlns:a16="http://schemas.microsoft.com/office/drawing/2014/main" id="{C1B956DB-9D55-B3A3-DD99-33A4C0637C21}"/>
              </a:ext>
            </a:extLst>
          </p:cNvPr>
          <p:cNvSpPr txBox="1"/>
          <p:nvPr/>
        </p:nvSpPr>
        <p:spPr>
          <a:xfrm>
            <a:off x="587504" y="3478421"/>
            <a:ext cx="11159231" cy="1569660"/>
          </a:xfrm>
          <a:prstGeom prst="rect">
            <a:avLst/>
          </a:prstGeom>
          <a:noFill/>
        </p:spPr>
        <p:txBody>
          <a:bodyPr wrap="square" rtlCol="0">
            <a:spAutoFit/>
          </a:bodyPr>
          <a:lstStyle/>
          <a:p>
            <a:pPr algn="just"/>
            <a:r>
              <a:rPr lang="fr-FR" sz="32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Remarque  : </a:t>
            </a:r>
          </a:p>
          <a:p>
            <a:pPr algn="just"/>
            <a:r>
              <a:rPr lang="fr-FR" sz="3200" dirty="0">
                <a:latin typeface="Times New Roman" panose="02020603050405020304" pitchFamily="18" charset="0"/>
                <a:cs typeface="Times New Roman" panose="02020603050405020304" pitchFamily="18" charset="0"/>
              </a:rPr>
              <a:t>Pour le « </a:t>
            </a:r>
            <a:r>
              <a:rPr lang="fr-FR" sz="3200" b="1" dirty="0">
                <a:latin typeface="Times New Roman" panose="02020603050405020304" pitchFamily="18" charset="0"/>
                <a:cs typeface="Times New Roman" panose="02020603050405020304" pitchFamily="18" charset="0"/>
              </a:rPr>
              <a:t>toucher</a:t>
            </a:r>
            <a:r>
              <a:rPr lang="fr-FR" sz="3200" dirty="0">
                <a:latin typeface="Times New Roman" panose="02020603050405020304" pitchFamily="18" charset="0"/>
                <a:cs typeface="Times New Roman" panose="02020603050405020304" pitchFamily="18" charset="0"/>
              </a:rPr>
              <a:t> », la </a:t>
            </a:r>
            <a:r>
              <a:rPr lang="fr-FR" sz="3200" b="1" dirty="0">
                <a:latin typeface="Times New Roman" panose="02020603050405020304" pitchFamily="18" charset="0"/>
                <a:cs typeface="Times New Roman" panose="02020603050405020304" pitchFamily="18" charset="0"/>
              </a:rPr>
              <a:t>moelle épinière </a:t>
            </a:r>
            <a:r>
              <a:rPr lang="fr-FR" sz="3200" dirty="0">
                <a:latin typeface="Times New Roman" panose="02020603050405020304" pitchFamily="18" charset="0"/>
                <a:cs typeface="Times New Roman" panose="02020603050405020304" pitchFamily="18" charset="0"/>
              </a:rPr>
              <a:t>intervient pour le transport de l’influx nerveux dans un sens centripète (vers le cerveau)</a:t>
            </a:r>
          </a:p>
        </p:txBody>
      </p:sp>
      <p:sp>
        <p:nvSpPr>
          <p:cNvPr id="3" name="ZoneTexte 2">
            <a:extLst>
              <a:ext uri="{FF2B5EF4-FFF2-40B4-BE49-F238E27FC236}">
                <a16:creationId xmlns:a16="http://schemas.microsoft.com/office/drawing/2014/main" id="{6FF932E0-8727-7344-C167-05BF3CA762FB}"/>
              </a:ext>
            </a:extLst>
          </p:cNvPr>
          <p:cNvSpPr txBox="1"/>
          <p:nvPr/>
        </p:nvSpPr>
        <p:spPr>
          <a:xfrm>
            <a:off x="227217" y="5309691"/>
            <a:ext cx="11088111" cy="461665"/>
          </a:xfrm>
          <a:prstGeom prst="rect">
            <a:avLst/>
          </a:prstGeom>
          <a:noFill/>
        </p:spPr>
        <p:txBody>
          <a:bodyPr wrap="square" rtlCol="0">
            <a:spAutoFit/>
          </a:bodyPr>
          <a:lstStyle/>
          <a:p>
            <a:pPr algn="r" rtl="1"/>
            <a:r>
              <a:rPr lang="ar-MA" sz="2400" b="1" dirty="0"/>
              <a:t>بالنسبة لحاسة "اللمس"، يتدخل النخاع الشوكي لأجل إيصال السيالة العصبية في اتجاه مركزي (نحو المخ)</a:t>
            </a:r>
            <a:endParaRPr lang="fr-FR" sz="2400" b="1" dirty="0"/>
          </a:p>
        </p:txBody>
      </p:sp>
    </p:spTree>
    <p:extLst>
      <p:ext uri="{BB962C8B-B14F-4D97-AF65-F5344CB8AC3E}">
        <p14:creationId xmlns:p14="http://schemas.microsoft.com/office/powerpoint/2010/main" val="12134505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EB3C240-DEDD-9B5B-624C-781CAC14D97C}"/>
              </a:ext>
            </a:extLst>
          </p:cNvPr>
          <p:cNvPicPr>
            <a:picLocks noChangeAspect="1"/>
          </p:cNvPicPr>
          <p:nvPr/>
        </p:nvPicPr>
        <p:blipFill>
          <a:blip r:embed="rId2"/>
          <a:stretch>
            <a:fillRect/>
          </a:stretch>
        </p:blipFill>
        <p:spPr>
          <a:xfrm>
            <a:off x="6869981" y="123363"/>
            <a:ext cx="4344006" cy="6611273"/>
          </a:xfrm>
          <a:prstGeom prst="rect">
            <a:avLst/>
          </a:prstGeom>
        </p:spPr>
      </p:pic>
      <p:sp>
        <p:nvSpPr>
          <p:cNvPr id="4" name="ZoneTexte 3">
            <a:extLst>
              <a:ext uri="{FF2B5EF4-FFF2-40B4-BE49-F238E27FC236}">
                <a16:creationId xmlns:a16="http://schemas.microsoft.com/office/drawing/2014/main" id="{B6D55921-00CC-4F87-81C5-40E884664ACA}"/>
              </a:ext>
            </a:extLst>
          </p:cNvPr>
          <p:cNvSpPr txBox="1"/>
          <p:nvPr/>
        </p:nvSpPr>
        <p:spPr>
          <a:xfrm>
            <a:off x="297860" y="1115086"/>
            <a:ext cx="5798140" cy="4031873"/>
          </a:xfrm>
          <a:prstGeom prst="rect">
            <a:avLst/>
          </a:prstGeom>
          <a:noFill/>
        </p:spPr>
        <p:txBody>
          <a:bodyPr wrap="square" rtlCol="0">
            <a:spAutoFit/>
          </a:bodyPr>
          <a:lstStyle/>
          <a:p>
            <a:r>
              <a:rPr lang="fr-FR" sz="3200" dirty="0">
                <a:latin typeface="Times New Roman" panose="02020603050405020304" pitchFamily="18" charset="0"/>
                <a:cs typeface="Times New Roman" panose="02020603050405020304" pitchFamily="18" charset="0"/>
              </a:rPr>
              <a:t>1 = Aire de la sensibilité générale</a:t>
            </a:r>
          </a:p>
          <a:p>
            <a:r>
              <a:rPr lang="fr-FR" sz="3200" dirty="0">
                <a:latin typeface="Times New Roman" panose="02020603050405020304" pitchFamily="18" charset="0"/>
                <a:cs typeface="Times New Roman" panose="02020603050405020304" pitchFamily="18" charset="0"/>
              </a:rPr>
              <a:t>2 = Cerveau </a:t>
            </a:r>
          </a:p>
          <a:p>
            <a:r>
              <a:rPr lang="fr-FR" sz="3200" dirty="0">
                <a:latin typeface="Times New Roman" panose="02020603050405020304" pitchFamily="18" charset="0"/>
                <a:cs typeface="Times New Roman" panose="02020603050405020304" pitchFamily="18" charset="0"/>
              </a:rPr>
              <a:t>3 = Cervelet </a:t>
            </a:r>
          </a:p>
          <a:p>
            <a:r>
              <a:rPr lang="fr-FR" sz="3200" dirty="0">
                <a:latin typeface="Times New Roman" panose="02020603050405020304" pitchFamily="18" charset="0"/>
                <a:cs typeface="Times New Roman" panose="02020603050405020304" pitchFamily="18" charset="0"/>
              </a:rPr>
              <a:t>4 = Bulbe rachidien </a:t>
            </a:r>
          </a:p>
          <a:p>
            <a:r>
              <a:rPr lang="fr-FR" sz="3200" dirty="0">
                <a:latin typeface="Times New Roman" panose="02020603050405020304" pitchFamily="18" charset="0"/>
                <a:cs typeface="Times New Roman" panose="02020603050405020304" pitchFamily="18" charset="0"/>
              </a:rPr>
              <a:t>5 = Muscle </a:t>
            </a:r>
          </a:p>
          <a:p>
            <a:endParaRPr lang="fr-FR" sz="3200" dirty="0">
              <a:latin typeface="Times New Roman" panose="02020603050405020304" pitchFamily="18" charset="0"/>
              <a:cs typeface="Times New Roman" panose="02020603050405020304" pitchFamily="18" charset="0"/>
            </a:endParaRPr>
          </a:p>
          <a:p>
            <a:pPr algn="ctr"/>
            <a:r>
              <a:rPr lang="fr-FR" sz="3200" b="1" dirty="0">
                <a:latin typeface="Times New Roman" panose="02020603050405020304" pitchFamily="18" charset="0"/>
                <a:cs typeface="Times New Roman" panose="02020603050405020304" pitchFamily="18" charset="0"/>
              </a:rPr>
              <a:t>Titre : Trajet de l’influx nerveux sensitif </a:t>
            </a:r>
          </a:p>
        </p:txBody>
      </p:sp>
      <p:sp>
        <p:nvSpPr>
          <p:cNvPr id="6" name="Forme libre : forme 5">
            <a:extLst>
              <a:ext uri="{FF2B5EF4-FFF2-40B4-BE49-F238E27FC236}">
                <a16:creationId xmlns:a16="http://schemas.microsoft.com/office/drawing/2014/main" id="{162E812D-450B-9399-0A5E-EF4BF9EE80F8}"/>
              </a:ext>
            </a:extLst>
          </p:cNvPr>
          <p:cNvSpPr/>
          <p:nvPr/>
        </p:nvSpPr>
        <p:spPr>
          <a:xfrm>
            <a:off x="9206143" y="1438183"/>
            <a:ext cx="1270734" cy="4270159"/>
          </a:xfrm>
          <a:custGeom>
            <a:avLst/>
            <a:gdLst>
              <a:gd name="connsiteX0" fmla="*/ 0 w 1270734"/>
              <a:gd name="connsiteY0" fmla="*/ 3719744 h 4270159"/>
              <a:gd name="connsiteX1" fmla="*/ 292963 w 1270734"/>
              <a:gd name="connsiteY1" fmla="*/ 3852909 h 4270159"/>
              <a:gd name="connsiteX2" fmla="*/ 435006 w 1270734"/>
              <a:gd name="connsiteY2" fmla="*/ 3941686 h 4270159"/>
              <a:gd name="connsiteX3" fmla="*/ 532661 w 1270734"/>
              <a:gd name="connsiteY3" fmla="*/ 4003829 h 4270159"/>
              <a:gd name="connsiteX4" fmla="*/ 612560 w 1270734"/>
              <a:gd name="connsiteY4" fmla="*/ 4039340 h 4270159"/>
              <a:gd name="connsiteX5" fmla="*/ 639193 w 1270734"/>
              <a:gd name="connsiteY5" fmla="*/ 4065973 h 4270159"/>
              <a:gd name="connsiteX6" fmla="*/ 719092 w 1270734"/>
              <a:gd name="connsiteY6" fmla="*/ 4101484 h 4270159"/>
              <a:gd name="connsiteX7" fmla="*/ 745725 w 1270734"/>
              <a:gd name="connsiteY7" fmla="*/ 4119239 h 4270159"/>
              <a:gd name="connsiteX8" fmla="*/ 825624 w 1270734"/>
              <a:gd name="connsiteY8" fmla="*/ 4128117 h 4270159"/>
              <a:gd name="connsiteX9" fmla="*/ 896645 w 1270734"/>
              <a:gd name="connsiteY9" fmla="*/ 4154750 h 4270159"/>
              <a:gd name="connsiteX10" fmla="*/ 985422 w 1270734"/>
              <a:gd name="connsiteY10" fmla="*/ 4190260 h 4270159"/>
              <a:gd name="connsiteX11" fmla="*/ 1047565 w 1270734"/>
              <a:gd name="connsiteY11" fmla="*/ 4225771 h 4270159"/>
              <a:gd name="connsiteX12" fmla="*/ 1074198 w 1270734"/>
              <a:gd name="connsiteY12" fmla="*/ 4234649 h 4270159"/>
              <a:gd name="connsiteX13" fmla="*/ 1162975 w 1270734"/>
              <a:gd name="connsiteY13" fmla="*/ 4270159 h 4270159"/>
              <a:gd name="connsiteX14" fmla="*/ 1260629 w 1270734"/>
              <a:gd name="connsiteY14" fmla="*/ 4252404 h 4270159"/>
              <a:gd name="connsiteX15" fmla="*/ 1269507 w 1270734"/>
              <a:gd name="connsiteY15" fmla="*/ 4208016 h 4270159"/>
              <a:gd name="connsiteX16" fmla="*/ 1233996 w 1270734"/>
              <a:gd name="connsiteY16" fmla="*/ 4119239 h 4270159"/>
              <a:gd name="connsiteX17" fmla="*/ 1216241 w 1270734"/>
              <a:gd name="connsiteY17" fmla="*/ 4048218 h 4270159"/>
              <a:gd name="connsiteX18" fmla="*/ 1198486 w 1270734"/>
              <a:gd name="connsiteY18" fmla="*/ 4021585 h 4270159"/>
              <a:gd name="connsiteX19" fmla="*/ 1189608 w 1270734"/>
              <a:gd name="connsiteY19" fmla="*/ 3950563 h 4270159"/>
              <a:gd name="connsiteX20" fmla="*/ 1180730 w 1270734"/>
              <a:gd name="connsiteY20" fmla="*/ 3897297 h 4270159"/>
              <a:gd name="connsiteX21" fmla="*/ 1162975 w 1270734"/>
              <a:gd name="connsiteY21" fmla="*/ 3719744 h 4270159"/>
              <a:gd name="connsiteX22" fmla="*/ 1136342 w 1270734"/>
              <a:gd name="connsiteY22" fmla="*/ 3639845 h 4270159"/>
              <a:gd name="connsiteX23" fmla="*/ 1127464 w 1270734"/>
              <a:gd name="connsiteY23" fmla="*/ 3613212 h 4270159"/>
              <a:gd name="connsiteX24" fmla="*/ 1118587 w 1270734"/>
              <a:gd name="connsiteY24" fmla="*/ 3515557 h 4270159"/>
              <a:gd name="connsiteX25" fmla="*/ 1083076 w 1270734"/>
              <a:gd name="connsiteY25" fmla="*/ 3364637 h 4270159"/>
              <a:gd name="connsiteX26" fmla="*/ 1065321 w 1270734"/>
              <a:gd name="connsiteY26" fmla="*/ 3231472 h 4270159"/>
              <a:gd name="connsiteX27" fmla="*/ 1047565 w 1270734"/>
              <a:gd name="connsiteY27" fmla="*/ 3178206 h 4270159"/>
              <a:gd name="connsiteX28" fmla="*/ 1038688 w 1270734"/>
              <a:gd name="connsiteY28" fmla="*/ 3133818 h 4270159"/>
              <a:gd name="connsiteX29" fmla="*/ 1029810 w 1270734"/>
              <a:gd name="connsiteY29" fmla="*/ 3107185 h 4270159"/>
              <a:gd name="connsiteX30" fmla="*/ 1020932 w 1270734"/>
              <a:gd name="connsiteY30" fmla="*/ 3053919 h 4270159"/>
              <a:gd name="connsiteX31" fmla="*/ 1012055 w 1270734"/>
              <a:gd name="connsiteY31" fmla="*/ 3018408 h 4270159"/>
              <a:gd name="connsiteX32" fmla="*/ 1003177 w 1270734"/>
              <a:gd name="connsiteY32" fmla="*/ 2974020 h 4270159"/>
              <a:gd name="connsiteX33" fmla="*/ 985422 w 1270734"/>
              <a:gd name="connsiteY33" fmla="*/ 2938509 h 4270159"/>
              <a:gd name="connsiteX34" fmla="*/ 976544 w 1270734"/>
              <a:gd name="connsiteY34" fmla="*/ 2902998 h 4270159"/>
              <a:gd name="connsiteX35" fmla="*/ 967666 w 1270734"/>
              <a:gd name="connsiteY35" fmla="*/ 2876365 h 4270159"/>
              <a:gd name="connsiteX36" fmla="*/ 941033 w 1270734"/>
              <a:gd name="connsiteY36" fmla="*/ 2769833 h 4270159"/>
              <a:gd name="connsiteX37" fmla="*/ 923278 w 1270734"/>
              <a:gd name="connsiteY37" fmla="*/ 2707690 h 4270159"/>
              <a:gd name="connsiteX38" fmla="*/ 914400 w 1270734"/>
              <a:gd name="connsiteY38" fmla="*/ 2672179 h 4270159"/>
              <a:gd name="connsiteX39" fmla="*/ 896645 w 1270734"/>
              <a:gd name="connsiteY39" fmla="*/ 2636668 h 4270159"/>
              <a:gd name="connsiteX40" fmla="*/ 878890 w 1270734"/>
              <a:gd name="connsiteY40" fmla="*/ 2592280 h 4270159"/>
              <a:gd name="connsiteX41" fmla="*/ 843379 w 1270734"/>
              <a:gd name="connsiteY41" fmla="*/ 2494625 h 4270159"/>
              <a:gd name="connsiteX42" fmla="*/ 825624 w 1270734"/>
              <a:gd name="connsiteY42" fmla="*/ 2467992 h 4270159"/>
              <a:gd name="connsiteX43" fmla="*/ 772358 w 1270734"/>
              <a:gd name="connsiteY43" fmla="*/ 2308194 h 4270159"/>
              <a:gd name="connsiteX44" fmla="*/ 710214 w 1270734"/>
              <a:gd name="connsiteY44" fmla="*/ 2175029 h 4270159"/>
              <a:gd name="connsiteX45" fmla="*/ 683581 w 1270734"/>
              <a:gd name="connsiteY45" fmla="*/ 2112886 h 4270159"/>
              <a:gd name="connsiteX46" fmla="*/ 674703 w 1270734"/>
              <a:gd name="connsiteY46" fmla="*/ 2086253 h 4270159"/>
              <a:gd name="connsiteX47" fmla="*/ 639193 w 1270734"/>
              <a:gd name="connsiteY47" fmla="*/ 2015231 h 4270159"/>
              <a:gd name="connsiteX48" fmla="*/ 612560 w 1270734"/>
              <a:gd name="connsiteY48" fmla="*/ 1970843 h 4270159"/>
              <a:gd name="connsiteX49" fmla="*/ 577049 w 1270734"/>
              <a:gd name="connsiteY49" fmla="*/ 1864311 h 4270159"/>
              <a:gd name="connsiteX50" fmla="*/ 559294 w 1270734"/>
              <a:gd name="connsiteY50" fmla="*/ 1784412 h 4270159"/>
              <a:gd name="connsiteX51" fmla="*/ 541538 w 1270734"/>
              <a:gd name="connsiteY51" fmla="*/ 1695635 h 4270159"/>
              <a:gd name="connsiteX52" fmla="*/ 488272 w 1270734"/>
              <a:gd name="connsiteY52" fmla="*/ 1420427 h 4270159"/>
              <a:gd name="connsiteX53" fmla="*/ 479395 w 1270734"/>
              <a:gd name="connsiteY53" fmla="*/ 1296140 h 4270159"/>
              <a:gd name="connsiteX54" fmla="*/ 470517 w 1270734"/>
              <a:gd name="connsiteY54" fmla="*/ 1154097 h 4270159"/>
              <a:gd name="connsiteX55" fmla="*/ 461639 w 1270734"/>
              <a:gd name="connsiteY55" fmla="*/ 1056443 h 4270159"/>
              <a:gd name="connsiteX56" fmla="*/ 479395 w 1270734"/>
              <a:gd name="connsiteY56" fmla="*/ 426128 h 4270159"/>
              <a:gd name="connsiteX57" fmla="*/ 506028 w 1270734"/>
              <a:gd name="connsiteY57" fmla="*/ 239697 h 4270159"/>
              <a:gd name="connsiteX58" fmla="*/ 506028 w 1270734"/>
              <a:gd name="connsiteY58" fmla="*/ 0 h 427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70734" h="4270159">
                <a:moveTo>
                  <a:pt x="0" y="3719744"/>
                </a:moveTo>
                <a:cubicBezTo>
                  <a:pt x="94388" y="3757498"/>
                  <a:pt x="229542" y="3810628"/>
                  <a:pt x="292963" y="3852909"/>
                </a:cubicBezTo>
                <a:cubicBezTo>
                  <a:pt x="478872" y="3976848"/>
                  <a:pt x="280851" y="3847481"/>
                  <a:pt x="435006" y="3941686"/>
                </a:cubicBezTo>
                <a:cubicBezTo>
                  <a:pt x="467929" y="3961805"/>
                  <a:pt x="496837" y="3989499"/>
                  <a:pt x="532661" y="4003829"/>
                </a:cubicBezTo>
                <a:cubicBezTo>
                  <a:pt x="589336" y="4026500"/>
                  <a:pt x="562795" y="4014458"/>
                  <a:pt x="612560" y="4039340"/>
                </a:cubicBezTo>
                <a:cubicBezTo>
                  <a:pt x="621438" y="4048218"/>
                  <a:pt x="628977" y="4058676"/>
                  <a:pt x="639193" y="4065973"/>
                </a:cubicBezTo>
                <a:cubicBezTo>
                  <a:pt x="661155" y="4081660"/>
                  <a:pt x="695895" y="4089886"/>
                  <a:pt x="719092" y="4101484"/>
                </a:cubicBezTo>
                <a:cubicBezTo>
                  <a:pt x="728635" y="4106256"/>
                  <a:pt x="735374" y="4116651"/>
                  <a:pt x="745725" y="4119239"/>
                </a:cubicBezTo>
                <a:cubicBezTo>
                  <a:pt x="771722" y="4125738"/>
                  <a:pt x="798991" y="4125158"/>
                  <a:pt x="825624" y="4128117"/>
                </a:cubicBezTo>
                <a:cubicBezTo>
                  <a:pt x="902506" y="4147336"/>
                  <a:pt x="819272" y="4123801"/>
                  <a:pt x="896645" y="4154750"/>
                </a:cubicBezTo>
                <a:cubicBezTo>
                  <a:pt x="957270" y="4179000"/>
                  <a:pt x="936845" y="4162502"/>
                  <a:pt x="985422" y="4190260"/>
                </a:cubicBezTo>
                <a:cubicBezTo>
                  <a:pt x="1030007" y="4215737"/>
                  <a:pt x="993902" y="4202773"/>
                  <a:pt x="1047565" y="4225771"/>
                </a:cubicBezTo>
                <a:cubicBezTo>
                  <a:pt x="1056166" y="4229457"/>
                  <a:pt x="1065464" y="4231290"/>
                  <a:pt x="1074198" y="4234649"/>
                </a:cubicBezTo>
                <a:cubicBezTo>
                  <a:pt x="1103945" y="4246090"/>
                  <a:pt x="1162975" y="4270159"/>
                  <a:pt x="1162975" y="4270159"/>
                </a:cubicBezTo>
                <a:cubicBezTo>
                  <a:pt x="1195526" y="4264241"/>
                  <a:pt x="1232051" y="4269074"/>
                  <a:pt x="1260629" y="4252404"/>
                </a:cubicBezTo>
                <a:cubicBezTo>
                  <a:pt x="1273663" y="4244801"/>
                  <a:pt x="1270873" y="4223043"/>
                  <a:pt x="1269507" y="4208016"/>
                </a:cubicBezTo>
                <a:cubicBezTo>
                  <a:pt x="1267069" y="4181198"/>
                  <a:pt x="1246332" y="4143910"/>
                  <a:pt x="1233996" y="4119239"/>
                </a:cubicBezTo>
                <a:cubicBezTo>
                  <a:pt x="1228078" y="4095565"/>
                  <a:pt x="1224580" y="4071151"/>
                  <a:pt x="1216241" y="4048218"/>
                </a:cubicBezTo>
                <a:cubicBezTo>
                  <a:pt x="1212595" y="4038191"/>
                  <a:pt x="1201293" y="4031879"/>
                  <a:pt x="1198486" y="4021585"/>
                </a:cubicBezTo>
                <a:cubicBezTo>
                  <a:pt x="1192209" y="3998567"/>
                  <a:pt x="1192982" y="3974181"/>
                  <a:pt x="1189608" y="3950563"/>
                </a:cubicBezTo>
                <a:cubicBezTo>
                  <a:pt x="1187062" y="3932744"/>
                  <a:pt x="1183689" y="3915052"/>
                  <a:pt x="1180730" y="3897297"/>
                </a:cubicBezTo>
                <a:cubicBezTo>
                  <a:pt x="1177817" y="3856518"/>
                  <a:pt x="1175541" y="3770007"/>
                  <a:pt x="1162975" y="3719744"/>
                </a:cubicBezTo>
                <a:cubicBezTo>
                  <a:pt x="1162972" y="3719730"/>
                  <a:pt x="1140783" y="3653168"/>
                  <a:pt x="1136342" y="3639845"/>
                </a:cubicBezTo>
                <a:lnTo>
                  <a:pt x="1127464" y="3613212"/>
                </a:lnTo>
                <a:cubicBezTo>
                  <a:pt x="1124505" y="3580660"/>
                  <a:pt x="1123209" y="3547914"/>
                  <a:pt x="1118587" y="3515557"/>
                </a:cubicBezTo>
                <a:cubicBezTo>
                  <a:pt x="1101693" y="3397301"/>
                  <a:pt x="1105490" y="3461763"/>
                  <a:pt x="1083076" y="3364637"/>
                </a:cubicBezTo>
                <a:cubicBezTo>
                  <a:pt x="1059200" y="3261175"/>
                  <a:pt x="1091954" y="3364638"/>
                  <a:pt x="1065321" y="3231472"/>
                </a:cubicBezTo>
                <a:cubicBezTo>
                  <a:pt x="1061651" y="3213120"/>
                  <a:pt x="1052489" y="3196262"/>
                  <a:pt x="1047565" y="3178206"/>
                </a:cubicBezTo>
                <a:cubicBezTo>
                  <a:pt x="1043595" y="3163649"/>
                  <a:pt x="1042348" y="3148456"/>
                  <a:pt x="1038688" y="3133818"/>
                </a:cubicBezTo>
                <a:cubicBezTo>
                  <a:pt x="1036418" y="3124739"/>
                  <a:pt x="1031840" y="3116320"/>
                  <a:pt x="1029810" y="3107185"/>
                </a:cubicBezTo>
                <a:cubicBezTo>
                  <a:pt x="1025905" y="3089613"/>
                  <a:pt x="1024462" y="3071570"/>
                  <a:pt x="1020932" y="3053919"/>
                </a:cubicBezTo>
                <a:cubicBezTo>
                  <a:pt x="1018539" y="3041955"/>
                  <a:pt x="1014702" y="3030319"/>
                  <a:pt x="1012055" y="3018408"/>
                </a:cubicBezTo>
                <a:cubicBezTo>
                  <a:pt x="1008782" y="3003678"/>
                  <a:pt x="1007949" y="2988335"/>
                  <a:pt x="1003177" y="2974020"/>
                </a:cubicBezTo>
                <a:cubicBezTo>
                  <a:pt x="998992" y="2961465"/>
                  <a:pt x="990069" y="2950900"/>
                  <a:pt x="985422" y="2938509"/>
                </a:cubicBezTo>
                <a:cubicBezTo>
                  <a:pt x="981138" y="2927085"/>
                  <a:pt x="979896" y="2914730"/>
                  <a:pt x="976544" y="2902998"/>
                </a:cubicBezTo>
                <a:cubicBezTo>
                  <a:pt x="973973" y="2894000"/>
                  <a:pt x="970077" y="2885407"/>
                  <a:pt x="967666" y="2876365"/>
                </a:cubicBezTo>
                <a:cubicBezTo>
                  <a:pt x="958235" y="2840997"/>
                  <a:pt x="951089" y="2805028"/>
                  <a:pt x="941033" y="2769833"/>
                </a:cubicBezTo>
                <a:cubicBezTo>
                  <a:pt x="935115" y="2749119"/>
                  <a:pt x="928946" y="2728474"/>
                  <a:pt x="923278" y="2707690"/>
                </a:cubicBezTo>
                <a:cubicBezTo>
                  <a:pt x="920068" y="2695919"/>
                  <a:pt x="918684" y="2683603"/>
                  <a:pt x="914400" y="2672179"/>
                </a:cubicBezTo>
                <a:cubicBezTo>
                  <a:pt x="909753" y="2659788"/>
                  <a:pt x="902020" y="2648762"/>
                  <a:pt x="896645" y="2636668"/>
                </a:cubicBezTo>
                <a:cubicBezTo>
                  <a:pt x="890173" y="2622106"/>
                  <a:pt x="884336" y="2607256"/>
                  <a:pt x="878890" y="2592280"/>
                </a:cubicBezTo>
                <a:cubicBezTo>
                  <a:pt x="867844" y="2561904"/>
                  <a:pt x="858080" y="2524028"/>
                  <a:pt x="843379" y="2494625"/>
                </a:cubicBezTo>
                <a:cubicBezTo>
                  <a:pt x="838608" y="2485082"/>
                  <a:pt x="830039" y="2477705"/>
                  <a:pt x="825624" y="2467992"/>
                </a:cubicBezTo>
                <a:cubicBezTo>
                  <a:pt x="798447" y="2408202"/>
                  <a:pt x="793665" y="2372116"/>
                  <a:pt x="772358" y="2308194"/>
                </a:cubicBezTo>
                <a:cubicBezTo>
                  <a:pt x="746684" y="2231172"/>
                  <a:pt x="749459" y="2243708"/>
                  <a:pt x="710214" y="2175029"/>
                </a:cubicBezTo>
                <a:cubicBezTo>
                  <a:pt x="691737" y="2101125"/>
                  <a:pt x="714235" y="2174194"/>
                  <a:pt x="683581" y="2112886"/>
                </a:cubicBezTo>
                <a:cubicBezTo>
                  <a:pt x="679396" y="2104516"/>
                  <a:pt x="678575" y="2094772"/>
                  <a:pt x="674703" y="2086253"/>
                </a:cubicBezTo>
                <a:cubicBezTo>
                  <a:pt x="663751" y="2062157"/>
                  <a:pt x="652811" y="2037927"/>
                  <a:pt x="639193" y="2015231"/>
                </a:cubicBezTo>
                <a:cubicBezTo>
                  <a:pt x="630315" y="2000435"/>
                  <a:pt x="619130" y="1986798"/>
                  <a:pt x="612560" y="1970843"/>
                </a:cubicBezTo>
                <a:cubicBezTo>
                  <a:pt x="598308" y="1936231"/>
                  <a:pt x="585169" y="1900851"/>
                  <a:pt x="577049" y="1864311"/>
                </a:cubicBezTo>
                <a:cubicBezTo>
                  <a:pt x="571131" y="1837678"/>
                  <a:pt x="564915" y="1811109"/>
                  <a:pt x="559294" y="1784412"/>
                </a:cubicBezTo>
                <a:cubicBezTo>
                  <a:pt x="553077" y="1754881"/>
                  <a:pt x="548085" y="1725095"/>
                  <a:pt x="541538" y="1695635"/>
                </a:cubicBezTo>
                <a:cubicBezTo>
                  <a:pt x="491934" y="1472418"/>
                  <a:pt x="516988" y="1621432"/>
                  <a:pt x="488272" y="1420427"/>
                </a:cubicBezTo>
                <a:cubicBezTo>
                  <a:pt x="485313" y="1378998"/>
                  <a:pt x="482158" y="1337583"/>
                  <a:pt x="479395" y="1296140"/>
                </a:cubicBezTo>
                <a:cubicBezTo>
                  <a:pt x="476239" y="1248805"/>
                  <a:pt x="474022" y="1201407"/>
                  <a:pt x="470517" y="1154097"/>
                </a:cubicBezTo>
                <a:cubicBezTo>
                  <a:pt x="468102" y="1121501"/>
                  <a:pt x="464598" y="1088994"/>
                  <a:pt x="461639" y="1056443"/>
                </a:cubicBezTo>
                <a:cubicBezTo>
                  <a:pt x="467558" y="846338"/>
                  <a:pt x="469277" y="636073"/>
                  <a:pt x="479395" y="426128"/>
                </a:cubicBezTo>
                <a:cubicBezTo>
                  <a:pt x="492415" y="155956"/>
                  <a:pt x="499978" y="457507"/>
                  <a:pt x="506028" y="239697"/>
                </a:cubicBezTo>
                <a:cubicBezTo>
                  <a:pt x="508247" y="159829"/>
                  <a:pt x="506028" y="79899"/>
                  <a:pt x="506028" y="0"/>
                </a:cubicBezTo>
              </a:path>
            </a:pathLst>
          </a:custGeom>
          <a:noFill/>
          <a:ln w="571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orme libre : forme 6">
            <a:extLst>
              <a:ext uri="{FF2B5EF4-FFF2-40B4-BE49-F238E27FC236}">
                <a16:creationId xmlns:a16="http://schemas.microsoft.com/office/drawing/2014/main" id="{09A7C20D-88F2-75AA-AA35-CB7DF8CD6191}"/>
              </a:ext>
            </a:extLst>
          </p:cNvPr>
          <p:cNvSpPr/>
          <p:nvPr/>
        </p:nvSpPr>
        <p:spPr>
          <a:xfrm>
            <a:off x="9436961" y="5173593"/>
            <a:ext cx="213065" cy="226150"/>
          </a:xfrm>
          <a:custGeom>
            <a:avLst/>
            <a:gdLst>
              <a:gd name="connsiteX0" fmla="*/ 124288 w 142857"/>
              <a:gd name="connsiteY0" fmla="*/ 0 h 144162"/>
              <a:gd name="connsiteX1" fmla="*/ 133166 w 142857"/>
              <a:gd name="connsiteY1" fmla="*/ 88776 h 144162"/>
              <a:gd name="connsiteX2" fmla="*/ 142043 w 142857"/>
              <a:gd name="connsiteY2" fmla="*/ 124287 h 144162"/>
              <a:gd name="connsiteX3" fmla="*/ 115410 w 142857"/>
              <a:gd name="connsiteY3" fmla="*/ 142042 h 144162"/>
              <a:gd name="connsiteX4" fmla="*/ 0 w 142857"/>
              <a:gd name="connsiteY4" fmla="*/ 142042 h 1441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57" h="144162">
                <a:moveTo>
                  <a:pt x="124288" y="0"/>
                </a:moveTo>
                <a:cubicBezTo>
                  <a:pt x="127247" y="29592"/>
                  <a:pt x="128960" y="59335"/>
                  <a:pt x="133166" y="88776"/>
                </a:cubicBezTo>
                <a:cubicBezTo>
                  <a:pt x="134891" y="100855"/>
                  <a:pt x="145902" y="112712"/>
                  <a:pt x="142043" y="124287"/>
                </a:cubicBezTo>
                <a:cubicBezTo>
                  <a:pt x="138669" y="134409"/>
                  <a:pt x="125997" y="140719"/>
                  <a:pt x="115410" y="142042"/>
                </a:cubicBezTo>
                <a:cubicBezTo>
                  <a:pt x="77237" y="146814"/>
                  <a:pt x="38470" y="142042"/>
                  <a:pt x="0" y="142042"/>
                </a:cubicBezTo>
              </a:path>
            </a:pathLst>
          </a:custGeom>
          <a:ln w="38100"/>
        </p:spPr>
        <p:style>
          <a:lnRef idx="3">
            <a:schemeClr val="dk1"/>
          </a:lnRef>
          <a:fillRef idx="0">
            <a:schemeClr val="dk1"/>
          </a:fillRef>
          <a:effectRef idx="2">
            <a:schemeClr val="dk1"/>
          </a:effectRef>
          <a:fontRef idx="minor">
            <a:schemeClr val="tx1"/>
          </a:fontRef>
        </p:style>
        <p:txBody>
          <a:bodyPr rtlCol="0" anchor="ctr"/>
          <a:lstStyle/>
          <a:p>
            <a:pPr algn="ctr"/>
            <a:endParaRPr lang="fr-FR"/>
          </a:p>
        </p:txBody>
      </p:sp>
      <p:sp>
        <p:nvSpPr>
          <p:cNvPr id="8" name="Forme libre : forme 7">
            <a:extLst>
              <a:ext uri="{FF2B5EF4-FFF2-40B4-BE49-F238E27FC236}">
                <a16:creationId xmlns:a16="http://schemas.microsoft.com/office/drawing/2014/main" id="{C99A3EFD-2BAD-B5B2-70D7-14B0D834FD3A}"/>
              </a:ext>
            </a:extLst>
          </p:cNvPr>
          <p:cNvSpPr/>
          <p:nvPr/>
        </p:nvSpPr>
        <p:spPr>
          <a:xfrm>
            <a:off x="9820183" y="5370383"/>
            <a:ext cx="213065" cy="226150"/>
          </a:xfrm>
          <a:custGeom>
            <a:avLst/>
            <a:gdLst>
              <a:gd name="connsiteX0" fmla="*/ 124288 w 142857"/>
              <a:gd name="connsiteY0" fmla="*/ 0 h 144162"/>
              <a:gd name="connsiteX1" fmla="*/ 133166 w 142857"/>
              <a:gd name="connsiteY1" fmla="*/ 88776 h 144162"/>
              <a:gd name="connsiteX2" fmla="*/ 142043 w 142857"/>
              <a:gd name="connsiteY2" fmla="*/ 124287 h 144162"/>
              <a:gd name="connsiteX3" fmla="*/ 115410 w 142857"/>
              <a:gd name="connsiteY3" fmla="*/ 142042 h 144162"/>
              <a:gd name="connsiteX4" fmla="*/ 0 w 142857"/>
              <a:gd name="connsiteY4" fmla="*/ 142042 h 1441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57" h="144162">
                <a:moveTo>
                  <a:pt x="124288" y="0"/>
                </a:moveTo>
                <a:cubicBezTo>
                  <a:pt x="127247" y="29592"/>
                  <a:pt x="128960" y="59335"/>
                  <a:pt x="133166" y="88776"/>
                </a:cubicBezTo>
                <a:cubicBezTo>
                  <a:pt x="134891" y="100855"/>
                  <a:pt x="145902" y="112712"/>
                  <a:pt x="142043" y="124287"/>
                </a:cubicBezTo>
                <a:cubicBezTo>
                  <a:pt x="138669" y="134409"/>
                  <a:pt x="125997" y="140719"/>
                  <a:pt x="115410" y="142042"/>
                </a:cubicBezTo>
                <a:cubicBezTo>
                  <a:pt x="77237" y="146814"/>
                  <a:pt x="38470" y="142042"/>
                  <a:pt x="0" y="142042"/>
                </a:cubicBezTo>
              </a:path>
            </a:pathLst>
          </a:custGeom>
          <a:ln w="38100"/>
        </p:spPr>
        <p:style>
          <a:lnRef idx="3">
            <a:schemeClr val="dk1"/>
          </a:lnRef>
          <a:fillRef idx="0">
            <a:schemeClr val="dk1"/>
          </a:fillRef>
          <a:effectRef idx="2">
            <a:schemeClr val="dk1"/>
          </a:effectRef>
          <a:fontRef idx="minor">
            <a:schemeClr val="tx1"/>
          </a:fontRef>
        </p:style>
        <p:txBody>
          <a:bodyPr rtlCol="0" anchor="ctr"/>
          <a:lstStyle/>
          <a:p>
            <a:pPr algn="ctr"/>
            <a:endParaRPr lang="fr-FR"/>
          </a:p>
        </p:txBody>
      </p:sp>
      <p:sp>
        <p:nvSpPr>
          <p:cNvPr id="9" name="Forme libre : forme 8">
            <a:extLst>
              <a:ext uri="{FF2B5EF4-FFF2-40B4-BE49-F238E27FC236}">
                <a16:creationId xmlns:a16="http://schemas.microsoft.com/office/drawing/2014/main" id="{393F60B0-EA3C-D359-510A-411A33FC5188}"/>
              </a:ext>
            </a:extLst>
          </p:cNvPr>
          <p:cNvSpPr/>
          <p:nvPr/>
        </p:nvSpPr>
        <p:spPr>
          <a:xfrm rot="13485595">
            <a:off x="10256670" y="5185434"/>
            <a:ext cx="213065" cy="226150"/>
          </a:xfrm>
          <a:custGeom>
            <a:avLst/>
            <a:gdLst>
              <a:gd name="connsiteX0" fmla="*/ 124288 w 142857"/>
              <a:gd name="connsiteY0" fmla="*/ 0 h 144162"/>
              <a:gd name="connsiteX1" fmla="*/ 133166 w 142857"/>
              <a:gd name="connsiteY1" fmla="*/ 88776 h 144162"/>
              <a:gd name="connsiteX2" fmla="*/ 142043 w 142857"/>
              <a:gd name="connsiteY2" fmla="*/ 124287 h 144162"/>
              <a:gd name="connsiteX3" fmla="*/ 115410 w 142857"/>
              <a:gd name="connsiteY3" fmla="*/ 142042 h 144162"/>
              <a:gd name="connsiteX4" fmla="*/ 0 w 142857"/>
              <a:gd name="connsiteY4" fmla="*/ 142042 h 1441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57" h="144162">
                <a:moveTo>
                  <a:pt x="124288" y="0"/>
                </a:moveTo>
                <a:cubicBezTo>
                  <a:pt x="127247" y="29592"/>
                  <a:pt x="128960" y="59335"/>
                  <a:pt x="133166" y="88776"/>
                </a:cubicBezTo>
                <a:cubicBezTo>
                  <a:pt x="134891" y="100855"/>
                  <a:pt x="145902" y="112712"/>
                  <a:pt x="142043" y="124287"/>
                </a:cubicBezTo>
                <a:cubicBezTo>
                  <a:pt x="138669" y="134409"/>
                  <a:pt x="125997" y="140719"/>
                  <a:pt x="115410" y="142042"/>
                </a:cubicBezTo>
                <a:cubicBezTo>
                  <a:pt x="77237" y="146814"/>
                  <a:pt x="38470" y="142042"/>
                  <a:pt x="0" y="142042"/>
                </a:cubicBezTo>
              </a:path>
            </a:pathLst>
          </a:custGeom>
          <a:ln w="38100"/>
        </p:spPr>
        <p:style>
          <a:lnRef idx="3">
            <a:schemeClr val="dk1"/>
          </a:lnRef>
          <a:fillRef idx="0">
            <a:schemeClr val="dk1"/>
          </a:fillRef>
          <a:effectRef idx="2">
            <a:schemeClr val="dk1"/>
          </a:effectRef>
          <a:fontRef idx="minor">
            <a:schemeClr val="tx1"/>
          </a:fontRef>
        </p:style>
        <p:txBody>
          <a:bodyPr rtlCol="0" anchor="ctr"/>
          <a:lstStyle/>
          <a:p>
            <a:pPr algn="ctr"/>
            <a:endParaRPr lang="fr-FR"/>
          </a:p>
        </p:txBody>
      </p:sp>
      <p:sp>
        <p:nvSpPr>
          <p:cNvPr id="10" name="Forme libre : forme 9">
            <a:extLst>
              <a:ext uri="{FF2B5EF4-FFF2-40B4-BE49-F238E27FC236}">
                <a16:creationId xmlns:a16="http://schemas.microsoft.com/office/drawing/2014/main" id="{A53C1B81-9A7D-8E12-84C1-EDC38E57C015}"/>
              </a:ext>
            </a:extLst>
          </p:cNvPr>
          <p:cNvSpPr/>
          <p:nvPr/>
        </p:nvSpPr>
        <p:spPr>
          <a:xfrm rot="13485595">
            <a:off x="10187129" y="4787418"/>
            <a:ext cx="213065" cy="226150"/>
          </a:xfrm>
          <a:custGeom>
            <a:avLst/>
            <a:gdLst>
              <a:gd name="connsiteX0" fmla="*/ 124288 w 142857"/>
              <a:gd name="connsiteY0" fmla="*/ 0 h 144162"/>
              <a:gd name="connsiteX1" fmla="*/ 133166 w 142857"/>
              <a:gd name="connsiteY1" fmla="*/ 88776 h 144162"/>
              <a:gd name="connsiteX2" fmla="*/ 142043 w 142857"/>
              <a:gd name="connsiteY2" fmla="*/ 124287 h 144162"/>
              <a:gd name="connsiteX3" fmla="*/ 115410 w 142857"/>
              <a:gd name="connsiteY3" fmla="*/ 142042 h 144162"/>
              <a:gd name="connsiteX4" fmla="*/ 0 w 142857"/>
              <a:gd name="connsiteY4" fmla="*/ 142042 h 1441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57" h="144162">
                <a:moveTo>
                  <a:pt x="124288" y="0"/>
                </a:moveTo>
                <a:cubicBezTo>
                  <a:pt x="127247" y="29592"/>
                  <a:pt x="128960" y="59335"/>
                  <a:pt x="133166" y="88776"/>
                </a:cubicBezTo>
                <a:cubicBezTo>
                  <a:pt x="134891" y="100855"/>
                  <a:pt x="145902" y="112712"/>
                  <a:pt x="142043" y="124287"/>
                </a:cubicBezTo>
                <a:cubicBezTo>
                  <a:pt x="138669" y="134409"/>
                  <a:pt x="125997" y="140719"/>
                  <a:pt x="115410" y="142042"/>
                </a:cubicBezTo>
                <a:cubicBezTo>
                  <a:pt x="77237" y="146814"/>
                  <a:pt x="38470" y="142042"/>
                  <a:pt x="0" y="142042"/>
                </a:cubicBezTo>
              </a:path>
            </a:pathLst>
          </a:custGeom>
          <a:ln w="38100"/>
        </p:spPr>
        <p:style>
          <a:lnRef idx="3">
            <a:schemeClr val="dk1"/>
          </a:lnRef>
          <a:fillRef idx="0">
            <a:schemeClr val="dk1"/>
          </a:fillRef>
          <a:effectRef idx="2">
            <a:schemeClr val="dk1"/>
          </a:effectRef>
          <a:fontRef idx="minor">
            <a:schemeClr val="tx1"/>
          </a:fontRef>
        </p:style>
        <p:txBody>
          <a:bodyPr rtlCol="0" anchor="ctr"/>
          <a:lstStyle/>
          <a:p>
            <a:pPr algn="ctr"/>
            <a:endParaRPr lang="fr-FR"/>
          </a:p>
        </p:txBody>
      </p:sp>
      <p:sp>
        <p:nvSpPr>
          <p:cNvPr id="11" name="Forme libre : forme 10">
            <a:extLst>
              <a:ext uri="{FF2B5EF4-FFF2-40B4-BE49-F238E27FC236}">
                <a16:creationId xmlns:a16="http://schemas.microsoft.com/office/drawing/2014/main" id="{DC57C2B4-46AC-3515-7A00-C8156FF77820}"/>
              </a:ext>
            </a:extLst>
          </p:cNvPr>
          <p:cNvSpPr/>
          <p:nvPr/>
        </p:nvSpPr>
        <p:spPr>
          <a:xfrm rot="13093707">
            <a:off x="10055445" y="4300625"/>
            <a:ext cx="213065" cy="226150"/>
          </a:xfrm>
          <a:custGeom>
            <a:avLst/>
            <a:gdLst>
              <a:gd name="connsiteX0" fmla="*/ 124288 w 142857"/>
              <a:gd name="connsiteY0" fmla="*/ 0 h 144162"/>
              <a:gd name="connsiteX1" fmla="*/ 133166 w 142857"/>
              <a:gd name="connsiteY1" fmla="*/ 88776 h 144162"/>
              <a:gd name="connsiteX2" fmla="*/ 142043 w 142857"/>
              <a:gd name="connsiteY2" fmla="*/ 124287 h 144162"/>
              <a:gd name="connsiteX3" fmla="*/ 115410 w 142857"/>
              <a:gd name="connsiteY3" fmla="*/ 142042 h 144162"/>
              <a:gd name="connsiteX4" fmla="*/ 0 w 142857"/>
              <a:gd name="connsiteY4" fmla="*/ 142042 h 1441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57" h="144162">
                <a:moveTo>
                  <a:pt x="124288" y="0"/>
                </a:moveTo>
                <a:cubicBezTo>
                  <a:pt x="127247" y="29592"/>
                  <a:pt x="128960" y="59335"/>
                  <a:pt x="133166" y="88776"/>
                </a:cubicBezTo>
                <a:cubicBezTo>
                  <a:pt x="134891" y="100855"/>
                  <a:pt x="145902" y="112712"/>
                  <a:pt x="142043" y="124287"/>
                </a:cubicBezTo>
                <a:cubicBezTo>
                  <a:pt x="138669" y="134409"/>
                  <a:pt x="125997" y="140719"/>
                  <a:pt x="115410" y="142042"/>
                </a:cubicBezTo>
                <a:cubicBezTo>
                  <a:pt x="77237" y="146814"/>
                  <a:pt x="38470" y="142042"/>
                  <a:pt x="0" y="142042"/>
                </a:cubicBezTo>
              </a:path>
            </a:pathLst>
          </a:custGeom>
          <a:ln w="38100"/>
        </p:spPr>
        <p:style>
          <a:lnRef idx="3">
            <a:schemeClr val="dk1"/>
          </a:lnRef>
          <a:fillRef idx="0">
            <a:schemeClr val="dk1"/>
          </a:fillRef>
          <a:effectRef idx="2">
            <a:schemeClr val="dk1"/>
          </a:effectRef>
          <a:fontRef idx="minor">
            <a:schemeClr val="tx1"/>
          </a:fontRef>
        </p:style>
        <p:txBody>
          <a:bodyPr rtlCol="0" anchor="ctr"/>
          <a:lstStyle/>
          <a:p>
            <a:pPr algn="ctr"/>
            <a:endParaRPr lang="fr-FR"/>
          </a:p>
        </p:txBody>
      </p:sp>
      <p:sp>
        <p:nvSpPr>
          <p:cNvPr id="12" name="Forme libre : forme 11">
            <a:extLst>
              <a:ext uri="{FF2B5EF4-FFF2-40B4-BE49-F238E27FC236}">
                <a16:creationId xmlns:a16="http://schemas.microsoft.com/office/drawing/2014/main" id="{6C472ED8-0995-5BD1-CF1F-6C82870CC35A}"/>
              </a:ext>
            </a:extLst>
          </p:cNvPr>
          <p:cNvSpPr/>
          <p:nvPr/>
        </p:nvSpPr>
        <p:spPr>
          <a:xfrm rot="13093707">
            <a:off x="9861615" y="3751686"/>
            <a:ext cx="213065" cy="226150"/>
          </a:xfrm>
          <a:custGeom>
            <a:avLst/>
            <a:gdLst>
              <a:gd name="connsiteX0" fmla="*/ 124288 w 142857"/>
              <a:gd name="connsiteY0" fmla="*/ 0 h 144162"/>
              <a:gd name="connsiteX1" fmla="*/ 133166 w 142857"/>
              <a:gd name="connsiteY1" fmla="*/ 88776 h 144162"/>
              <a:gd name="connsiteX2" fmla="*/ 142043 w 142857"/>
              <a:gd name="connsiteY2" fmla="*/ 124287 h 144162"/>
              <a:gd name="connsiteX3" fmla="*/ 115410 w 142857"/>
              <a:gd name="connsiteY3" fmla="*/ 142042 h 144162"/>
              <a:gd name="connsiteX4" fmla="*/ 0 w 142857"/>
              <a:gd name="connsiteY4" fmla="*/ 142042 h 1441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57" h="144162">
                <a:moveTo>
                  <a:pt x="124288" y="0"/>
                </a:moveTo>
                <a:cubicBezTo>
                  <a:pt x="127247" y="29592"/>
                  <a:pt x="128960" y="59335"/>
                  <a:pt x="133166" y="88776"/>
                </a:cubicBezTo>
                <a:cubicBezTo>
                  <a:pt x="134891" y="100855"/>
                  <a:pt x="145902" y="112712"/>
                  <a:pt x="142043" y="124287"/>
                </a:cubicBezTo>
                <a:cubicBezTo>
                  <a:pt x="138669" y="134409"/>
                  <a:pt x="125997" y="140719"/>
                  <a:pt x="115410" y="142042"/>
                </a:cubicBezTo>
                <a:cubicBezTo>
                  <a:pt x="77237" y="146814"/>
                  <a:pt x="38470" y="142042"/>
                  <a:pt x="0" y="142042"/>
                </a:cubicBezTo>
              </a:path>
            </a:pathLst>
          </a:custGeom>
          <a:ln w="38100"/>
        </p:spPr>
        <p:style>
          <a:lnRef idx="3">
            <a:schemeClr val="dk1"/>
          </a:lnRef>
          <a:fillRef idx="0">
            <a:schemeClr val="dk1"/>
          </a:fillRef>
          <a:effectRef idx="2">
            <a:schemeClr val="dk1"/>
          </a:effectRef>
          <a:fontRef idx="minor">
            <a:schemeClr val="tx1"/>
          </a:fontRef>
        </p:style>
        <p:txBody>
          <a:bodyPr rtlCol="0" anchor="ctr"/>
          <a:lstStyle/>
          <a:p>
            <a:pPr algn="ctr"/>
            <a:endParaRPr lang="fr-FR"/>
          </a:p>
        </p:txBody>
      </p:sp>
      <p:sp>
        <p:nvSpPr>
          <p:cNvPr id="13" name="Forme libre : forme 12">
            <a:extLst>
              <a:ext uri="{FF2B5EF4-FFF2-40B4-BE49-F238E27FC236}">
                <a16:creationId xmlns:a16="http://schemas.microsoft.com/office/drawing/2014/main" id="{61CF7B70-F227-DAA6-CC87-11CA129CED86}"/>
              </a:ext>
            </a:extLst>
          </p:cNvPr>
          <p:cNvSpPr/>
          <p:nvPr/>
        </p:nvSpPr>
        <p:spPr>
          <a:xfrm rot="13093707">
            <a:off x="9667785" y="3202747"/>
            <a:ext cx="213065" cy="226150"/>
          </a:xfrm>
          <a:custGeom>
            <a:avLst/>
            <a:gdLst>
              <a:gd name="connsiteX0" fmla="*/ 124288 w 142857"/>
              <a:gd name="connsiteY0" fmla="*/ 0 h 144162"/>
              <a:gd name="connsiteX1" fmla="*/ 133166 w 142857"/>
              <a:gd name="connsiteY1" fmla="*/ 88776 h 144162"/>
              <a:gd name="connsiteX2" fmla="*/ 142043 w 142857"/>
              <a:gd name="connsiteY2" fmla="*/ 124287 h 144162"/>
              <a:gd name="connsiteX3" fmla="*/ 115410 w 142857"/>
              <a:gd name="connsiteY3" fmla="*/ 142042 h 144162"/>
              <a:gd name="connsiteX4" fmla="*/ 0 w 142857"/>
              <a:gd name="connsiteY4" fmla="*/ 142042 h 1441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57" h="144162">
                <a:moveTo>
                  <a:pt x="124288" y="0"/>
                </a:moveTo>
                <a:cubicBezTo>
                  <a:pt x="127247" y="29592"/>
                  <a:pt x="128960" y="59335"/>
                  <a:pt x="133166" y="88776"/>
                </a:cubicBezTo>
                <a:cubicBezTo>
                  <a:pt x="134891" y="100855"/>
                  <a:pt x="145902" y="112712"/>
                  <a:pt x="142043" y="124287"/>
                </a:cubicBezTo>
                <a:cubicBezTo>
                  <a:pt x="138669" y="134409"/>
                  <a:pt x="125997" y="140719"/>
                  <a:pt x="115410" y="142042"/>
                </a:cubicBezTo>
                <a:cubicBezTo>
                  <a:pt x="77237" y="146814"/>
                  <a:pt x="38470" y="142042"/>
                  <a:pt x="0" y="142042"/>
                </a:cubicBezTo>
              </a:path>
            </a:pathLst>
          </a:custGeom>
          <a:ln w="38100"/>
        </p:spPr>
        <p:style>
          <a:lnRef idx="3">
            <a:schemeClr val="dk1"/>
          </a:lnRef>
          <a:fillRef idx="0">
            <a:schemeClr val="dk1"/>
          </a:fillRef>
          <a:effectRef idx="2">
            <a:schemeClr val="dk1"/>
          </a:effectRef>
          <a:fontRef idx="minor">
            <a:schemeClr val="tx1"/>
          </a:fontRef>
        </p:style>
        <p:txBody>
          <a:bodyPr rtlCol="0" anchor="ctr"/>
          <a:lstStyle/>
          <a:p>
            <a:pPr algn="ctr"/>
            <a:endParaRPr lang="fr-FR"/>
          </a:p>
        </p:txBody>
      </p:sp>
      <p:sp>
        <p:nvSpPr>
          <p:cNvPr id="14" name="Forme libre : forme 13">
            <a:extLst>
              <a:ext uri="{FF2B5EF4-FFF2-40B4-BE49-F238E27FC236}">
                <a16:creationId xmlns:a16="http://schemas.microsoft.com/office/drawing/2014/main" id="{290D58DD-E747-5D39-715A-F149D4B76233}"/>
              </a:ext>
            </a:extLst>
          </p:cNvPr>
          <p:cNvSpPr/>
          <p:nvPr/>
        </p:nvSpPr>
        <p:spPr>
          <a:xfrm rot="13404063">
            <a:off x="9571613" y="2653808"/>
            <a:ext cx="213065" cy="226150"/>
          </a:xfrm>
          <a:custGeom>
            <a:avLst/>
            <a:gdLst>
              <a:gd name="connsiteX0" fmla="*/ 124288 w 142857"/>
              <a:gd name="connsiteY0" fmla="*/ 0 h 144162"/>
              <a:gd name="connsiteX1" fmla="*/ 133166 w 142857"/>
              <a:gd name="connsiteY1" fmla="*/ 88776 h 144162"/>
              <a:gd name="connsiteX2" fmla="*/ 142043 w 142857"/>
              <a:gd name="connsiteY2" fmla="*/ 124287 h 144162"/>
              <a:gd name="connsiteX3" fmla="*/ 115410 w 142857"/>
              <a:gd name="connsiteY3" fmla="*/ 142042 h 144162"/>
              <a:gd name="connsiteX4" fmla="*/ 0 w 142857"/>
              <a:gd name="connsiteY4" fmla="*/ 142042 h 1441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57" h="144162">
                <a:moveTo>
                  <a:pt x="124288" y="0"/>
                </a:moveTo>
                <a:cubicBezTo>
                  <a:pt x="127247" y="29592"/>
                  <a:pt x="128960" y="59335"/>
                  <a:pt x="133166" y="88776"/>
                </a:cubicBezTo>
                <a:cubicBezTo>
                  <a:pt x="134891" y="100855"/>
                  <a:pt x="145902" y="112712"/>
                  <a:pt x="142043" y="124287"/>
                </a:cubicBezTo>
                <a:cubicBezTo>
                  <a:pt x="138669" y="134409"/>
                  <a:pt x="125997" y="140719"/>
                  <a:pt x="115410" y="142042"/>
                </a:cubicBezTo>
                <a:cubicBezTo>
                  <a:pt x="77237" y="146814"/>
                  <a:pt x="38470" y="142042"/>
                  <a:pt x="0" y="142042"/>
                </a:cubicBezTo>
              </a:path>
            </a:pathLst>
          </a:custGeom>
          <a:ln w="38100"/>
        </p:spPr>
        <p:style>
          <a:lnRef idx="3">
            <a:schemeClr val="dk1"/>
          </a:lnRef>
          <a:fillRef idx="0">
            <a:schemeClr val="dk1"/>
          </a:fillRef>
          <a:effectRef idx="2">
            <a:schemeClr val="dk1"/>
          </a:effectRef>
          <a:fontRef idx="minor">
            <a:schemeClr val="tx1"/>
          </a:fontRef>
        </p:style>
        <p:txBody>
          <a:bodyPr rtlCol="0" anchor="ctr"/>
          <a:lstStyle/>
          <a:p>
            <a:pPr algn="ctr"/>
            <a:endParaRPr lang="fr-FR"/>
          </a:p>
        </p:txBody>
      </p:sp>
      <p:sp>
        <p:nvSpPr>
          <p:cNvPr id="15" name="Forme libre : forme 14">
            <a:extLst>
              <a:ext uri="{FF2B5EF4-FFF2-40B4-BE49-F238E27FC236}">
                <a16:creationId xmlns:a16="http://schemas.microsoft.com/office/drawing/2014/main" id="{2BEC8406-A67A-26D9-0EBB-4827450374E7}"/>
              </a:ext>
            </a:extLst>
          </p:cNvPr>
          <p:cNvSpPr/>
          <p:nvPr/>
        </p:nvSpPr>
        <p:spPr>
          <a:xfrm rot="13404063">
            <a:off x="9573097" y="2069357"/>
            <a:ext cx="213065" cy="226150"/>
          </a:xfrm>
          <a:custGeom>
            <a:avLst/>
            <a:gdLst>
              <a:gd name="connsiteX0" fmla="*/ 124288 w 142857"/>
              <a:gd name="connsiteY0" fmla="*/ 0 h 144162"/>
              <a:gd name="connsiteX1" fmla="*/ 133166 w 142857"/>
              <a:gd name="connsiteY1" fmla="*/ 88776 h 144162"/>
              <a:gd name="connsiteX2" fmla="*/ 142043 w 142857"/>
              <a:gd name="connsiteY2" fmla="*/ 124287 h 144162"/>
              <a:gd name="connsiteX3" fmla="*/ 115410 w 142857"/>
              <a:gd name="connsiteY3" fmla="*/ 142042 h 144162"/>
              <a:gd name="connsiteX4" fmla="*/ 0 w 142857"/>
              <a:gd name="connsiteY4" fmla="*/ 142042 h 1441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57" h="144162">
                <a:moveTo>
                  <a:pt x="124288" y="0"/>
                </a:moveTo>
                <a:cubicBezTo>
                  <a:pt x="127247" y="29592"/>
                  <a:pt x="128960" y="59335"/>
                  <a:pt x="133166" y="88776"/>
                </a:cubicBezTo>
                <a:cubicBezTo>
                  <a:pt x="134891" y="100855"/>
                  <a:pt x="145902" y="112712"/>
                  <a:pt x="142043" y="124287"/>
                </a:cubicBezTo>
                <a:cubicBezTo>
                  <a:pt x="138669" y="134409"/>
                  <a:pt x="125997" y="140719"/>
                  <a:pt x="115410" y="142042"/>
                </a:cubicBezTo>
                <a:cubicBezTo>
                  <a:pt x="77237" y="146814"/>
                  <a:pt x="38470" y="142042"/>
                  <a:pt x="0" y="142042"/>
                </a:cubicBezTo>
              </a:path>
            </a:pathLst>
          </a:custGeom>
          <a:ln w="38100"/>
        </p:spPr>
        <p:style>
          <a:lnRef idx="3">
            <a:schemeClr val="dk1"/>
          </a:lnRef>
          <a:fillRef idx="0">
            <a:schemeClr val="dk1"/>
          </a:fillRef>
          <a:effectRef idx="2">
            <a:schemeClr val="dk1"/>
          </a:effectRef>
          <a:fontRef idx="minor">
            <a:schemeClr val="tx1"/>
          </a:fontRef>
        </p:style>
        <p:txBody>
          <a:bodyPr rtlCol="0" anchor="ctr"/>
          <a:lstStyle/>
          <a:p>
            <a:pPr algn="ctr"/>
            <a:endParaRPr lang="fr-FR"/>
          </a:p>
        </p:txBody>
      </p:sp>
      <p:sp>
        <p:nvSpPr>
          <p:cNvPr id="16" name="Forme libre : forme 15">
            <a:extLst>
              <a:ext uri="{FF2B5EF4-FFF2-40B4-BE49-F238E27FC236}">
                <a16:creationId xmlns:a16="http://schemas.microsoft.com/office/drawing/2014/main" id="{B18740C2-98BA-A348-D8D5-2BB4AEFA303C}"/>
              </a:ext>
            </a:extLst>
          </p:cNvPr>
          <p:cNvSpPr/>
          <p:nvPr/>
        </p:nvSpPr>
        <p:spPr>
          <a:xfrm rot="13404063">
            <a:off x="9610792" y="1573878"/>
            <a:ext cx="213065" cy="226150"/>
          </a:xfrm>
          <a:custGeom>
            <a:avLst/>
            <a:gdLst>
              <a:gd name="connsiteX0" fmla="*/ 124288 w 142857"/>
              <a:gd name="connsiteY0" fmla="*/ 0 h 144162"/>
              <a:gd name="connsiteX1" fmla="*/ 133166 w 142857"/>
              <a:gd name="connsiteY1" fmla="*/ 88776 h 144162"/>
              <a:gd name="connsiteX2" fmla="*/ 142043 w 142857"/>
              <a:gd name="connsiteY2" fmla="*/ 124287 h 144162"/>
              <a:gd name="connsiteX3" fmla="*/ 115410 w 142857"/>
              <a:gd name="connsiteY3" fmla="*/ 142042 h 144162"/>
              <a:gd name="connsiteX4" fmla="*/ 0 w 142857"/>
              <a:gd name="connsiteY4" fmla="*/ 142042 h 1441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57" h="144162">
                <a:moveTo>
                  <a:pt x="124288" y="0"/>
                </a:moveTo>
                <a:cubicBezTo>
                  <a:pt x="127247" y="29592"/>
                  <a:pt x="128960" y="59335"/>
                  <a:pt x="133166" y="88776"/>
                </a:cubicBezTo>
                <a:cubicBezTo>
                  <a:pt x="134891" y="100855"/>
                  <a:pt x="145902" y="112712"/>
                  <a:pt x="142043" y="124287"/>
                </a:cubicBezTo>
                <a:cubicBezTo>
                  <a:pt x="138669" y="134409"/>
                  <a:pt x="125997" y="140719"/>
                  <a:pt x="115410" y="142042"/>
                </a:cubicBezTo>
                <a:cubicBezTo>
                  <a:pt x="77237" y="146814"/>
                  <a:pt x="38470" y="142042"/>
                  <a:pt x="0" y="142042"/>
                </a:cubicBezTo>
              </a:path>
            </a:pathLst>
          </a:custGeom>
          <a:ln w="38100"/>
        </p:spPr>
        <p:style>
          <a:lnRef idx="3">
            <a:schemeClr val="dk1"/>
          </a:lnRef>
          <a:fillRef idx="0">
            <a:schemeClr val="dk1"/>
          </a:fillRef>
          <a:effectRef idx="2">
            <a:schemeClr val="dk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1509197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2E2F521-D1DC-5191-4973-237E6A018692}"/>
              </a:ext>
            </a:extLst>
          </p:cNvPr>
          <p:cNvSpPr txBox="1"/>
          <p:nvPr/>
        </p:nvSpPr>
        <p:spPr>
          <a:xfrm>
            <a:off x="826460" y="32266"/>
            <a:ext cx="10115860" cy="707886"/>
          </a:xfrm>
          <a:prstGeom prst="rect">
            <a:avLst/>
          </a:prstGeom>
          <a:noFill/>
        </p:spPr>
        <p:txBody>
          <a:bodyPr wrap="square" rtlCol="0">
            <a:spAutoFit/>
          </a:bodyPr>
          <a:lstStyle/>
          <a:p>
            <a:r>
              <a:rPr lang="fr-FR" sz="40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BILAN DE LA SENSIBILTÉ CONSCIENTE </a:t>
            </a:r>
          </a:p>
        </p:txBody>
      </p:sp>
      <p:sp>
        <p:nvSpPr>
          <p:cNvPr id="3" name="ZoneTexte 2">
            <a:extLst>
              <a:ext uri="{FF2B5EF4-FFF2-40B4-BE49-F238E27FC236}">
                <a16:creationId xmlns:a16="http://schemas.microsoft.com/office/drawing/2014/main" id="{44BAF563-2091-F74F-3BB3-FEB83ECAD1F9}"/>
              </a:ext>
            </a:extLst>
          </p:cNvPr>
          <p:cNvSpPr txBox="1"/>
          <p:nvPr/>
        </p:nvSpPr>
        <p:spPr>
          <a:xfrm>
            <a:off x="995680" y="987306"/>
            <a:ext cx="9834880" cy="523220"/>
          </a:xfrm>
          <a:prstGeom prst="rect">
            <a:avLst/>
          </a:prstGeom>
          <a:noFill/>
        </p:spPr>
        <p:txBody>
          <a:bodyPr wrap="square" rtlCol="0">
            <a:spAutoFit/>
          </a:bodyPr>
          <a:lstStyle/>
          <a:p>
            <a:r>
              <a:rPr lang="fr-FR" sz="2800" b="1" dirty="0">
                <a:latin typeface="Times New Roman" panose="02020603050405020304" pitchFamily="18" charset="0"/>
                <a:cs typeface="Times New Roman" panose="02020603050405020304" pitchFamily="18" charset="0"/>
              </a:rPr>
              <a:t>Toute sensibilité consciente comporte les éléments suivants : </a:t>
            </a:r>
          </a:p>
        </p:txBody>
      </p:sp>
      <p:graphicFrame>
        <p:nvGraphicFramePr>
          <p:cNvPr id="4" name="Diagramme 3">
            <a:extLst>
              <a:ext uri="{FF2B5EF4-FFF2-40B4-BE49-F238E27FC236}">
                <a16:creationId xmlns:a16="http://schemas.microsoft.com/office/drawing/2014/main" id="{5C9A5254-ADEA-67A7-C66B-9B99EE7E844C}"/>
              </a:ext>
            </a:extLst>
          </p:cNvPr>
          <p:cNvGraphicFramePr/>
          <p:nvPr>
            <p:extLst>
              <p:ext uri="{D42A27DB-BD31-4B8C-83A1-F6EECF244321}">
                <p14:modId xmlns:p14="http://schemas.microsoft.com/office/powerpoint/2010/main" val="4078579405"/>
              </p:ext>
            </p:extLst>
          </p:nvPr>
        </p:nvGraphicFramePr>
        <p:xfrm>
          <a:off x="538085" y="1331557"/>
          <a:ext cx="11115829" cy="25000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ZoneTexte 4">
            <a:extLst>
              <a:ext uri="{FF2B5EF4-FFF2-40B4-BE49-F238E27FC236}">
                <a16:creationId xmlns:a16="http://schemas.microsoft.com/office/drawing/2014/main" id="{D6526F86-87AF-3ADA-ECA2-4F8167187096}"/>
              </a:ext>
            </a:extLst>
          </p:cNvPr>
          <p:cNvSpPr txBox="1"/>
          <p:nvPr/>
        </p:nvSpPr>
        <p:spPr>
          <a:xfrm>
            <a:off x="328620" y="3747036"/>
            <a:ext cx="2973380" cy="2308324"/>
          </a:xfrm>
          <a:prstGeom prst="rect">
            <a:avLst/>
          </a:prstGeom>
          <a:noFill/>
        </p:spPr>
        <p:txBody>
          <a:bodyPr wrap="square" rtlCol="0">
            <a:spAutoFit/>
          </a:bodyPr>
          <a:lstStyle/>
          <a:p>
            <a:pPr algn="ctr"/>
            <a:r>
              <a:rPr lang="fr-FR" sz="2400" b="1" dirty="0">
                <a:latin typeface="Times New Roman" panose="02020603050405020304" pitchFamily="18" charset="0"/>
                <a:cs typeface="Times New Roman" panose="02020603050405020304" pitchFamily="18" charset="0"/>
              </a:rPr>
              <a:t>(Yeux, oreilles, nez, langue, peau)</a:t>
            </a:r>
          </a:p>
          <a:p>
            <a:pPr algn="ctr"/>
            <a:r>
              <a:rPr lang="fr-FR" sz="2400" b="1" dirty="0">
                <a:latin typeface="Times New Roman" panose="02020603050405020304" pitchFamily="18" charset="0"/>
                <a:cs typeface="Times New Roman" panose="02020603050405020304" pitchFamily="18" charset="0"/>
              </a:rPr>
              <a:t>Reçoivent l’excitation pour donner naissance à un influx nerveux</a:t>
            </a:r>
          </a:p>
        </p:txBody>
      </p:sp>
      <p:sp>
        <p:nvSpPr>
          <p:cNvPr id="6" name="ZoneTexte 5">
            <a:extLst>
              <a:ext uri="{FF2B5EF4-FFF2-40B4-BE49-F238E27FC236}">
                <a16:creationId xmlns:a16="http://schemas.microsoft.com/office/drawing/2014/main" id="{0F37E846-FA7B-7334-3952-1562A71A980C}"/>
              </a:ext>
            </a:extLst>
          </p:cNvPr>
          <p:cNvSpPr txBox="1"/>
          <p:nvPr/>
        </p:nvSpPr>
        <p:spPr>
          <a:xfrm>
            <a:off x="3849850" y="3715705"/>
            <a:ext cx="3546630" cy="2308324"/>
          </a:xfrm>
          <a:prstGeom prst="rect">
            <a:avLst/>
          </a:prstGeom>
          <a:noFill/>
        </p:spPr>
        <p:txBody>
          <a:bodyPr wrap="square" rtlCol="0">
            <a:spAutoFit/>
          </a:bodyPr>
          <a:lstStyle/>
          <a:p>
            <a:pPr algn="ctr"/>
            <a:r>
              <a:rPr lang="fr-FR" sz="2400" b="1" dirty="0">
                <a:latin typeface="Times New Roman" panose="02020603050405020304" pitchFamily="18" charset="0"/>
                <a:cs typeface="Times New Roman" panose="02020603050405020304" pitchFamily="18" charset="0"/>
              </a:rPr>
              <a:t>Fibres nerveuses sensitives (et la moelle épinière pour le toucher) qui conduisent l’influx nerveux sensitive vers le cerveau</a:t>
            </a:r>
          </a:p>
        </p:txBody>
      </p:sp>
      <p:sp>
        <p:nvSpPr>
          <p:cNvPr id="7" name="ZoneTexte 6">
            <a:extLst>
              <a:ext uri="{FF2B5EF4-FFF2-40B4-BE49-F238E27FC236}">
                <a16:creationId xmlns:a16="http://schemas.microsoft.com/office/drawing/2014/main" id="{092D9BCC-0450-83FD-D37A-DB32324B4835}"/>
              </a:ext>
            </a:extLst>
          </p:cNvPr>
          <p:cNvSpPr txBox="1"/>
          <p:nvPr/>
        </p:nvSpPr>
        <p:spPr>
          <a:xfrm>
            <a:off x="8080305" y="4085037"/>
            <a:ext cx="3546630" cy="1569660"/>
          </a:xfrm>
          <a:prstGeom prst="rect">
            <a:avLst/>
          </a:prstGeom>
          <a:noFill/>
        </p:spPr>
        <p:txBody>
          <a:bodyPr wrap="square" rtlCol="0">
            <a:spAutoFit/>
          </a:bodyPr>
          <a:lstStyle/>
          <a:p>
            <a:pPr algn="ctr"/>
            <a:r>
              <a:rPr lang="fr-FR" sz="2400" b="1" dirty="0">
                <a:latin typeface="Times New Roman" panose="02020603050405020304" pitchFamily="18" charset="0"/>
                <a:cs typeface="Times New Roman" panose="02020603050405020304" pitchFamily="18" charset="0"/>
              </a:rPr>
              <a:t>Ce sont les 5 aires sensitives du cerveau qui reçoivent et interprètent l’influx nerveux sensitive</a:t>
            </a:r>
          </a:p>
        </p:txBody>
      </p:sp>
    </p:spTree>
    <p:extLst>
      <p:ext uri="{BB962C8B-B14F-4D97-AF65-F5344CB8AC3E}">
        <p14:creationId xmlns:p14="http://schemas.microsoft.com/office/powerpoint/2010/main" val="2725272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55CC1CB-99AC-DD40-1AF3-F8C27D534883}"/>
              </a:ext>
            </a:extLst>
          </p:cNvPr>
          <p:cNvSpPr txBox="1"/>
          <p:nvPr/>
        </p:nvSpPr>
        <p:spPr>
          <a:xfrm>
            <a:off x="2161711" y="0"/>
            <a:ext cx="7847860" cy="1077218"/>
          </a:xfrm>
          <a:prstGeom prst="rect">
            <a:avLst/>
          </a:prstGeom>
          <a:noFill/>
        </p:spPr>
        <p:txBody>
          <a:bodyPr wrap="square" rtlCol="0">
            <a:spAutoFit/>
          </a:bodyPr>
          <a:lstStyle/>
          <a:p>
            <a:pPr algn="ctr"/>
            <a:r>
              <a:rPr lang="fr-FR" sz="32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Activité 2 : La motricité volontaire  </a:t>
            </a:r>
          </a:p>
          <a:p>
            <a:pPr algn="ctr"/>
            <a:r>
              <a:rPr lang="ar-MA" sz="3200" b="1" dirty="0">
                <a:solidFill>
                  <a:srgbClr val="00B050"/>
                </a:solidFill>
                <a:effectLst>
                  <a:outerShdw blurRad="38100" dist="38100" dir="2700000" algn="tl">
                    <a:srgbClr val="000000">
                      <a:alpha val="43137"/>
                    </a:srgbClr>
                  </a:outerShdw>
                </a:effectLst>
                <a:cs typeface="+mj-cs"/>
              </a:rPr>
              <a:t>النشاط 2 : التحركية الارادية</a:t>
            </a:r>
            <a:endParaRPr lang="fr-FR" sz="3200" b="1" dirty="0">
              <a:solidFill>
                <a:srgbClr val="00B050"/>
              </a:solidFill>
              <a:effectLst>
                <a:outerShdw blurRad="38100" dist="38100" dir="2700000" algn="tl">
                  <a:srgbClr val="000000">
                    <a:alpha val="43137"/>
                  </a:srgbClr>
                </a:outerShdw>
              </a:effectLst>
              <a:cs typeface="+mj-cs"/>
            </a:endParaRPr>
          </a:p>
        </p:txBody>
      </p:sp>
      <p:sp>
        <p:nvSpPr>
          <p:cNvPr id="3" name="ZoneTexte 2">
            <a:extLst>
              <a:ext uri="{FF2B5EF4-FFF2-40B4-BE49-F238E27FC236}">
                <a16:creationId xmlns:a16="http://schemas.microsoft.com/office/drawing/2014/main" id="{ACD6F3DE-FD99-1884-422C-58112FB06E20}"/>
              </a:ext>
            </a:extLst>
          </p:cNvPr>
          <p:cNvSpPr txBox="1"/>
          <p:nvPr/>
        </p:nvSpPr>
        <p:spPr>
          <a:xfrm>
            <a:off x="435005" y="1108540"/>
            <a:ext cx="7847859" cy="584775"/>
          </a:xfrm>
          <a:prstGeom prst="rect">
            <a:avLst/>
          </a:prstGeom>
          <a:noFill/>
        </p:spPr>
        <p:txBody>
          <a:bodyPr wrap="square" rtlCol="0">
            <a:spAutoFit/>
          </a:bodyPr>
          <a:lstStyle/>
          <a:p>
            <a:r>
              <a:rPr lang="fr-FR" sz="3200" b="1" dirty="0">
                <a:solidFill>
                  <a:srgbClr val="FF0000"/>
                </a:solidFill>
                <a:effectLst>
                  <a:outerShdw blurRad="38100" dist="38100" dir="2700000" algn="tl">
                    <a:srgbClr val="000000">
                      <a:alpha val="43137"/>
                    </a:srgbClr>
                  </a:outerShdw>
                </a:effectLst>
                <a:latin typeface="Times New Roman" panose="02020603050405020304" pitchFamily="18" charset="0"/>
                <a:ea typeface="Tahoma" panose="020B0604030504040204" pitchFamily="34" charset="0"/>
                <a:cs typeface="Times New Roman" panose="02020603050405020304" pitchFamily="18" charset="0"/>
              </a:rPr>
              <a:t>I – origine de la motricité volontaire </a:t>
            </a:r>
          </a:p>
        </p:txBody>
      </p:sp>
      <p:sp>
        <p:nvSpPr>
          <p:cNvPr id="4" name="ZoneTexte 3">
            <a:extLst>
              <a:ext uri="{FF2B5EF4-FFF2-40B4-BE49-F238E27FC236}">
                <a16:creationId xmlns:a16="http://schemas.microsoft.com/office/drawing/2014/main" id="{11B24337-0925-4DEA-8949-2E3E76277338}"/>
              </a:ext>
            </a:extLst>
          </p:cNvPr>
          <p:cNvSpPr txBox="1"/>
          <p:nvPr/>
        </p:nvSpPr>
        <p:spPr>
          <a:xfrm>
            <a:off x="912040" y="1784652"/>
            <a:ext cx="4566870" cy="461665"/>
          </a:xfrm>
          <a:prstGeom prst="rect">
            <a:avLst/>
          </a:prstGeom>
          <a:noFill/>
        </p:spPr>
        <p:txBody>
          <a:bodyPr wrap="square" rtlCol="0">
            <a:spAutoFit/>
          </a:bodyPr>
          <a:lstStyle/>
          <a:p>
            <a:r>
              <a:rPr lang="fr-FR" sz="24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 Observations cliniques   </a:t>
            </a:r>
          </a:p>
        </p:txBody>
      </p:sp>
      <p:sp>
        <p:nvSpPr>
          <p:cNvPr id="5" name="ZoneTexte 4">
            <a:extLst>
              <a:ext uri="{FF2B5EF4-FFF2-40B4-BE49-F238E27FC236}">
                <a16:creationId xmlns:a16="http://schemas.microsoft.com/office/drawing/2014/main" id="{1A8531D8-C608-3599-3197-8A821345CAB3}"/>
              </a:ext>
            </a:extLst>
          </p:cNvPr>
          <p:cNvSpPr txBox="1"/>
          <p:nvPr/>
        </p:nvSpPr>
        <p:spPr>
          <a:xfrm>
            <a:off x="816744" y="2318747"/>
            <a:ext cx="10537795" cy="2062103"/>
          </a:xfrm>
          <a:prstGeom prst="rect">
            <a:avLst/>
          </a:prstGeom>
          <a:noFill/>
        </p:spPr>
        <p:txBody>
          <a:bodyPr wrap="square" rtlCol="0">
            <a:spAutoFit/>
          </a:bodyPr>
          <a:lstStyle/>
          <a:p>
            <a:pPr algn="just"/>
            <a:r>
              <a:rPr lang="fr-FR" sz="3200" dirty="0">
                <a:latin typeface="Times New Roman" panose="02020603050405020304" pitchFamily="18" charset="0"/>
                <a:cs typeface="Times New Roman" panose="02020603050405020304" pitchFamily="18" charset="0"/>
              </a:rPr>
              <a:t>Les enfants qui naissent avec des problèmes au niveau du cerveau (ou sans cerveau) sont généralement aveugles, sourds et insensibles aux stimulations externes. Ils ont aussi des problèmes aux activités volontaires</a:t>
            </a:r>
          </a:p>
        </p:txBody>
      </p:sp>
      <p:sp>
        <p:nvSpPr>
          <p:cNvPr id="6" name="ZoneTexte 5">
            <a:extLst>
              <a:ext uri="{FF2B5EF4-FFF2-40B4-BE49-F238E27FC236}">
                <a16:creationId xmlns:a16="http://schemas.microsoft.com/office/drawing/2014/main" id="{1BFE2318-4637-56A2-229D-5F1369664933}"/>
              </a:ext>
            </a:extLst>
          </p:cNvPr>
          <p:cNvSpPr txBox="1"/>
          <p:nvPr/>
        </p:nvSpPr>
        <p:spPr>
          <a:xfrm>
            <a:off x="912040" y="4706578"/>
            <a:ext cx="4566870" cy="461665"/>
          </a:xfrm>
          <a:prstGeom prst="rect">
            <a:avLst/>
          </a:prstGeom>
          <a:noFill/>
        </p:spPr>
        <p:txBody>
          <a:bodyPr wrap="square" rtlCol="0">
            <a:spAutoFit/>
          </a:bodyPr>
          <a:lstStyle/>
          <a:p>
            <a:r>
              <a:rPr lang="fr-FR" sz="24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Hypothèse</a:t>
            </a:r>
          </a:p>
        </p:txBody>
      </p:sp>
      <p:sp>
        <p:nvSpPr>
          <p:cNvPr id="7" name="ZoneTexte 6">
            <a:extLst>
              <a:ext uri="{FF2B5EF4-FFF2-40B4-BE49-F238E27FC236}">
                <a16:creationId xmlns:a16="http://schemas.microsoft.com/office/drawing/2014/main" id="{F852EBA8-B966-6C58-4B13-2D719EEB8CF9}"/>
              </a:ext>
            </a:extLst>
          </p:cNvPr>
          <p:cNvSpPr txBox="1"/>
          <p:nvPr/>
        </p:nvSpPr>
        <p:spPr>
          <a:xfrm>
            <a:off x="816744" y="5493971"/>
            <a:ext cx="10280342" cy="584775"/>
          </a:xfrm>
          <a:prstGeom prst="rect">
            <a:avLst/>
          </a:prstGeom>
          <a:noFill/>
        </p:spPr>
        <p:txBody>
          <a:bodyPr wrap="square" rtlCol="0">
            <a:spAutoFit/>
          </a:bodyPr>
          <a:lstStyle/>
          <a:p>
            <a:r>
              <a:rPr lang="fr-FR" sz="3200" dirty="0">
                <a:latin typeface="Times New Roman" panose="02020603050405020304" pitchFamily="18" charset="0"/>
                <a:cs typeface="Times New Roman" panose="02020603050405020304" pitchFamily="18" charset="0"/>
              </a:rPr>
              <a:t>Peut-être le cerveau est l’origine de toute motricité volontaire</a:t>
            </a:r>
          </a:p>
        </p:txBody>
      </p:sp>
    </p:spTree>
    <p:extLst>
      <p:ext uri="{BB962C8B-B14F-4D97-AF65-F5344CB8AC3E}">
        <p14:creationId xmlns:p14="http://schemas.microsoft.com/office/powerpoint/2010/main" val="95764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0C73797E-BC59-6A71-362F-3306A1BD6A06}"/>
              </a:ext>
            </a:extLst>
          </p:cNvPr>
          <p:cNvSpPr txBox="1"/>
          <p:nvPr/>
        </p:nvSpPr>
        <p:spPr>
          <a:xfrm>
            <a:off x="627955" y="239451"/>
            <a:ext cx="4566870" cy="461665"/>
          </a:xfrm>
          <a:prstGeom prst="rect">
            <a:avLst/>
          </a:prstGeom>
          <a:noFill/>
        </p:spPr>
        <p:txBody>
          <a:bodyPr wrap="square" rtlCol="0">
            <a:spAutoFit/>
          </a:bodyPr>
          <a:lstStyle/>
          <a:p>
            <a:r>
              <a:rPr lang="fr-FR" sz="24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 Test de l’hypothèse </a:t>
            </a:r>
          </a:p>
        </p:txBody>
      </p:sp>
      <p:graphicFrame>
        <p:nvGraphicFramePr>
          <p:cNvPr id="3" name="Tableau 2">
            <a:extLst>
              <a:ext uri="{FF2B5EF4-FFF2-40B4-BE49-F238E27FC236}">
                <a16:creationId xmlns:a16="http://schemas.microsoft.com/office/drawing/2014/main" id="{D26CC897-536A-30D4-6590-F21C12A373E7}"/>
              </a:ext>
            </a:extLst>
          </p:cNvPr>
          <p:cNvGraphicFramePr>
            <a:graphicFrameLocks noGrp="1"/>
          </p:cNvGraphicFramePr>
          <p:nvPr>
            <p:extLst>
              <p:ext uri="{D42A27DB-BD31-4B8C-83A1-F6EECF244321}">
                <p14:modId xmlns:p14="http://schemas.microsoft.com/office/powerpoint/2010/main" val="2177031874"/>
              </p:ext>
            </p:extLst>
          </p:nvPr>
        </p:nvGraphicFramePr>
        <p:xfrm>
          <a:off x="1030095" y="1329562"/>
          <a:ext cx="10131810" cy="4198875"/>
        </p:xfrm>
        <a:graphic>
          <a:graphicData uri="http://schemas.openxmlformats.org/drawingml/2006/table">
            <a:tbl>
              <a:tblPr firstRow="1" bandRow="1">
                <a:tableStyleId>{5940675A-B579-460E-94D1-54222C63F5DA}</a:tableStyleId>
              </a:tblPr>
              <a:tblGrid>
                <a:gridCol w="2303021">
                  <a:extLst>
                    <a:ext uri="{9D8B030D-6E8A-4147-A177-3AD203B41FA5}">
                      <a16:colId xmlns:a16="http://schemas.microsoft.com/office/drawing/2014/main" val="2046629494"/>
                    </a:ext>
                  </a:extLst>
                </a:gridCol>
                <a:gridCol w="7828789">
                  <a:extLst>
                    <a:ext uri="{9D8B030D-6E8A-4147-A177-3AD203B41FA5}">
                      <a16:colId xmlns:a16="http://schemas.microsoft.com/office/drawing/2014/main" val="538608598"/>
                    </a:ext>
                  </a:extLst>
                </a:gridCol>
              </a:tblGrid>
              <a:tr h="1563085">
                <a:tc>
                  <a:txBody>
                    <a:bodyPr/>
                    <a:lstStyle/>
                    <a:p>
                      <a:pPr algn="ctr"/>
                      <a:r>
                        <a:rPr lang="fr-FR" sz="3200" b="1" dirty="0">
                          <a:latin typeface="Times New Roman" panose="02020603050405020304" pitchFamily="18" charset="0"/>
                          <a:cs typeface="Times New Roman" panose="02020603050405020304" pitchFamily="18" charset="0"/>
                        </a:rPr>
                        <a:t>Expérience </a:t>
                      </a:r>
                    </a:p>
                  </a:txBody>
                  <a:tcPr anchor="ctr">
                    <a:solidFill>
                      <a:schemeClr val="accent1">
                        <a:lumMod val="20000"/>
                        <a:lumOff val="80000"/>
                      </a:schemeClr>
                    </a:solidFill>
                  </a:tcPr>
                </a:tc>
                <a:tc>
                  <a:txBody>
                    <a:bodyPr/>
                    <a:lstStyle/>
                    <a:p>
                      <a:r>
                        <a:rPr lang="fr-FR" sz="3200" dirty="0">
                          <a:latin typeface="Times New Roman" panose="02020603050405020304" pitchFamily="18" charset="0"/>
                          <a:cs typeface="Times New Roman" panose="02020603050405020304" pitchFamily="18" charset="0"/>
                        </a:rPr>
                        <a:t>Chez un chat normal, on </a:t>
                      </a:r>
                      <a:r>
                        <a:rPr lang="fr-FR" sz="3200" b="1" dirty="0">
                          <a:latin typeface="Times New Roman" panose="02020603050405020304" pitchFamily="18" charset="0"/>
                          <a:cs typeface="Times New Roman" panose="02020603050405020304" pitchFamily="18" charset="0"/>
                        </a:rPr>
                        <a:t>détruit</a:t>
                      </a:r>
                      <a:r>
                        <a:rPr lang="fr-FR" sz="3200" dirty="0">
                          <a:latin typeface="Times New Roman" panose="02020603050405020304" pitchFamily="18" charset="0"/>
                          <a:cs typeface="Times New Roman" panose="02020603050405020304" pitchFamily="18" charset="0"/>
                        </a:rPr>
                        <a:t> la partie du </a:t>
                      </a:r>
                      <a:r>
                        <a:rPr lang="fr-FR" sz="3200" b="1" dirty="0">
                          <a:latin typeface="Times New Roman" panose="02020603050405020304" pitchFamily="18" charset="0"/>
                          <a:cs typeface="Times New Roman" panose="02020603050405020304" pitchFamily="18" charset="0"/>
                        </a:rPr>
                        <a:t>cortex</a:t>
                      </a:r>
                      <a:r>
                        <a:rPr lang="fr-FR" sz="3200" dirty="0">
                          <a:latin typeface="Times New Roman" panose="02020603050405020304" pitchFamily="18" charset="0"/>
                          <a:cs typeface="Times New Roman" panose="02020603050405020304" pitchFamily="18" charset="0"/>
                        </a:rPr>
                        <a:t> </a:t>
                      </a:r>
                      <a:r>
                        <a:rPr lang="fr-FR" sz="3200" b="1" dirty="0">
                          <a:latin typeface="Times New Roman" panose="02020603050405020304" pitchFamily="18" charset="0"/>
                          <a:cs typeface="Times New Roman" panose="02020603050405020304" pitchFamily="18" charset="0"/>
                        </a:rPr>
                        <a:t>cérébral</a:t>
                      </a:r>
                      <a:r>
                        <a:rPr lang="fr-FR" sz="3200" dirty="0">
                          <a:latin typeface="Times New Roman" panose="02020603050405020304" pitchFamily="18" charset="0"/>
                          <a:cs typeface="Times New Roman" panose="02020603050405020304" pitchFamily="18" charset="0"/>
                        </a:rPr>
                        <a:t> situé en avant du </a:t>
                      </a:r>
                      <a:r>
                        <a:rPr lang="fr-FR" sz="3200" b="1" dirty="0">
                          <a:latin typeface="Times New Roman" panose="02020603050405020304" pitchFamily="18" charset="0"/>
                          <a:cs typeface="Times New Roman" panose="02020603050405020304" pitchFamily="18" charset="0"/>
                        </a:rPr>
                        <a:t>sillon</a:t>
                      </a:r>
                      <a:r>
                        <a:rPr lang="fr-FR" sz="3200" dirty="0">
                          <a:latin typeface="Times New Roman" panose="02020603050405020304" pitchFamily="18" charset="0"/>
                          <a:cs typeface="Times New Roman" panose="02020603050405020304" pitchFamily="18" charset="0"/>
                        </a:rPr>
                        <a:t> </a:t>
                      </a:r>
                      <a:r>
                        <a:rPr lang="fr-FR" sz="3200" b="1" dirty="0">
                          <a:latin typeface="Times New Roman" panose="02020603050405020304" pitchFamily="18" charset="0"/>
                          <a:cs typeface="Times New Roman" panose="02020603050405020304" pitchFamily="18" charset="0"/>
                        </a:rPr>
                        <a:t>de</a:t>
                      </a:r>
                      <a:r>
                        <a:rPr lang="fr-FR" sz="3200" dirty="0">
                          <a:latin typeface="Times New Roman" panose="02020603050405020304" pitchFamily="18" charset="0"/>
                          <a:cs typeface="Times New Roman" panose="02020603050405020304" pitchFamily="18" charset="0"/>
                        </a:rPr>
                        <a:t> </a:t>
                      </a:r>
                      <a:r>
                        <a:rPr lang="fr-FR" sz="3200" b="1" dirty="0">
                          <a:latin typeface="Times New Roman" panose="02020603050405020304" pitchFamily="18" charset="0"/>
                          <a:cs typeface="Times New Roman" panose="02020603050405020304" pitchFamily="18" charset="0"/>
                        </a:rPr>
                        <a:t>Rolando</a:t>
                      </a:r>
                      <a:r>
                        <a:rPr lang="fr-FR" sz="3200" dirty="0">
                          <a:latin typeface="Times New Roman" panose="02020603050405020304" pitchFamily="18" charset="0"/>
                          <a:cs typeface="Times New Roman" panose="02020603050405020304" pitchFamily="18" charset="0"/>
                        </a:rPr>
                        <a:t>  </a:t>
                      </a:r>
                    </a:p>
                  </a:txBody>
                  <a:tcPr>
                    <a:solidFill>
                      <a:schemeClr val="accent2">
                        <a:lumMod val="20000"/>
                        <a:lumOff val="80000"/>
                      </a:schemeClr>
                    </a:solidFill>
                  </a:tcPr>
                </a:tc>
                <a:extLst>
                  <a:ext uri="{0D108BD9-81ED-4DB2-BD59-A6C34878D82A}">
                    <a16:rowId xmlns:a16="http://schemas.microsoft.com/office/drawing/2014/main" val="890631287"/>
                  </a:ext>
                </a:extLst>
              </a:tr>
              <a:tr h="1563085">
                <a:tc>
                  <a:txBody>
                    <a:bodyPr/>
                    <a:lstStyle/>
                    <a:p>
                      <a:pPr algn="ctr"/>
                      <a:r>
                        <a:rPr lang="fr-FR" sz="3200" b="1" dirty="0">
                          <a:latin typeface="Times New Roman" panose="02020603050405020304" pitchFamily="18" charset="0"/>
                          <a:cs typeface="Times New Roman" panose="02020603050405020304" pitchFamily="18" charset="0"/>
                        </a:rPr>
                        <a:t>Résultat </a:t>
                      </a:r>
                    </a:p>
                  </a:txBody>
                  <a:tcPr anchor="ctr">
                    <a:solidFill>
                      <a:schemeClr val="accent1">
                        <a:lumMod val="20000"/>
                        <a:lumOff val="80000"/>
                      </a:schemeClr>
                    </a:solidFill>
                  </a:tcPr>
                </a:tc>
                <a:tc>
                  <a:txBody>
                    <a:bodyPr/>
                    <a:lstStyle/>
                    <a:p>
                      <a:r>
                        <a:rPr lang="fr-FR" sz="3200" dirty="0">
                          <a:latin typeface="Times New Roman" panose="02020603050405020304" pitchFamily="18" charset="0"/>
                          <a:cs typeface="Times New Roman" panose="02020603050405020304" pitchFamily="18" charset="0"/>
                        </a:rPr>
                        <a:t>Parte de </a:t>
                      </a:r>
                      <a:r>
                        <a:rPr lang="fr-FR" sz="3200" b="1" dirty="0">
                          <a:latin typeface="Times New Roman" panose="02020603050405020304" pitchFamily="18" charset="0"/>
                          <a:cs typeface="Times New Roman" panose="02020603050405020304" pitchFamily="18" charset="0"/>
                        </a:rPr>
                        <a:t>toute</a:t>
                      </a:r>
                      <a:r>
                        <a:rPr lang="fr-FR" sz="3200" dirty="0">
                          <a:latin typeface="Times New Roman" panose="02020603050405020304" pitchFamily="18" charset="0"/>
                          <a:cs typeface="Times New Roman" panose="02020603050405020304" pitchFamily="18" charset="0"/>
                        </a:rPr>
                        <a:t> </a:t>
                      </a:r>
                      <a:r>
                        <a:rPr lang="fr-FR" sz="3200" b="1" dirty="0">
                          <a:latin typeface="Times New Roman" panose="02020603050405020304" pitchFamily="18" charset="0"/>
                          <a:cs typeface="Times New Roman" panose="02020603050405020304" pitchFamily="18" charset="0"/>
                        </a:rPr>
                        <a:t>réaction</a:t>
                      </a:r>
                      <a:r>
                        <a:rPr lang="fr-FR" sz="3200" dirty="0">
                          <a:latin typeface="Times New Roman" panose="02020603050405020304" pitchFamily="18" charset="0"/>
                          <a:cs typeface="Times New Roman" panose="02020603050405020304" pitchFamily="18" charset="0"/>
                        </a:rPr>
                        <a:t> </a:t>
                      </a:r>
                      <a:r>
                        <a:rPr lang="fr-FR" sz="3200" b="1" dirty="0">
                          <a:latin typeface="Times New Roman" panose="02020603050405020304" pitchFamily="18" charset="0"/>
                          <a:cs typeface="Times New Roman" panose="02020603050405020304" pitchFamily="18" charset="0"/>
                        </a:rPr>
                        <a:t>volontaire</a:t>
                      </a:r>
                      <a:r>
                        <a:rPr lang="fr-FR" sz="3200" dirty="0">
                          <a:latin typeface="Times New Roman" panose="02020603050405020304" pitchFamily="18" charset="0"/>
                          <a:cs typeface="Times New Roman" panose="02020603050405020304" pitchFamily="18" charset="0"/>
                        </a:rPr>
                        <a:t>, chez le chat le passage d’un chien ou d’une souris </a:t>
                      </a:r>
                      <a:r>
                        <a:rPr lang="fr-FR" sz="3200" b="1" dirty="0">
                          <a:latin typeface="Times New Roman" panose="02020603050405020304" pitchFamily="18" charset="0"/>
                          <a:cs typeface="Times New Roman" panose="02020603050405020304" pitchFamily="18" charset="0"/>
                        </a:rPr>
                        <a:t>ne</a:t>
                      </a:r>
                      <a:r>
                        <a:rPr lang="fr-FR" sz="3200" dirty="0">
                          <a:latin typeface="Times New Roman" panose="02020603050405020304" pitchFamily="18" charset="0"/>
                          <a:cs typeface="Times New Roman" panose="02020603050405020304" pitchFamily="18" charset="0"/>
                        </a:rPr>
                        <a:t> </a:t>
                      </a:r>
                      <a:r>
                        <a:rPr lang="fr-FR" sz="3200" b="1" dirty="0">
                          <a:latin typeface="Times New Roman" panose="02020603050405020304" pitchFamily="18" charset="0"/>
                          <a:cs typeface="Times New Roman" panose="02020603050405020304" pitchFamily="18" charset="0"/>
                        </a:rPr>
                        <a:t>l’influence</a:t>
                      </a:r>
                      <a:r>
                        <a:rPr lang="fr-FR" sz="3200" dirty="0">
                          <a:latin typeface="Times New Roman" panose="02020603050405020304" pitchFamily="18" charset="0"/>
                          <a:cs typeface="Times New Roman" panose="02020603050405020304" pitchFamily="18" charset="0"/>
                        </a:rPr>
                        <a:t> </a:t>
                      </a:r>
                      <a:r>
                        <a:rPr lang="fr-FR" sz="3200" b="1" dirty="0">
                          <a:latin typeface="Times New Roman" panose="02020603050405020304" pitchFamily="18" charset="0"/>
                          <a:cs typeface="Times New Roman" panose="02020603050405020304" pitchFamily="18" charset="0"/>
                        </a:rPr>
                        <a:t>pas</a:t>
                      </a:r>
                    </a:p>
                  </a:txBody>
                  <a:tcPr>
                    <a:solidFill>
                      <a:schemeClr val="accent2">
                        <a:lumMod val="20000"/>
                        <a:lumOff val="80000"/>
                      </a:schemeClr>
                    </a:solidFill>
                  </a:tcPr>
                </a:tc>
                <a:extLst>
                  <a:ext uri="{0D108BD9-81ED-4DB2-BD59-A6C34878D82A}">
                    <a16:rowId xmlns:a16="http://schemas.microsoft.com/office/drawing/2014/main" val="1737024841"/>
                  </a:ext>
                </a:extLst>
              </a:tr>
              <a:tr h="1072705">
                <a:tc>
                  <a:txBody>
                    <a:bodyPr/>
                    <a:lstStyle/>
                    <a:p>
                      <a:pPr algn="ctr"/>
                      <a:r>
                        <a:rPr lang="fr-FR" sz="3200" b="1" dirty="0">
                          <a:latin typeface="Times New Roman" panose="02020603050405020304" pitchFamily="18" charset="0"/>
                          <a:cs typeface="Times New Roman" panose="02020603050405020304" pitchFamily="18" charset="0"/>
                        </a:rPr>
                        <a:t>Conclusion </a:t>
                      </a:r>
                    </a:p>
                  </a:txBody>
                  <a:tcPr anchor="ctr">
                    <a:solidFill>
                      <a:schemeClr val="accent1">
                        <a:lumMod val="20000"/>
                        <a:lumOff val="80000"/>
                      </a:schemeClr>
                    </a:solidFill>
                  </a:tcPr>
                </a:tc>
                <a:tc>
                  <a:txBody>
                    <a:bodyPr/>
                    <a:lstStyle/>
                    <a:p>
                      <a:r>
                        <a:rPr lang="fr-FR" sz="3200" b="1" dirty="0">
                          <a:latin typeface="Times New Roman" panose="02020603050405020304" pitchFamily="18" charset="0"/>
                          <a:cs typeface="Times New Roman" panose="02020603050405020304" pitchFamily="18" charset="0"/>
                        </a:rPr>
                        <a:t>La partie détruite est l’origine de la motricité volontaire</a:t>
                      </a:r>
                    </a:p>
                  </a:txBody>
                  <a:tcPr>
                    <a:solidFill>
                      <a:schemeClr val="accent2">
                        <a:lumMod val="20000"/>
                        <a:lumOff val="80000"/>
                      </a:schemeClr>
                    </a:solidFill>
                  </a:tcPr>
                </a:tc>
                <a:extLst>
                  <a:ext uri="{0D108BD9-81ED-4DB2-BD59-A6C34878D82A}">
                    <a16:rowId xmlns:a16="http://schemas.microsoft.com/office/drawing/2014/main" val="1746042990"/>
                  </a:ext>
                </a:extLst>
              </a:tr>
            </a:tbl>
          </a:graphicData>
        </a:graphic>
      </p:graphicFrame>
    </p:spTree>
    <p:extLst>
      <p:ext uri="{BB962C8B-B14F-4D97-AF65-F5344CB8AC3E}">
        <p14:creationId xmlns:p14="http://schemas.microsoft.com/office/powerpoint/2010/main" val="2786684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AAC7D03-686A-7A79-39B6-AB32D8181197}"/>
              </a:ext>
            </a:extLst>
          </p:cNvPr>
          <p:cNvSpPr txBox="1"/>
          <p:nvPr/>
        </p:nvSpPr>
        <p:spPr>
          <a:xfrm>
            <a:off x="627955" y="239451"/>
            <a:ext cx="4566870" cy="461665"/>
          </a:xfrm>
          <a:prstGeom prst="rect">
            <a:avLst/>
          </a:prstGeom>
          <a:noFill/>
        </p:spPr>
        <p:txBody>
          <a:bodyPr wrap="square" rtlCol="0">
            <a:spAutoFit/>
          </a:bodyPr>
          <a:lstStyle/>
          <a:p>
            <a:r>
              <a:rPr lang="fr-FR" sz="24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 Conclusion</a:t>
            </a:r>
          </a:p>
        </p:txBody>
      </p:sp>
      <p:sp>
        <p:nvSpPr>
          <p:cNvPr id="3" name="ZoneTexte 2">
            <a:extLst>
              <a:ext uri="{FF2B5EF4-FFF2-40B4-BE49-F238E27FC236}">
                <a16:creationId xmlns:a16="http://schemas.microsoft.com/office/drawing/2014/main" id="{01911ABC-AA5B-3EEA-F7BB-18249957FCE7}"/>
              </a:ext>
            </a:extLst>
          </p:cNvPr>
          <p:cNvSpPr txBox="1"/>
          <p:nvPr/>
        </p:nvSpPr>
        <p:spPr>
          <a:xfrm>
            <a:off x="627955" y="898358"/>
            <a:ext cx="11387582" cy="1754326"/>
          </a:xfrm>
          <a:prstGeom prst="rect">
            <a:avLst/>
          </a:prstGeom>
          <a:noFill/>
        </p:spPr>
        <p:txBody>
          <a:bodyPr wrap="square" rtlCol="0">
            <a:spAutoFit/>
          </a:bodyPr>
          <a:lstStyle/>
          <a:p>
            <a:pPr algn="just"/>
            <a:r>
              <a:rPr lang="fr-FR" sz="3600" dirty="0">
                <a:latin typeface="Times New Roman" panose="02020603050405020304" pitchFamily="18" charset="0"/>
                <a:cs typeface="Times New Roman" panose="02020603050405020304" pitchFamily="18" charset="0"/>
              </a:rPr>
              <a:t>L’aire motrice (</a:t>
            </a:r>
            <a:r>
              <a:rPr lang="ar-MA" sz="3600" dirty="0">
                <a:latin typeface="Times New Roman" panose="02020603050405020304" pitchFamily="18" charset="0"/>
                <a:cs typeface="Times New Roman" panose="02020603050405020304" pitchFamily="18" charset="0"/>
              </a:rPr>
              <a:t>باحة الحركة</a:t>
            </a:r>
            <a:r>
              <a:rPr lang="fr-FR" sz="3600" dirty="0">
                <a:latin typeface="Times New Roman" panose="02020603050405020304" pitchFamily="18" charset="0"/>
                <a:cs typeface="Times New Roman" panose="02020603050405020304" pitchFamily="18" charset="0"/>
              </a:rPr>
              <a:t>) est à l’origine de la motricité volontaire, elle est située au niveau du cortex cérébral, devant le sillon de Rolando </a:t>
            </a:r>
          </a:p>
        </p:txBody>
      </p:sp>
      <p:pic>
        <p:nvPicPr>
          <p:cNvPr id="5" name="Image 4">
            <a:extLst>
              <a:ext uri="{FF2B5EF4-FFF2-40B4-BE49-F238E27FC236}">
                <a16:creationId xmlns:a16="http://schemas.microsoft.com/office/drawing/2014/main" id="{078D7C56-D97E-AEC6-89A1-7A07AEC4BA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78" y="2883445"/>
            <a:ext cx="4571843" cy="3076197"/>
          </a:xfrm>
          <a:prstGeom prst="rect">
            <a:avLst/>
          </a:prstGeom>
        </p:spPr>
      </p:pic>
      <p:sp>
        <p:nvSpPr>
          <p:cNvPr id="6" name="Forme libre : forme 5">
            <a:extLst>
              <a:ext uri="{FF2B5EF4-FFF2-40B4-BE49-F238E27FC236}">
                <a16:creationId xmlns:a16="http://schemas.microsoft.com/office/drawing/2014/main" id="{961B8C06-850F-B934-D81C-9845689A88B5}"/>
              </a:ext>
            </a:extLst>
          </p:cNvPr>
          <p:cNvSpPr/>
          <p:nvPr/>
        </p:nvSpPr>
        <p:spPr>
          <a:xfrm>
            <a:off x="5278120" y="2885440"/>
            <a:ext cx="995680" cy="1488440"/>
          </a:xfrm>
          <a:custGeom>
            <a:avLst/>
            <a:gdLst>
              <a:gd name="connsiteX0" fmla="*/ 584200 w 995680"/>
              <a:gd name="connsiteY0" fmla="*/ 20320 h 1488440"/>
              <a:gd name="connsiteX1" fmla="*/ 543560 w 995680"/>
              <a:gd name="connsiteY1" fmla="*/ 50800 h 1488440"/>
              <a:gd name="connsiteX2" fmla="*/ 513080 w 995680"/>
              <a:gd name="connsiteY2" fmla="*/ 71120 h 1488440"/>
              <a:gd name="connsiteX3" fmla="*/ 497840 w 995680"/>
              <a:gd name="connsiteY3" fmla="*/ 91440 h 1488440"/>
              <a:gd name="connsiteX4" fmla="*/ 482600 w 995680"/>
              <a:gd name="connsiteY4" fmla="*/ 101600 h 1488440"/>
              <a:gd name="connsiteX5" fmla="*/ 462280 w 995680"/>
              <a:gd name="connsiteY5" fmla="*/ 116840 h 1488440"/>
              <a:gd name="connsiteX6" fmla="*/ 426720 w 995680"/>
              <a:gd name="connsiteY6" fmla="*/ 167640 h 1488440"/>
              <a:gd name="connsiteX7" fmla="*/ 416560 w 995680"/>
              <a:gd name="connsiteY7" fmla="*/ 182880 h 1488440"/>
              <a:gd name="connsiteX8" fmla="*/ 391160 w 995680"/>
              <a:gd name="connsiteY8" fmla="*/ 259080 h 1488440"/>
              <a:gd name="connsiteX9" fmla="*/ 375920 w 995680"/>
              <a:gd name="connsiteY9" fmla="*/ 299720 h 1488440"/>
              <a:gd name="connsiteX10" fmla="*/ 360680 w 995680"/>
              <a:gd name="connsiteY10" fmla="*/ 320040 h 1488440"/>
              <a:gd name="connsiteX11" fmla="*/ 340360 w 995680"/>
              <a:gd name="connsiteY11" fmla="*/ 360680 h 1488440"/>
              <a:gd name="connsiteX12" fmla="*/ 325120 w 995680"/>
              <a:gd name="connsiteY12" fmla="*/ 386080 h 1488440"/>
              <a:gd name="connsiteX13" fmla="*/ 309880 w 995680"/>
              <a:gd name="connsiteY13" fmla="*/ 406400 h 1488440"/>
              <a:gd name="connsiteX14" fmla="*/ 264160 w 995680"/>
              <a:gd name="connsiteY14" fmla="*/ 508000 h 1488440"/>
              <a:gd name="connsiteX15" fmla="*/ 223520 w 995680"/>
              <a:gd name="connsiteY15" fmla="*/ 579120 h 1488440"/>
              <a:gd name="connsiteX16" fmla="*/ 203200 w 995680"/>
              <a:gd name="connsiteY16" fmla="*/ 619760 h 1488440"/>
              <a:gd name="connsiteX17" fmla="*/ 193040 w 995680"/>
              <a:gd name="connsiteY17" fmla="*/ 640080 h 1488440"/>
              <a:gd name="connsiteX18" fmla="*/ 167640 w 995680"/>
              <a:gd name="connsiteY18" fmla="*/ 670560 h 1488440"/>
              <a:gd name="connsiteX19" fmla="*/ 152400 w 995680"/>
              <a:gd name="connsiteY19" fmla="*/ 690880 h 1488440"/>
              <a:gd name="connsiteX20" fmla="*/ 142240 w 995680"/>
              <a:gd name="connsiteY20" fmla="*/ 711200 h 1488440"/>
              <a:gd name="connsiteX21" fmla="*/ 132080 w 995680"/>
              <a:gd name="connsiteY21" fmla="*/ 726440 h 1488440"/>
              <a:gd name="connsiteX22" fmla="*/ 121920 w 995680"/>
              <a:gd name="connsiteY22" fmla="*/ 746760 h 1488440"/>
              <a:gd name="connsiteX23" fmla="*/ 106680 w 995680"/>
              <a:gd name="connsiteY23" fmla="*/ 762000 h 1488440"/>
              <a:gd name="connsiteX24" fmla="*/ 96520 w 995680"/>
              <a:gd name="connsiteY24" fmla="*/ 782320 h 1488440"/>
              <a:gd name="connsiteX25" fmla="*/ 76200 w 995680"/>
              <a:gd name="connsiteY25" fmla="*/ 817880 h 1488440"/>
              <a:gd name="connsiteX26" fmla="*/ 60960 w 995680"/>
              <a:gd name="connsiteY26" fmla="*/ 853440 h 1488440"/>
              <a:gd name="connsiteX27" fmla="*/ 55880 w 995680"/>
              <a:gd name="connsiteY27" fmla="*/ 878840 h 1488440"/>
              <a:gd name="connsiteX28" fmla="*/ 50800 w 995680"/>
              <a:gd name="connsiteY28" fmla="*/ 909320 h 1488440"/>
              <a:gd name="connsiteX29" fmla="*/ 45720 w 995680"/>
              <a:gd name="connsiteY29" fmla="*/ 934720 h 1488440"/>
              <a:gd name="connsiteX30" fmla="*/ 40640 w 995680"/>
              <a:gd name="connsiteY30" fmla="*/ 965200 h 1488440"/>
              <a:gd name="connsiteX31" fmla="*/ 35560 w 995680"/>
              <a:gd name="connsiteY31" fmla="*/ 985520 h 1488440"/>
              <a:gd name="connsiteX32" fmla="*/ 25400 w 995680"/>
              <a:gd name="connsiteY32" fmla="*/ 1031240 h 1488440"/>
              <a:gd name="connsiteX33" fmla="*/ 20320 w 995680"/>
              <a:gd name="connsiteY33" fmla="*/ 1061720 h 1488440"/>
              <a:gd name="connsiteX34" fmla="*/ 10160 w 995680"/>
              <a:gd name="connsiteY34" fmla="*/ 1092200 h 1488440"/>
              <a:gd name="connsiteX35" fmla="*/ 0 w 995680"/>
              <a:gd name="connsiteY35" fmla="*/ 1158240 h 1488440"/>
              <a:gd name="connsiteX36" fmla="*/ 10160 w 995680"/>
              <a:gd name="connsiteY36" fmla="*/ 1264920 h 1488440"/>
              <a:gd name="connsiteX37" fmla="*/ 15240 w 995680"/>
              <a:gd name="connsiteY37" fmla="*/ 1285240 h 1488440"/>
              <a:gd name="connsiteX38" fmla="*/ 35560 w 995680"/>
              <a:gd name="connsiteY38" fmla="*/ 1315720 h 1488440"/>
              <a:gd name="connsiteX39" fmla="*/ 50800 w 995680"/>
              <a:gd name="connsiteY39" fmla="*/ 1341120 h 1488440"/>
              <a:gd name="connsiteX40" fmla="*/ 60960 w 995680"/>
              <a:gd name="connsiteY40" fmla="*/ 1356360 h 1488440"/>
              <a:gd name="connsiteX41" fmla="*/ 96520 w 995680"/>
              <a:gd name="connsiteY41" fmla="*/ 1381760 h 1488440"/>
              <a:gd name="connsiteX42" fmla="*/ 116840 w 995680"/>
              <a:gd name="connsiteY42" fmla="*/ 1391920 h 1488440"/>
              <a:gd name="connsiteX43" fmla="*/ 198120 w 995680"/>
              <a:gd name="connsiteY43" fmla="*/ 1468120 h 1488440"/>
              <a:gd name="connsiteX44" fmla="*/ 213360 w 995680"/>
              <a:gd name="connsiteY44" fmla="*/ 1473200 h 1488440"/>
              <a:gd name="connsiteX45" fmla="*/ 309880 w 995680"/>
              <a:gd name="connsiteY45" fmla="*/ 1488440 h 1488440"/>
              <a:gd name="connsiteX46" fmla="*/ 396240 w 995680"/>
              <a:gd name="connsiteY46" fmla="*/ 1483360 h 1488440"/>
              <a:gd name="connsiteX47" fmla="*/ 401320 w 995680"/>
              <a:gd name="connsiteY47" fmla="*/ 1457960 h 1488440"/>
              <a:gd name="connsiteX48" fmla="*/ 406400 w 995680"/>
              <a:gd name="connsiteY48" fmla="*/ 1417320 h 1488440"/>
              <a:gd name="connsiteX49" fmla="*/ 401320 w 995680"/>
              <a:gd name="connsiteY49" fmla="*/ 1376680 h 1488440"/>
              <a:gd name="connsiteX50" fmla="*/ 391160 w 995680"/>
              <a:gd name="connsiteY50" fmla="*/ 1356360 h 1488440"/>
              <a:gd name="connsiteX51" fmla="*/ 350520 w 995680"/>
              <a:gd name="connsiteY51" fmla="*/ 1305560 h 1488440"/>
              <a:gd name="connsiteX52" fmla="*/ 345440 w 995680"/>
              <a:gd name="connsiteY52" fmla="*/ 1275080 h 1488440"/>
              <a:gd name="connsiteX53" fmla="*/ 365760 w 995680"/>
              <a:gd name="connsiteY53" fmla="*/ 1219200 h 1488440"/>
              <a:gd name="connsiteX54" fmla="*/ 386080 w 995680"/>
              <a:gd name="connsiteY54" fmla="*/ 1203960 h 1488440"/>
              <a:gd name="connsiteX55" fmla="*/ 441960 w 995680"/>
              <a:gd name="connsiteY55" fmla="*/ 1163320 h 1488440"/>
              <a:gd name="connsiteX56" fmla="*/ 482600 w 995680"/>
              <a:gd name="connsiteY56" fmla="*/ 1107440 h 1488440"/>
              <a:gd name="connsiteX57" fmla="*/ 508000 w 995680"/>
              <a:gd name="connsiteY57" fmla="*/ 1061720 h 1488440"/>
              <a:gd name="connsiteX58" fmla="*/ 518160 w 995680"/>
              <a:gd name="connsiteY58" fmla="*/ 1026160 h 1488440"/>
              <a:gd name="connsiteX59" fmla="*/ 528320 w 995680"/>
              <a:gd name="connsiteY59" fmla="*/ 792480 h 1488440"/>
              <a:gd name="connsiteX60" fmla="*/ 553720 w 995680"/>
              <a:gd name="connsiteY60" fmla="*/ 762000 h 1488440"/>
              <a:gd name="connsiteX61" fmla="*/ 568960 w 995680"/>
              <a:gd name="connsiteY61" fmla="*/ 741680 h 1488440"/>
              <a:gd name="connsiteX62" fmla="*/ 599440 w 995680"/>
              <a:gd name="connsiteY62" fmla="*/ 685800 h 1488440"/>
              <a:gd name="connsiteX63" fmla="*/ 614680 w 995680"/>
              <a:gd name="connsiteY63" fmla="*/ 665480 h 1488440"/>
              <a:gd name="connsiteX64" fmla="*/ 640080 w 995680"/>
              <a:gd name="connsiteY64" fmla="*/ 609600 h 1488440"/>
              <a:gd name="connsiteX65" fmla="*/ 655320 w 995680"/>
              <a:gd name="connsiteY65" fmla="*/ 594360 h 1488440"/>
              <a:gd name="connsiteX66" fmla="*/ 660400 w 995680"/>
              <a:gd name="connsiteY66" fmla="*/ 579120 h 1488440"/>
              <a:gd name="connsiteX67" fmla="*/ 660400 w 995680"/>
              <a:gd name="connsiteY67" fmla="*/ 477520 h 1488440"/>
              <a:gd name="connsiteX68" fmla="*/ 624840 w 995680"/>
              <a:gd name="connsiteY68" fmla="*/ 447040 h 1488440"/>
              <a:gd name="connsiteX69" fmla="*/ 614680 w 995680"/>
              <a:gd name="connsiteY69" fmla="*/ 416560 h 1488440"/>
              <a:gd name="connsiteX70" fmla="*/ 624840 w 995680"/>
              <a:gd name="connsiteY70" fmla="*/ 335280 h 1488440"/>
              <a:gd name="connsiteX71" fmla="*/ 665480 w 995680"/>
              <a:gd name="connsiteY71" fmla="*/ 284480 h 1488440"/>
              <a:gd name="connsiteX72" fmla="*/ 695960 w 995680"/>
              <a:gd name="connsiteY72" fmla="*/ 269240 h 1488440"/>
              <a:gd name="connsiteX73" fmla="*/ 731520 w 995680"/>
              <a:gd name="connsiteY73" fmla="*/ 248920 h 1488440"/>
              <a:gd name="connsiteX74" fmla="*/ 756920 w 995680"/>
              <a:gd name="connsiteY74" fmla="*/ 243840 h 1488440"/>
              <a:gd name="connsiteX75" fmla="*/ 777240 w 995680"/>
              <a:gd name="connsiteY75" fmla="*/ 238760 h 1488440"/>
              <a:gd name="connsiteX76" fmla="*/ 802640 w 995680"/>
              <a:gd name="connsiteY76" fmla="*/ 233680 h 1488440"/>
              <a:gd name="connsiteX77" fmla="*/ 873760 w 995680"/>
              <a:gd name="connsiteY77" fmla="*/ 218440 h 1488440"/>
              <a:gd name="connsiteX78" fmla="*/ 929640 w 995680"/>
              <a:gd name="connsiteY78" fmla="*/ 187960 h 1488440"/>
              <a:gd name="connsiteX79" fmla="*/ 965200 w 995680"/>
              <a:gd name="connsiteY79" fmla="*/ 152400 h 1488440"/>
              <a:gd name="connsiteX80" fmla="*/ 975360 w 995680"/>
              <a:gd name="connsiteY80" fmla="*/ 101600 h 1488440"/>
              <a:gd name="connsiteX81" fmla="*/ 985520 w 995680"/>
              <a:gd name="connsiteY81" fmla="*/ 81280 h 1488440"/>
              <a:gd name="connsiteX82" fmla="*/ 995680 w 995680"/>
              <a:gd name="connsiteY82" fmla="*/ 40640 h 1488440"/>
              <a:gd name="connsiteX83" fmla="*/ 990600 w 995680"/>
              <a:gd name="connsiteY83" fmla="*/ 20320 h 1488440"/>
              <a:gd name="connsiteX84" fmla="*/ 883920 w 995680"/>
              <a:gd name="connsiteY84" fmla="*/ 25400 h 1488440"/>
              <a:gd name="connsiteX85" fmla="*/ 746760 w 995680"/>
              <a:gd name="connsiteY85" fmla="*/ 20320 h 1488440"/>
              <a:gd name="connsiteX86" fmla="*/ 690880 w 995680"/>
              <a:gd name="connsiteY86" fmla="*/ 15240 h 1488440"/>
              <a:gd name="connsiteX87" fmla="*/ 640080 w 995680"/>
              <a:gd name="connsiteY87" fmla="*/ 0 h 1488440"/>
              <a:gd name="connsiteX88" fmla="*/ 584200 w 995680"/>
              <a:gd name="connsiteY88" fmla="*/ 20320 h 1488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995680" h="1488440">
                <a:moveTo>
                  <a:pt x="584200" y="20320"/>
                </a:moveTo>
                <a:cubicBezTo>
                  <a:pt x="568113" y="28787"/>
                  <a:pt x="593559" y="11912"/>
                  <a:pt x="543560" y="50800"/>
                </a:cubicBezTo>
                <a:cubicBezTo>
                  <a:pt x="533921" y="58297"/>
                  <a:pt x="520406" y="61351"/>
                  <a:pt x="513080" y="71120"/>
                </a:cubicBezTo>
                <a:cubicBezTo>
                  <a:pt x="508000" y="77893"/>
                  <a:pt x="503827" y="85453"/>
                  <a:pt x="497840" y="91440"/>
                </a:cubicBezTo>
                <a:cubicBezTo>
                  <a:pt x="493523" y="95757"/>
                  <a:pt x="487568" y="98051"/>
                  <a:pt x="482600" y="101600"/>
                </a:cubicBezTo>
                <a:cubicBezTo>
                  <a:pt x="475710" y="106521"/>
                  <a:pt x="468267" y="110853"/>
                  <a:pt x="462280" y="116840"/>
                </a:cubicBezTo>
                <a:cubicBezTo>
                  <a:pt x="444288" y="134832"/>
                  <a:pt x="439801" y="146710"/>
                  <a:pt x="426720" y="167640"/>
                </a:cubicBezTo>
                <a:cubicBezTo>
                  <a:pt x="423484" y="172817"/>
                  <a:pt x="419947" y="177800"/>
                  <a:pt x="416560" y="182880"/>
                </a:cubicBezTo>
                <a:cubicBezTo>
                  <a:pt x="405119" y="240086"/>
                  <a:pt x="420568" y="170855"/>
                  <a:pt x="391160" y="259080"/>
                </a:cubicBezTo>
                <a:cubicBezTo>
                  <a:pt x="387358" y="270486"/>
                  <a:pt x="380982" y="290608"/>
                  <a:pt x="375920" y="299720"/>
                </a:cubicBezTo>
                <a:cubicBezTo>
                  <a:pt x="371808" y="307121"/>
                  <a:pt x="364946" y="312727"/>
                  <a:pt x="360680" y="320040"/>
                </a:cubicBezTo>
                <a:cubicBezTo>
                  <a:pt x="353049" y="333122"/>
                  <a:pt x="348152" y="347693"/>
                  <a:pt x="340360" y="360680"/>
                </a:cubicBezTo>
                <a:cubicBezTo>
                  <a:pt x="335280" y="369147"/>
                  <a:pt x="330597" y="377865"/>
                  <a:pt x="325120" y="386080"/>
                </a:cubicBezTo>
                <a:cubicBezTo>
                  <a:pt x="320424" y="393125"/>
                  <a:pt x="314236" y="399140"/>
                  <a:pt x="309880" y="406400"/>
                </a:cubicBezTo>
                <a:cubicBezTo>
                  <a:pt x="224582" y="548564"/>
                  <a:pt x="321790" y="387501"/>
                  <a:pt x="264160" y="508000"/>
                </a:cubicBezTo>
                <a:cubicBezTo>
                  <a:pt x="252379" y="532632"/>
                  <a:pt x="235731" y="554698"/>
                  <a:pt x="223520" y="579120"/>
                </a:cubicBezTo>
                <a:lnTo>
                  <a:pt x="203200" y="619760"/>
                </a:lnTo>
                <a:cubicBezTo>
                  <a:pt x="199813" y="626533"/>
                  <a:pt x="198395" y="634725"/>
                  <a:pt x="193040" y="640080"/>
                </a:cubicBezTo>
                <a:cubicBezTo>
                  <a:pt x="169322" y="663798"/>
                  <a:pt x="185321" y="645806"/>
                  <a:pt x="167640" y="670560"/>
                </a:cubicBezTo>
                <a:cubicBezTo>
                  <a:pt x="162719" y="677450"/>
                  <a:pt x="156887" y="683700"/>
                  <a:pt x="152400" y="690880"/>
                </a:cubicBezTo>
                <a:cubicBezTo>
                  <a:pt x="148386" y="697302"/>
                  <a:pt x="145997" y="704625"/>
                  <a:pt x="142240" y="711200"/>
                </a:cubicBezTo>
                <a:cubicBezTo>
                  <a:pt x="139211" y="716501"/>
                  <a:pt x="135109" y="721139"/>
                  <a:pt x="132080" y="726440"/>
                </a:cubicBezTo>
                <a:cubicBezTo>
                  <a:pt x="128323" y="733015"/>
                  <a:pt x="126322" y="740598"/>
                  <a:pt x="121920" y="746760"/>
                </a:cubicBezTo>
                <a:cubicBezTo>
                  <a:pt x="117744" y="752606"/>
                  <a:pt x="110856" y="756154"/>
                  <a:pt x="106680" y="762000"/>
                </a:cubicBezTo>
                <a:cubicBezTo>
                  <a:pt x="102278" y="768162"/>
                  <a:pt x="100146" y="775672"/>
                  <a:pt x="96520" y="782320"/>
                </a:cubicBezTo>
                <a:cubicBezTo>
                  <a:pt x="89983" y="794305"/>
                  <a:pt x="82973" y="806027"/>
                  <a:pt x="76200" y="817880"/>
                </a:cubicBezTo>
                <a:cubicBezTo>
                  <a:pt x="55598" y="900288"/>
                  <a:pt x="87272" y="783276"/>
                  <a:pt x="60960" y="853440"/>
                </a:cubicBezTo>
                <a:cubicBezTo>
                  <a:pt x="57928" y="861525"/>
                  <a:pt x="57425" y="870345"/>
                  <a:pt x="55880" y="878840"/>
                </a:cubicBezTo>
                <a:cubicBezTo>
                  <a:pt x="54037" y="888974"/>
                  <a:pt x="52643" y="899186"/>
                  <a:pt x="50800" y="909320"/>
                </a:cubicBezTo>
                <a:cubicBezTo>
                  <a:pt x="49255" y="917815"/>
                  <a:pt x="47265" y="926225"/>
                  <a:pt x="45720" y="934720"/>
                </a:cubicBezTo>
                <a:cubicBezTo>
                  <a:pt x="43877" y="944854"/>
                  <a:pt x="42660" y="955100"/>
                  <a:pt x="40640" y="965200"/>
                </a:cubicBezTo>
                <a:cubicBezTo>
                  <a:pt x="39271" y="972046"/>
                  <a:pt x="37130" y="978717"/>
                  <a:pt x="35560" y="985520"/>
                </a:cubicBezTo>
                <a:cubicBezTo>
                  <a:pt x="32050" y="1000732"/>
                  <a:pt x="28462" y="1015931"/>
                  <a:pt x="25400" y="1031240"/>
                </a:cubicBezTo>
                <a:cubicBezTo>
                  <a:pt x="23380" y="1041340"/>
                  <a:pt x="22818" y="1051727"/>
                  <a:pt x="20320" y="1061720"/>
                </a:cubicBezTo>
                <a:cubicBezTo>
                  <a:pt x="17723" y="1072110"/>
                  <a:pt x="12978" y="1081868"/>
                  <a:pt x="10160" y="1092200"/>
                </a:cubicBezTo>
                <a:cubicBezTo>
                  <a:pt x="4789" y="1111892"/>
                  <a:pt x="2377" y="1139224"/>
                  <a:pt x="0" y="1158240"/>
                </a:cubicBezTo>
                <a:cubicBezTo>
                  <a:pt x="3387" y="1193800"/>
                  <a:pt x="5904" y="1229454"/>
                  <a:pt x="10160" y="1264920"/>
                </a:cubicBezTo>
                <a:cubicBezTo>
                  <a:pt x="10992" y="1271852"/>
                  <a:pt x="12118" y="1278995"/>
                  <a:pt x="15240" y="1285240"/>
                </a:cubicBezTo>
                <a:cubicBezTo>
                  <a:pt x="20701" y="1296162"/>
                  <a:pt x="29278" y="1305249"/>
                  <a:pt x="35560" y="1315720"/>
                </a:cubicBezTo>
                <a:cubicBezTo>
                  <a:pt x="40640" y="1324187"/>
                  <a:pt x="45567" y="1332747"/>
                  <a:pt x="50800" y="1341120"/>
                </a:cubicBezTo>
                <a:cubicBezTo>
                  <a:pt x="54036" y="1346297"/>
                  <a:pt x="56643" y="1352043"/>
                  <a:pt x="60960" y="1356360"/>
                </a:cubicBezTo>
                <a:cubicBezTo>
                  <a:pt x="64594" y="1359994"/>
                  <a:pt x="89790" y="1377914"/>
                  <a:pt x="96520" y="1381760"/>
                </a:cubicBezTo>
                <a:cubicBezTo>
                  <a:pt x="103095" y="1385517"/>
                  <a:pt x="111117" y="1386960"/>
                  <a:pt x="116840" y="1391920"/>
                </a:cubicBezTo>
                <a:cubicBezTo>
                  <a:pt x="134573" y="1407289"/>
                  <a:pt x="171008" y="1451175"/>
                  <a:pt x="198120" y="1468120"/>
                </a:cubicBezTo>
                <a:cubicBezTo>
                  <a:pt x="202661" y="1470958"/>
                  <a:pt x="208194" y="1471791"/>
                  <a:pt x="213360" y="1473200"/>
                </a:cubicBezTo>
                <a:cubicBezTo>
                  <a:pt x="264797" y="1487228"/>
                  <a:pt x="249936" y="1482991"/>
                  <a:pt x="309880" y="1488440"/>
                </a:cubicBezTo>
                <a:lnTo>
                  <a:pt x="396240" y="1483360"/>
                </a:lnTo>
                <a:cubicBezTo>
                  <a:pt x="404431" y="1480630"/>
                  <a:pt x="400007" y="1466494"/>
                  <a:pt x="401320" y="1457960"/>
                </a:cubicBezTo>
                <a:cubicBezTo>
                  <a:pt x="403396" y="1444467"/>
                  <a:pt x="404707" y="1430867"/>
                  <a:pt x="406400" y="1417320"/>
                </a:cubicBezTo>
                <a:cubicBezTo>
                  <a:pt x="404707" y="1403773"/>
                  <a:pt x="404631" y="1389924"/>
                  <a:pt x="401320" y="1376680"/>
                </a:cubicBezTo>
                <a:cubicBezTo>
                  <a:pt x="399483" y="1369333"/>
                  <a:pt x="395226" y="1362749"/>
                  <a:pt x="391160" y="1356360"/>
                </a:cubicBezTo>
                <a:cubicBezTo>
                  <a:pt x="370457" y="1323827"/>
                  <a:pt x="371684" y="1326724"/>
                  <a:pt x="350520" y="1305560"/>
                </a:cubicBezTo>
                <a:cubicBezTo>
                  <a:pt x="348827" y="1295400"/>
                  <a:pt x="343650" y="1285223"/>
                  <a:pt x="345440" y="1275080"/>
                </a:cubicBezTo>
                <a:cubicBezTo>
                  <a:pt x="348884" y="1255562"/>
                  <a:pt x="355927" y="1236409"/>
                  <a:pt x="365760" y="1219200"/>
                </a:cubicBezTo>
                <a:cubicBezTo>
                  <a:pt x="369961" y="1211849"/>
                  <a:pt x="379144" y="1208815"/>
                  <a:pt x="386080" y="1203960"/>
                </a:cubicBezTo>
                <a:cubicBezTo>
                  <a:pt x="438749" y="1167092"/>
                  <a:pt x="395333" y="1200622"/>
                  <a:pt x="441960" y="1163320"/>
                </a:cubicBezTo>
                <a:cubicBezTo>
                  <a:pt x="478214" y="1102897"/>
                  <a:pt x="431846" y="1177226"/>
                  <a:pt x="482600" y="1107440"/>
                </a:cubicBezTo>
                <a:cubicBezTo>
                  <a:pt x="489302" y="1098225"/>
                  <a:pt x="502961" y="1073478"/>
                  <a:pt x="508000" y="1061720"/>
                </a:cubicBezTo>
                <a:cubicBezTo>
                  <a:pt x="512373" y="1051517"/>
                  <a:pt x="515582" y="1036471"/>
                  <a:pt x="518160" y="1026160"/>
                </a:cubicBezTo>
                <a:cubicBezTo>
                  <a:pt x="518973" y="996900"/>
                  <a:pt x="518495" y="856345"/>
                  <a:pt x="528320" y="792480"/>
                </a:cubicBezTo>
                <a:cubicBezTo>
                  <a:pt x="531848" y="769547"/>
                  <a:pt x="535803" y="779917"/>
                  <a:pt x="553720" y="762000"/>
                </a:cubicBezTo>
                <a:cubicBezTo>
                  <a:pt x="559707" y="756013"/>
                  <a:pt x="564105" y="748616"/>
                  <a:pt x="568960" y="741680"/>
                </a:cubicBezTo>
                <a:cubicBezTo>
                  <a:pt x="626542" y="659419"/>
                  <a:pt x="560695" y="755540"/>
                  <a:pt x="599440" y="685800"/>
                </a:cubicBezTo>
                <a:cubicBezTo>
                  <a:pt x="603552" y="678399"/>
                  <a:pt x="610568" y="672881"/>
                  <a:pt x="614680" y="665480"/>
                </a:cubicBezTo>
                <a:cubicBezTo>
                  <a:pt x="636762" y="625732"/>
                  <a:pt x="611166" y="652971"/>
                  <a:pt x="640080" y="609600"/>
                </a:cubicBezTo>
                <a:cubicBezTo>
                  <a:pt x="644065" y="603622"/>
                  <a:pt x="650240" y="599440"/>
                  <a:pt x="655320" y="594360"/>
                </a:cubicBezTo>
                <a:cubicBezTo>
                  <a:pt x="657013" y="589280"/>
                  <a:pt x="658929" y="584269"/>
                  <a:pt x="660400" y="579120"/>
                </a:cubicBezTo>
                <a:cubicBezTo>
                  <a:pt x="670836" y="542592"/>
                  <a:pt x="670688" y="526389"/>
                  <a:pt x="660400" y="477520"/>
                </a:cubicBezTo>
                <a:cubicBezTo>
                  <a:pt x="659073" y="471218"/>
                  <a:pt x="627455" y="449001"/>
                  <a:pt x="624840" y="447040"/>
                </a:cubicBezTo>
                <a:cubicBezTo>
                  <a:pt x="621453" y="436880"/>
                  <a:pt x="613859" y="427238"/>
                  <a:pt x="614680" y="416560"/>
                </a:cubicBezTo>
                <a:cubicBezTo>
                  <a:pt x="614842" y="414451"/>
                  <a:pt x="614071" y="354665"/>
                  <a:pt x="624840" y="335280"/>
                </a:cubicBezTo>
                <a:cubicBezTo>
                  <a:pt x="633416" y="319843"/>
                  <a:pt x="649906" y="295381"/>
                  <a:pt x="665480" y="284480"/>
                </a:cubicBezTo>
                <a:cubicBezTo>
                  <a:pt x="674786" y="277966"/>
                  <a:pt x="686030" y="274757"/>
                  <a:pt x="695960" y="269240"/>
                </a:cubicBezTo>
                <a:cubicBezTo>
                  <a:pt x="712683" y="259950"/>
                  <a:pt x="711716" y="255521"/>
                  <a:pt x="731520" y="248920"/>
                </a:cubicBezTo>
                <a:cubicBezTo>
                  <a:pt x="739711" y="246190"/>
                  <a:pt x="748491" y="245713"/>
                  <a:pt x="756920" y="243840"/>
                </a:cubicBezTo>
                <a:cubicBezTo>
                  <a:pt x="763736" y="242325"/>
                  <a:pt x="770424" y="240275"/>
                  <a:pt x="777240" y="238760"/>
                </a:cubicBezTo>
                <a:cubicBezTo>
                  <a:pt x="785669" y="236887"/>
                  <a:pt x="794310" y="235952"/>
                  <a:pt x="802640" y="233680"/>
                </a:cubicBezTo>
                <a:cubicBezTo>
                  <a:pt x="863890" y="216976"/>
                  <a:pt x="799779" y="227688"/>
                  <a:pt x="873760" y="218440"/>
                </a:cubicBezTo>
                <a:cubicBezTo>
                  <a:pt x="879572" y="215534"/>
                  <a:pt x="918039" y="198401"/>
                  <a:pt x="929640" y="187960"/>
                </a:cubicBezTo>
                <a:cubicBezTo>
                  <a:pt x="942100" y="176746"/>
                  <a:pt x="965200" y="152400"/>
                  <a:pt x="965200" y="152400"/>
                </a:cubicBezTo>
                <a:cubicBezTo>
                  <a:pt x="966956" y="141865"/>
                  <a:pt x="970813" y="113725"/>
                  <a:pt x="975360" y="101600"/>
                </a:cubicBezTo>
                <a:cubicBezTo>
                  <a:pt x="978019" y="94509"/>
                  <a:pt x="983125" y="88464"/>
                  <a:pt x="985520" y="81280"/>
                </a:cubicBezTo>
                <a:cubicBezTo>
                  <a:pt x="989936" y="68033"/>
                  <a:pt x="995680" y="40640"/>
                  <a:pt x="995680" y="40640"/>
                </a:cubicBezTo>
                <a:cubicBezTo>
                  <a:pt x="993987" y="33867"/>
                  <a:pt x="997518" y="21263"/>
                  <a:pt x="990600" y="20320"/>
                </a:cubicBezTo>
                <a:cubicBezTo>
                  <a:pt x="955326" y="15510"/>
                  <a:pt x="919520" y="25400"/>
                  <a:pt x="883920" y="25400"/>
                </a:cubicBezTo>
                <a:cubicBezTo>
                  <a:pt x="838169" y="25400"/>
                  <a:pt x="792480" y="22013"/>
                  <a:pt x="746760" y="20320"/>
                </a:cubicBezTo>
                <a:cubicBezTo>
                  <a:pt x="728133" y="18627"/>
                  <a:pt x="709220" y="18908"/>
                  <a:pt x="690880" y="15240"/>
                </a:cubicBezTo>
                <a:cubicBezTo>
                  <a:pt x="640299" y="5124"/>
                  <a:pt x="706658" y="0"/>
                  <a:pt x="640080" y="0"/>
                </a:cubicBezTo>
                <a:cubicBezTo>
                  <a:pt x="618002" y="0"/>
                  <a:pt x="600287" y="11853"/>
                  <a:pt x="584200" y="20320"/>
                </a:cubicBezTo>
                <a:close/>
              </a:path>
            </a:pathLst>
          </a:custGeom>
          <a:solidFill>
            <a:srgbClr val="FF00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93E11033-B946-3A3C-AE9A-2BDFE33EB064}"/>
              </a:ext>
            </a:extLst>
          </p:cNvPr>
          <p:cNvSpPr txBox="1"/>
          <p:nvPr/>
        </p:nvSpPr>
        <p:spPr>
          <a:xfrm>
            <a:off x="431434" y="3018983"/>
            <a:ext cx="2479956" cy="584775"/>
          </a:xfrm>
          <a:prstGeom prst="rect">
            <a:avLst/>
          </a:prstGeom>
          <a:noFill/>
        </p:spPr>
        <p:txBody>
          <a:bodyPr wrap="square">
            <a:spAutoFit/>
          </a:bodyPr>
          <a:lstStyle/>
          <a:p>
            <a:r>
              <a:rPr lang="fr-F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Aire motrice</a:t>
            </a:r>
            <a:endParaRPr lang="fr-FR" sz="3200" b="1" dirty="0">
              <a:effectLst>
                <a:outerShdw blurRad="38100" dist="38100" dir="2700000" algn="tl">
                  <a:srgbClr val="000000">
                    <a:alpha val="43137"/>
                  </a:srgbClr>
                </a:outerShdw>
              </a:effectLst>
            </a:endParaRPr>
          </a:p>
        </p:txBody>
      </p:sp>
      <p:cxnSp>
        <p:nvCxnSpPr>
          <p:cNvPr id="11" name="Connecteur droit avec flèche 10">
            <a:extLst>
              <a:ext uri="{FF2B5EF4-FFF2-40B4-BE49-F238E27FC236}">
                <a16:creationId xmlns:a16="http://schemas.microsoft.com/office/drawing/2014/main" id="{DBF56E4B-9322-4373-5D8E-84F70C0196D2}"/>
              </a:ext>
            </a:extLst>
          </p:cNvPr>
          <p:cNvCxnSpPr>
            <a:cxnSpLocks/>
          </p:cNvCxnSpPr>
          <p:nvPr/>
        </p:nvCxnSpPr>
        <p:spPr>
          <a:xfrm>
            <a:off x="6726561" y="2800610"/>
            <a:ext cx="2346418" cy="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16" name="Connecteur droit 15">
            <a:extLst>
              <a:ext uri="{FF2B5EF4-FFF2-40B4-BE49-F238E27FC236}">
                <a16:creationId xmlns:a16="http://schemas.microsoft.com/office/drawing/2014/main" id="{413EA78A-3628-48A6-B270-3A492428EE8A}"/>
              </a:ext>
            </a:extLst>
          </p:cNvPr>
          <p:cNvCxnSpPr>
            <a:cxnSpLocks/>
            <a:stCxn id="6" idx="79"/>
          </p:cNvCxnSpPr>
          <p:nvPr/>
        </p:nvCxnSpPr>
        <p:spPr>
          <a:xfrm flipV="1">
            <a:off x="6243320" y="2800610"/>
            <a:ext cx="483241" cy="237230"/>
          </a:xfrm>
          <a:prstGeom prst="line">
            <a:avLst/>
          </a:prstGeom>
          <a:ln w="57150"/>
        </p:spPr>
        <p:style>
          <a:lnRef idx="3">
            <a:schemeClr val="dk1"/>
          </a:lnRef>
          <a:fillRef idx="0">
            <a:schemeClr val="dk1"/>
          </a:fillRef>
          <a:effectRef idx="2">
            <a:schemeClr val="dk1"/>
          </a:effectRef>
          <a:fontRef idx="minor">
            <a:schemeClr val="tx1"/>
          </a:fontRef>
        </p:style>
      </p:cxnSp>
      <p:cxnSp>
        <p:nvCxnSpPr>
          <p:cNvPr id="18" name="Connecteur droit avec flèche 17">
            <a:extLst>
              <a:ext uri="{FF2B5EF4-FFF2-40B4-BE49-F238E27FC236}">
                <a16:creationId xmlns:a16="http://schemas.microsoft.com/office/drawing/2014/main" id="{CE01F0C6-6A69-0122-4C5A-3F02F7EC16C7}"/>
              </a:ext>
            </a:extLst>
          </p:cNvPr>
          <p:cNvCxnSpPr>
            <a:cxnSpLocks/>
          </p:cNvCxnSpPr>
          <p:nvPr/>
        </p:nvCxnSpPr>
        <p:spPr>
          <a:xfrm flipH="1">
            <a:off x="2938505" y="3302000"/>
            <a:ext cx="2847759" cy="937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23" name="ZoneTexte 22">
            <a:extLst>
              <a:ext uri="{FF2B5EF4-FFF2-40B4-BE49-F238E27FC236}">
                <a16:creationId xmlns:a16="http://schemas.microsoft.com/office/drawing/2014/main" id="{B3B7C083-1EB0-CDB8-B588-E58059FF6BAF}"/>
              </a:ext>
            </a:extLst>
          </p:cNvPr>
          <p:cNvSpPr txBox="1"/>
          <p:nvPr/>
        </p:nvSpPr>
        <p:spPr>
          <a:xfrm>
            <a:off x="8577829" y="2297225"/>
            <a:ext cx="3032198" cy="1077218"/>
          </a:xfrm>
          <a:prstGeom prst="rect">
            <a:avLst/>
          </a:prstGeom>
          <a:noFill/>
        </p:spPr>
        <p:txBody>
          <a:bodyPr wrap="square" rtlCol="0">
            <a:spAutoFit/>
          </a:bodyPr>
          <a:lstStyle/>
          <a:p>
            <a:pPr algn="ctr"/>
            <a:r>
              <a:rPr lang="fr-F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Sillon de Rolando</a:t>
            </a:r>
          </a:p>
        </p:txBody>
      </p:sp>
    </p:spTree>
    <p:extLst>
      <p:ext uri="{BB962C8B-B14F-4D97-AF65-F5344CB8AC3E}">
        <p14:creationId xmlns:p14="http://schemas.microsoft.com/office/powerpoint/2010/main" val="575092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22" presetClass="entr" presetSubtype="4"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500"/>
                                        <p:tgtEl>
                                          <p:spTgt spid="18"/>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par>
                                <p:cTn id="19" presetID="22" presetClass="entr" presetSubtype="4"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down)">
                                      <p:cBhvr>
                                        <p:cTn id="21" dur="500"/>
                                        <p:tgtEl>
                                          <p:spTgt spid="11"/>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down)">
                                      <p:cBhvr>
                                        <p:cTn id="24" dur="500"/>
                                        <p:tgtEl>
                                          <p:spTgt spid="23"/>
                                        </p:tgtEl>
                                      </p:cBhvr>
                                    </p:animEffect>
                                  </p:childTnLst>
                                </p:cTn>
                              </p:par>
                              <p:par>
                                <p:cTn id="25" presetID="22" presetClass="entr" presetSubtype="4"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down)">
                                      <p:cBhvr>
                                        <p:cTn id="27" dur="500"/>
                                        <p:tgtEl>
                                          <p:spTgt spid="16"/>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10" grpId="0"/>
      <p:bldP spid="2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485E2E5-7E6F-783A-3F62-06E8E9EFEFA3}"/>
              </a:ext>
            </a:extLst>
          </p:cNvPr>
          <p:cNvSpPr txBox="1"/>
          <p:nvPr/>
        </p:nvSpPr>
        <p:spPr>
          <a:xfrm>
            <a:off x="483131" y="338519"/>
            <a:ext cx="11420111" cy="584775"/>
          </a:xfrm>
          <a:prstGeom prst="rect">
            <a:avLst/>
          </a:prstGeom>
          <a:noFill/>
        </p:spPr>
        <p:txBody>
          <a:bodyPr wrap="square" rtlCol="0">
            <a:spAutoFit/>
          </a:bodyPr>
          <a:lstStyle/>
          <a:p>
            <a:r>
              <a:rPr lang="fr-FR" sz="3200" b="1" dirty="0">
                <a:solidFill>
                  <a:srgbClr val="FF0000"/>
                </a:solidFill>
                <a:effectLst>
                  <a:outerShdw blurRad="38100" dist="38100" dir="2700000" algn="tl">
                    <a:srgbClr val="000000">
                      <a:alpha val="43137"/>
                    </a:srgbClr>
                  </a:outerShdw>
                </a:effectLst>
                <a:latin typeface="Times New Roman" panose="02020603050405020304" pitchFamily="18" charset="0"/>
                <a:ea typeface="Tahoma" panose="020B0604030504040204" pitchFamily="34" charset="0"/>
                <a:cs typeface="Times New Roman" panose="02020603050405020304" pitchFamily="18" charset="0"/>
              </a:rPr>
              <a:t>II – Eléments intervenants lors de la motricité volontaire</a:t>
            </a:r>
          </a:p>
        </p:txBody>
      </p:sp>
      <p:sp>
        <p:nvSpPr>
          <p:cNvPr id="3" name="ZoneTexte 2">
            <a:extLst>
              <a:ext uri="{FF2B5EF4-FFF2-40B4-BE49-F238E27FC236}">
                <a16:creationId xmlns:a16="http://schemas.microsoft.com/office/drawing/2014/main" id="{482D60C6-6C7C-4636-6C3A-2F8D793D594B}"/>
              </a:ext>
            </a:extLst>
          </p:cNvPr>
          <p:cNvSpPr txBox="1"/>
          <p:nvPr/>
        </p:nvSpPr>
        <p:spPr>
          <a:xfrm>
            <a:off x="467086" y="1206375"/>
            <a:ext cx="11452197" cy="584775"/>
          </a:xfrm>
          <a:prstGeom prst="rect">
            <a:avLst/>
          </a:prstGeom>
          <a:noFill/>
        </p:spPr>
        <p:txBody>
          <a:bodyPr wrap="square" rtlCol="0">
            <a:spAutoFit/>
          </a:bodyPr>
          <a:lstStyle/>
          <a:p>
            <a:r>
              <a:rPr lang="fr-FR" sz="3200" dirty="0">
                <a:latin typeface="Times New Roman" panose="02020603050405020304" pitchFamily="18" charset="0"/>
                <a:cs typeface="Times New Roman" panose="02020603050405020304" pitchFamily="18" charset="0"/>
              </a:rPr>
              <a:t>L’exécution d’un mouvement volontaire nécessité l’intervention de : </a:t>
            </a:r>
          </a:p>
        </p:txBody>
      </p:sp>
      <p:sp>
        <p:nvSpPr>
          <p:cNvPr id="4" name="ZoneTexte 3">
            <a:extLst>
              <a:ext uri="{FF2B5EF4-FFF2-40B4-BE49-F238E27FC236}">
                <a16:creationId xmlns:a16="http://schemas.microsoft.com/office/drawing/2014/main" id="{D113E343-1211-55B2-80B4-7B60A12A15FA}"/>
              </a:ext>
            </a:extLst>
          </p:cNvPr>
          <p:cNvSpPr txBox="1"/>
          <p:nvPr/>
        </p:nvSpPr>
        <p:spPr>
          <a:xfrm>
            <a:off x="347895" y="2074231"/>
            <a:ext cx="11708869" cy="3970318"/>
          </a:xfrm>
          <a:prstGeom prst="rect">
            <a:avLst/>
          </a:prstGeom>
          <a:noFill/>
        </p:spPr>
        <p:txBody>
          <a:bodyPr wrap="square" rtlCol="0">
            <a:spAutoFit/>
          </a:bodyPr>
          <a:lstStyle/>
          <a:p>
            <a:pPr marL="285750" indent="-285750">
              <a:buFontTx/>
              <a:buChar char="-"/>
            </a:pPr>
            <a:r>
              <a:rPr lang="fr-FR" sz="36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Centre nerveux  (aire motrice) </a:t>
            </a:r>
            <a:r>
              <a:rPr lang="fr-FR" sz="3600" dirty="0">
                <a:latin typeface="Times New Roman" panose="02020603050405020304" pitchFamily="18" charset="0"/>
                <a:cs typeface="Times New Roman" panose="02020603050405020304" pitchFamily="18" charset="0"/>
              </a:rPr>
              <a:t>: naissance de l’influx moteur </a:t>
            </a:r>
            <a:r>
              <a:rPr lang="fr-FR" sz="3600" b="1" dirty="0">
                <a:latin typeface="Times New Roman" panose="02020603050405020304" pitchFamily="18" charset="0"/>
                <a:cs typeface="Times New Roman" panose="02020603050405020304" pitchFamily="18" charset="0"/>
              </a:rPr>
              <a:t>«</a:t>
            </a:r>
            <a:r>
              <a:rPr lang="fr-FR" sz="3600" dirty="0">
                <a:latin typeface="Times New Roman" panose="02020603050405020304" pitchFamily="18" charset="0"/>
                <a:cs typeface="Times New Roman" panose="02020603050405020304" pitchFamily="18" charset="0"/>
              </a:rPr>
              <a:t> </a:t>
            </a:r>
            <a:r>
              <a:rPr lang="fr-FR" sz="3600" b="1" dirty="0">
                <a:latin typeface="Times New Roman" panose="02020603050405020304" pitchFamily="18" charset="0"/>
                <a:cs typeface="Times New Roman" panose="02020603050405020304" pitchFamily="18" charset="0"/>
              </a:rPr>
              <a:t>centrifuge</a:t>
            </a:r>
            <a:r>
              <a:rPr lang="fr-FR" sz="3600" dirty="0">
                <a:latin typeface="Times New Roman" panose="02020603050405020304" pitchFamily="18" charset="0"/>
                <a:cs typeface="Times New Roman" panose="02020603050405020304" pitchFamily="18" charset="0"/>
              </a:rPr>
              <a:t> (</a:t>
            </a:r>
            <a:r>
              <a:rPr lang="ar-MA" sz="3600" b="1" dirty="0">
                <a:latin typeface="Times New Roman" panose="02020603050405020304" pitchFamily="18" charset="0"/>
                <a:cs typeface="Times New Roman" panose="02020603050405020304" pitchFamily="18" charset="0"/>
              </a:rPr>
              <a:t>نابذة</a:t>
            </a:r>
            <a:r>
              <a:rPr lang="fr-FR" sz="3600" b="1" dirty="0">
                <a:latin typeface="Times New Roman" panose="02020603050405020304" pitchFamily="18" charset="0"/>
                <a:cs typeface="Times New Roman" panose="02020603050405020304" pitchFamily="18" charset="0"/>
              </a:rPr>
              <a:t>) » </a:t>
            </a:r>
          </a:p>
          <a:p>
            <a:pPr marL="285750" indent="-285750">
              <a:buFontTx/>
              <a:buChar char="-"/>
            </a:pPr>
            <a:r>
              <a:rPr lang="fr-FR" sz="36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Conducteur</a:t>
            </a:r>
            <a:r>
              <a:rPr lang="fr-FR" sz="3600" dirty="0">
                <a:latin typeface="Times New Roman" panose="02020603050405020304" pitchFamily="18" charset="0"/>
                <a:cs typeface="Times New Roman" panose="02020603050405020304" pitchFamily="18" charset="0"/>
              </a:rPr>
              <a:t> </a:t>
            </a:r>
            <a:r>
              <a:rPr lang="fr-FR" sz="36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moteur (</a:t>
            </a:r>
            <a:r>
              <a:rPr lang="ar-MA" sz="36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موصل حركي</a:t>
            </a:r>
            <a:r>
              <a:rPr lang="fr-FR" sz="36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 </a:t>
            </a:r>
            <a:r>
              <a:rPr lang="fr-FR" sz="3600" b="1" dirty="0">
                <a:latin typeface="Times New Roman" panose="02020603050405020304" pitchFamily="18" charset="0"/>
                <a:cs typeface="Times New Roman" panose="02020603050405020304" pitchFamily="18" charset="0"/>
              </a:rPr>
              <a:t>fibres</a:t>
            </a:r>
            <a:r>
              <a:rPr lang="fr-FR" sz="3600" dirty="0">
                <a:latin typeface="Times New Roman" panose="02020603050405020304" pitchFamily="18" charset="0"/>
                <a:cs typeface="Times New Roman" panose="02020603050405020304" pitchFamily="18" charset="0"/>
              </a:rPr>
              <a:t> </a:t>
            </a:r>
            <a:r>
              <a:rPr lang="fr-FR" sz="3600" b="1" dirty="0">
                <a:latin typeface="Times New Roman" panose="02020603050405020304" pitchFamily="18" charset="0"/>
                <a:cs typeface="Times New Roman" panose="02020603050405020304" pitchFamily="18" charset="0"/>
              </a:rPr>
              <a:t>nerveuses</a:t>
            </a:r>
            <a:r>
              <a:rPr lang="fr-FR" sz="3600" dirty="0">
                <a:latin typeface="Times New Roman" panose="02020603050405020304" pitchFamily="18" charset="0"/>
                <a:cs typeface="Times New Roman" panose="02020603050405020304" pitchFamily="18" charset="0"/>
              </a:rPr>
              <a:t> </a:t>
            </a:r>
            <a:r>
              <a:rPr lang="fr-FR" sz="3600" b="1" dirty="0">
                <a:latin typeface="Times New Roman" panose="02020603050405020304" pitchFamily="18" charset="0"/>
                <a:cs typeface="Times New Roman" panose="02020603050405020304" pitchFamily="18" charset="0"/>
              </a:rPr>
              <a:t>motrices (</a:t>
            </a:r>
            <a:r>
              <a:rPr lang="ar-MA" sz="3600" b="1" dirty="0">
                <a:latin typeface="Times New Roman" panose="02020603050405020304" pitchFamily="18" charset="0"/>
                <a:cs typeface="Times New Roman" panose="02020603050405020304" pitchFamily="18" charset="0"/>
              </a:rPr>
              <a:t>ألياف عصبية حركية</a:t>
            </a:r>
            <a:r>
              <a:rPr lang="fr-FR" sz="3600" b="1" dirty="0">
                <a:latin typeface="Times New Roman" panose="02020603050405020304" pitchFamily="18" charset="0"/>
                <a:cs typeface="Times New Roman" panose="02020603050405020304" pitchFamily="18" charset="0"/>
              </a:rPr>
              <a:t>)</a:t>
            </a:r>
            <a:r>
              <a:rPr lang="fr-FR" sz="3600" dirty="0">
                <a:latin typeface="Times New Roman" panose="02020603050405020304" pitchFamily="18" charset="0"/>
                <a:cs typeface="Times New Roman" panose="02020603050405020304" pitchFamily="18" charset="0"/>
              </a:rPr>
              <a:t> contenues dans la </a:t>
            </a:r>
            <a:r>
              <a:rPr lang="fr-FR" sz="3600" b="1" dirty="0">
                <a:latin typeface="Times New Roman" panose="02020603050405020304" pitchFamily="18" charset="0"/>
                <a:cs typeface="Times New Roman" panose="02020603050405020304" pitchFamily="18" charset="0"/>
              </a:rPr>
              <a:t>moelle</a:t>
            </a:r>
            <a:r>
              <a:rPr lang="fr-FR" sz="3600" dirty="0">
                <a:latin typeface="Times New Roman" panose="02020603050405020304" pitchFamily="18" charset="0"/>
                <a:cs typeface="Times New Roman" panose="02020603050405020304" pitchFamily="18" charset="0"/>
              </a:rPr>
              <a:t> </a:t>
            </a:r>
            <a:r>
              <a:rPr lang="fr-FR" sz="3600" b="1" dirty="0">
                <a:latin typeface="Times New Roman" panose="02020603050405020304" pitchFamily="18" charset="0"/>
                <a:cs typeface="Times New Roman" panose="02020603050405020304" pitchFamily="18" charset="0"/>
              </a:rPr>
              <a:t>épinière</a:t>
            </a:r>
            <a:r>
              <a:rPr lang="fr-FR" sz="3600" dirty="0">
                <a:latin typeface="Times New Roman" panose="02020603050405020304" pitchFamily="18" charset="0"/>
                <a:cs typeface="Times New Roman" panose="02020603050405020304" pitchFamily="18" charset="0"/>
              </a:rPr>
              <a:t> et le </a:t>
            </a:r>
            <a:r>
              <a:rPr lang="fr-FR" sz="3600" b="1" dirty="0">
                <a:latin typeface="Times New Roman" panose="02020603050405020304" pitchFamily="18" charset="0"/>
                <a:cs typeface="Times New Roman" panose="02020603050405020304" pitchFamily="18" charset="0"/>
              </a:rPr>
              <a:t>nerf</a:t>
            </a:r>
            <a:r>
              <a:rPr lang="fr-FR" sz="3600" dirty="0">
                <a:latin typeface="Times New Roman" panose="02020603050405020304" pitchFamily="18" charset="0"/>
                <a:cs typeface="Times New Roman" panose="02020603050405020304" pitchFamily="18" charset="0"/>
              </a:rPr>
              <a:t> </a:t>
            </a:r>
            <a:r>
              <a:rPr lang="fr-FR" sz="3600" b="1" dirty="0">
                <a:latin typeface="Times New Roman" panose="02020603050405020304" pitchFamily="18" charset="0"/>
                <a:cs typeface="Times New Roman" panose="02020603050405020304" pitchFamily="18" charset="0"/>
              </a:rPr>
              <a:t>rachidien (</a:t>
            </a:r>
            <a:r>
              <a:rPr lang="ar-MA" sz="3600" b="1" dirty="0">
                <a:latin typeface="Times New Roman" panose="02020603050405020304" pitchFamily="18" charset="0"/>
                <a:cs typeface="Times New Roman" panose="02020603050405020304" pitchFamily="18" charset="0"/>
              </a:rPr>
              <a:t>العصب السيسائي</a:t>
            </a:r>
            <a:r>
              <a:rPr lang="fr-FR" sz="3600" b="1" dirty="0">
                <a:latin typeface="Times New Roman" panose="02020603050405020304" pitchFamily="18" charset="0"/>
                <a:cs typeface="Times New Roman" panose="02020603050405020304" pitchFamily="18" charset="0"/>
              </a:rPr>
              <a:t>)</a:t>
            </a:r>
          </a:p>
          <a:p>
            <a:pPr marL="285750" indent="-285750">
              <a:buFontTx/>
              <a:buChar char="-"/>
            </a:pPr>
            <a:r>
              <a:rPr lang="fr-FR" sz="36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Effecteurs</a:t>
            </a:r>
            <a:r>
              <a:rPr lang="fr-FR" sz="3600" dirty="0">
                <a:latin typeface="Times New Roman" panose="02020603050405020304" pitchFamily="18" charset="0"/>
                <a:cs typeface="Times New Roman" panose="02020603050405020304" pitchFamily="18" charset="0"/>
              </a:rPr>
              <a:t> </a:t>
            </a:r>
            <a:r>
              <a:rPr lang="fr-FR" sz="36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moteurs (</a:t>
            </a:r>
            <a:r>
              <a:rPr lang="ar-MA" sz="36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مستجيب حركي</a:t>
            </a:r>
            <a:r>
              <a:rPr lang="fr-FR" sz="36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fr-FR" sz="3600" dirty="0">
                <a:latin typeface="Times New Roman" panose="02020603050405020304" pitchFamily="18" charset="0"/>
                <a:cs typeface="Times New Roman" panose="02020603050405020304" pitchFamily="18" charset="0"/>
              </a:rPr>
              <a:t> : les muscles qui répondent à l’influx nerveux centrifuge </a:t>
            </a:r>
          </a:p>
        </p:txBody>
      </p:sp>
    </p:spTree>
    <p:extLst>
      <p:ext uri="{BB962C8B-B14F-4D97-AF65-F5344CB8AC3E}">
        <p14:creationId xmlns:p14="http://schemas.microsoft.com/office/powerpoint/2010/main" val="1265354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barn(inVertical)">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barn(inVertical)">
                                      <p:cBhvr>
                                        <p:cTn id="2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AE3C8ECF-1B72-999B-B7EF-1BC6C47EB7D6}"/>
              </a:ext>
            </a:extLst>
          </p:cNvPr>
          <p:cNvPicPr>
            <a:picLocks noChangeAspect="1"/>
          </p:cNvPicPr>
          <p:nvPr/>
        </p:nvPicPr>
        <p:blipFill>
          <a:blip r:embed="rId2"/>
          <a:stretch>
            <a:fillRect/>
          </a:stretch>
        </p:blipFill>
        <p:spPr>
          <a:xfrm>
            <a:off x="6371685" y="0"/>
            <a:ext cx="4550019" cy="6858000"/>
          </a:xfrm>
          <a:prstGeom prst="rect">
            <a:avLst/>
          </a:prstGeom>
        </p:spPr>
      </p:pic>
      <p:sp>
        <p:nvSpPr>
          <p:cNvPr id="4" name="Forme libre : forme 3">
            <a:extLst>
              <a:ext uri="{FF2B5EF4-FFF2-40B4-BE49-F238E27FC236}">
                <a16:creationId xmlns:a16="http://schemas.microsoft.com/office/drawing/2014/main" id="{0690154B-D059-1E84-4CCF-389E5DDC7D53}"/>
              </a:ext>
            </a:extLst>
          </p:cNvPr>
          <p:cNvSpPr/>
          <p:nvPr/>
        </p:nvSpPr>
        <p:spPr>
          <a:xfrm>
            <a:off x="8037095" y="1459832"/>
            <a:ext cx="2085473" cy="4700336"/>
          </a:xfrm>
          <a:custGeom>
            <a:avLst/>
            <a:gdLst>
              <a:gd name="connsiteX0" fmla="*/ 866273 w 2085473"/>
              <a:gd name="connsiteY0" fmla="*/ 0 h 4700336"/>
              <a:gd name="connsiteX1" fmla="*/ 834189 w 2085473"/>
              <a:gd name="connsiteY1" fmla="*/ 96252 h 4700336"/>
              <a:gd name="connsiteX2" fmla="*/ 834189 w 2085473"/>
              <a:gd name="connsiteY2" fmla="*/ 449179 h 4700336"/>
              <a:gd name="connsiteX3" fmla="*/ 866273 w 2085473"/>
              <a:gd name="connsiteY3" fmla="*/ 497305 h 4700336"/>
              <a:gd name="connsiteX4" fmla="*/ 898358 w 2085473"/>
              <a:gd name="connsiteY4" fmla="*/ 561473 h 4700336"/>
              <a:gd name="connsiteX5" fmla="*/ 946484 w 2085473"/>
              <a:gd name="connsiteY5" fmla="*/ 625642 h 4700336"/>
              <a:gd name="connsiteX6" fmla="*/ 1010652 w 2085473"/>
              <a:gd name="connsiteY6" fmla="*/ 721894 h 4700336"/>
              <a:gd name="connsiteX7" fmla="*/ 1090863 w 2085473"/>
              <a:gd name="connsiteY7" fmla="*/ 898357 h 4700336"/>
              <a:gd name="connsiteX8" fmla="*/ 1155031 w 2085473"/>
              <a:gd name="connsiteY8" fmla="*/ 1026694 h 4700336"/>
              <a:gd name="connsiteX9" fmla="*/ 1187116 w 2085473"/>
              <a:gd name="connsiteY9" fmla="*/ 1074821 h 4700336"/>
              <a:gd name="connsiteX10" fmla="*/ 1203158 w 2085473"/>
              <a:gd name="connsiteY10" fmla="*/ 1138989 h 4700336"/>
              <a:gd name="connsiteX11" fmla="*/ 1235242 w 2085473"/>
              <a:gd name="connsiteY11" fmla="*/ 1219200 h 4700336"/>
              <a:gd name="connsiteX12" fmla="*/ 1267326 w 2085473"/>
              <a:gd name="connsiteY12" fmla="*/ 1315452 h 4700336"/>
              <a:gd name="connsiteX13" fmla="*/ 1283368 w 2085473"/>
              <a:gd name="connsiteY13" fmla="*/ 1411705 h 4700336"/>
              <a:gd name="connsiteX14" fmla="*/ 1315452 w 2085473"/>
              <a:gd name="connsiteY14" fmla="*/ 1540042 h 4700336"/>
              <a:gd name="connsiteX15" fmla="*/ 1331494 w 2085473"/>
              <a:gd name="connsiteY15" fmla="*/ 1620252 h 4700336"/>
              <a:gd name="connsiteX16" fmla="*/ 1347537 w 2085473"/>
              <a:gd name="connsiteY16" fmla="*/ 1668379 h 4700336"/>
              <a:gd name="connsiteX17" fmla="*/ 1363579 w 2085473"/>
              <a:gd name="connsiteY17" fmla="*/ 1748589 h 4700336"/>
              <a:gd name="connsiteX18" fmla="*/ 1395663 w 2085473"/>
              <a:gd name="connsiteY18" fmla="*/ 1844842 h 4700336"/>
              <a:gd name="connsiteX19" fmla="*/ 1411705 w 2085473"/>
              <a:gd name="connsiteY19" fmla="*/ 1909010 h 4700336"/>
              <a:gd name="connsiteX20" fmla="*/ 1443789 w 2085473"/>
              <a:gd name="connsiteY20" fmla="*/ 1957136 h 4700336"/>
              <a:gd name="connsiteX21" fmla="*/ 1491916 w 2085473"/>
              <a:gd name="connsiteY21" fmla="*/ 2085473 h 4700336"/>
              <a:gd name="connsiteX22" fmla="*/ 1507958 w 2085473"/>
              <a:gd name="connsiteY22" fmla="*/ 2133600 h 4700336"/>
              <a:gd name="connsiteX23" fmla="*/ 1556084 w 2085473"/>
              <a:gd name="connsiteY23" fmla="*/ 2213810 h 4700336"/>
              <a:gd name="connsiteX24" fmla="*/ 1636294 w 2085473"/>
              <a:gd name="connsiteY24" fmla="*/ 2374231 h 4700336"/>
              <a:gd name="connsiteX25" fmla="*/ 1652337 w 2085473"/>
              <a:gd name="connsiteY25" fmla="*/ 2438400 h 4700336"/>
              <a:gd name="connsiteX26" fmla="*/ 1668379 w 2085473"/>
              <a:gd name="connsiteY26" fmla="*/ 2486526 h 4700336"/>
              <a:gd name="connsiteX27" fmla="*/ 1700463 w 2085473"/>
              <a:gd name="connsiteY27" fmla="*/ 2711115 h 4700336"/>
              <a:gd name="connsiteX28" fmla="*/ 1732547 w 2085473"/>
              <a:gd name="connsiteY28" fmla="*/ 2807368 h 4700336"/>
              <a:gd name="connsiteX29" fmla="*/ 1796716 w 2085473"/>
              <a:gd name="connsiteY29" fmla="*/ 2903621 h 4700336"/>
              <a:gd name="connsiteX30" fmla="*/ 1812758 w 2085473"/>
              <a:gd name="connsiteY30" fmla="*/ 2951747 h 4700336"/>
              <a:gd name="connsiteX31" fmla="*/ 1844842 w 2085473"/>
              <a:gd name="connsiteY31" fmla="*/ 2999873 h 4700336"/>
              <a:gd name="connsiteX32" fmla="*/ 1876926 w 2085473"/>
              <a:gd name="connsiteY32" fmla="*/ 3096126 h 4700336"/>
              <a:gd name="connsiteX33" fmla="*/ 1892968 w 2085473"/>
              <a:gd name="connsiteY33" fmla="*/ 3192379 h 4700336"/>
              <a:gd name="connsiteX34" fmla="*/ 1925052 w 2085473"/>
              <a:gd name="connsiteY34" fmla="*/ 3272589 h 4700336"/>
              <a:gd name="connsiteX35" fmla="*/ 1941094 w 2085473"/>
              <a:gd name="connsiteY35" fmla="*/ 3320715 h 4700336"/>
              <a:gd name="connsiteX36" fmla="*/ 1957137 w 2085473"/>
              <a:gd name="connsiteY36" fmla="*/ 3384884 h 4700336"/>
              <a:gd name="connsiteX37" fmla="*/ 1973179 w 2085473"/>
              <a:gd name="connsiteY37" fmla="*/ 3433010 h 4700336"/>
              <a:gd name="connsiteX38" fmla="*/ 2005263 w 2085473"/>
              <a:gd name="connsiteY38" fmla="*/ 3561347 h 4700336"/>
              <a:gd name="connsiteX39" fmla="*/ 2037347 w 2085473"/>
              <a:gd name="connsiteY39" fmla="*/ 3657600 h 4700336"/>
              <a:gd name="connsiteX40" fmla="*/ 2069431 w 2085473"/>
              <a:gd name="connsiteY40" fmla="*/ 3769894 h 4700336"/>
              <a:gd name="connsiteX41" fmla="*/ 2085473 w 2085473"/>
              <a:gd name="connsiteY41" fmla="*/ 3866147 h 4700336"/>
              <a:gd name="connsiteX42" fmla="*/ 2037347 w 2085473"/>
              <a:gd name="connsiteY42" fmla="*/ 4588042 h 4700336"/>
              <a:gd name="connsiteX43" fmla="*/ 2005263 w 2085473"/>
              <a:gd name="connsiteY43" fmla="*/ 4652210 h 4700336"/>
              <a:gd name="connsiteX44" fmla="*/ 1892968 w 2085473"/>
              <a:gd name="connsiteY44" fmla="*/ 4700336 h 4700336"/>
              <a:gd name="connsiteX45" fmla="*/ 1764631 w 2085473"/>
              <a:gd name="connsiteY45" fmla="*/ 4684294 h 4700336"/>
              <a:gd name="connsiteX46" fmla="*/ 1604210 w 2085473"/>
              <a:gd name="connsiteY46" fmla="*/ 4620126 h 4700336"/>
              <a:gd name="connsiteX47" fmla="*/ 1556084 w 2085473"/>
              <a:gd name="connsiteY47" fmla="*/ 4555957 h 4700336"/>
              <a:gd name="connsiteX48" fmla="*/ 1379621 w 2085473"/>
              <a:gd name="connsiteY48" fmla="*/ 4427621 h 4700336"/>
              <a:gd name="connsiteX49" fmla="*/ 1235242 w 2085473"/>
              <a:gd name="connsiteY49" fmla="*/ 4315326 h 4700336"/>
              <a:gd name="connsiteX50" fmla="*/ 1122947 w 2085473"/>
              <a:gd name="connsiteY50" fmla="*/ 4154905 h 4700336"/>
              <a:gd name="connsiteX51" fmla="*/ 1010652 w 2085473"/>
              <a:gd name="connsiteY51" fmla="*/ 4042610 h 4700336"/>
              <a:gd name="connsiteX52" fmla="*/ 962526 w 2085473"/>
              <a:gd name="connsiteY52" fmla="*/ 3978442 h 4700336"/>
              <a:gd name="connsiteX53" fmla="*/ 882316 w 2085473"/>
              <a:gd name="connsiteY53" fmla="*/ 3882189 h 4700336"/>
              <a:gd name="connsiteX54" fmla="*/ 818147 w 2085473"/>
              <a:gd name="connsiteY54" fmla="*/ 3850105 h 4700336"/>
              <a:gd name="connsiteX55" fmla="*/ 753979 w 2085473"/>
              <a:gd name="connsiteY55" fmla="*/ 3785936 h 4700336"/>
              <a:gd name="connsiteX56" fmla="*/ 673768 w 2085473"/>
              <a:gd name="connsiteY56" fmla="*/ 3753852 h 4700336"/>
              <a:gd name="connsiteX57" fmla="*/ 481263 w 2085473"/>
              <a:gd name="connsiteY57" fmla="*/ 3673642 h 4700336"/>
              <a:gd name="connsiteX58" fmla="*/ 385010 w 2085473"/>
              <a:gd name="connsiteY58" fmla="*/ 3609473 h 4700336"/>
              <a:gd name="connsiteX59" fmla="*/ 272716 w 2085473"/>
              <a:gd name="connsiteY59" fmla="*/ 3561347 h 4700336"/>
              <a:gd name="connsiteX60" fmla="*/ 160421 w 2085473"/>
              <a:gd name="connsiteY60" fmla="*/ 3497179 h 4700336"/>
              <a:gd name="connsiteX61" fmla="*/ 96252 w 2085473"/>
              <a:gd name="connsiteY61" fmla="*/ 3481136 h 4700336"/>
              <a:gd name="connsiteX62" fmla="*/ 0 w 2085473"/>
              <a:gd name="connsiteY62" fmla="*/ 3416968 h 4700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085473" h="4700336">
                <a:moveTo>
                  <a:pt x="866273" y="0"/>
                </a:moveTo>
                <a:cubicBezTo>
                  <a:pt x="855578" y="32084"/>
                  <a:pt x="842391" y="63442"/>
                  <a:pt x="834189" y="96252"/>
                </a:cubicBezTo>
                <a:cubicBezTo>
                  <a:pt x="804636" y="214466"/>
                  <a:pt x="814585" y="325019"/>
                  <a:pt x="834189" y="449179"/>
                </a:cubicBezTo>
                <a:cubicBezTo>
                  <a:pt x="837196" y="468223"/>
                  <a:pt x="856707" y="480565"/>
                  <a:pt x="866273" y="497305"/>
                </a:cubicBezTo>
                <a:cubicBezTo>
                  <a:pt x="878138" y="518068"/>
                  <a:pt x="885683" y="541194"/>
                  <a:pt x="898358" y="561473"/>
                </a:cubicBezTo>
                <a:cubicBezTo>
                  <a:pt x="912529" y="584146"/>
                  <a:pt x="931151" y="603738"/>
                  <a:pt x="946484" y="625642"/>
                </a:cubicBezTo>
                <a:cubicBezTo>
                  <a:pt x="968597" y="657232"/>
                  <a:pt x="989263" y="689810"/>
                  <a:pt x="1010652" y="721894"/>
                </a:cubicBezTo>
                <a:cubicBezTo>
                  <a:pt x="1041819" y="815396"/>
                  <a:pt x="1019130" y="754892"/>
                  <a:pt x="1090863" y="898357"/>
                </a:cubicBezTo>
                <a:lnTo>
                  <a:pt x="1155031" y="1026694"/>
                </a:lnTo>
                <a:lnTo>
                  <a:pt x="1187116" y="1074821"/>
                </a:lnTo>
                <a:cubicBezTo>
                  <a:pt x="1192463" y="1096210"/>
                  <a:pt x="1196186" y="1118073"/>
                  <a:pt x="1203158" y="1138989"/>
                </a:cubicBezTo>
                <a:cubicBezTo>
                  <a:pt x="1212264" y="1166308"/>
                  <a:pt x="1225401" y="1192137"/>
                  <a:pt x="1235242" y="1219200"/>
                </a:cubicBezTo>
                <a:cubicBezTo>
                  <a:pt x="1246800" y="1250983"/>
                  <a:pt x="1256631" y="1283368"/>
                  <a:pt x="1267326" y="1315452"/>
                </a:cubicBezTo>
                <a:cubicBezTo>
                  <a:pt x="1272673" y="1347536"/>
                  <a:pt x="1276553" y="1379900"/>
                  <a:pt x="1283368" y="1411705"/>
                </a:cubicBezTo>
                <a:cubicBezTo>
                  <a:pt x="1292607" y="1454822"/>
                  <a:pt x="1306804" y="1496803"/>
                  <a:pt x="1315452" y="1540042"/>
                </a:cubicBezTo>
                <a:cubicBezTo>
                  <a:pt x="1320799" y="1566779"/>
                  <a:pt x="1324881" y="1593800"/>
                  <a:pt x="1331494" y="1620252"/>
                </a:cubicBezTo>
                <a:cubicBezTo>
                  <a:pt x="1335595" y="1636657"/>
                  <a:pt x="1343436" y="1651974"/>
                  <a:pt x="1347537" y="1668379"/>
                </a:cubicBezTo>
                <a:cubicBezTo>
                  <a:pt x="1354150" y="1694831"/>
                  <a:pt x="1356405" y="1722284"/>
                  <a:pt x="1363579" y="1748589"/>
                </a:cubicBezTo>
                <a:cubicBezTo>
                  <a:pt x="1372478" y="1781217"/>
                  <a:pt x="1385945" y="1812448"/>
                  <a:pt x="1395663" y="1844842"/>
                </a:cubicBezTo>
                <a:cubicBezTo>
                  <a:pt x="1401998" y="1865960"/>
                  <a:pt x="1403020" y="1888745"/>
                  <a:pt x="1411705" y="1909010"/>
                </a:cubicBezTo>
                <a:cubicBezTo>
                  <a:pt x="1419300" y="1926731"/>
                  <a:pt x="1433094" y="1941094"/>
                  <a:pt x="1443789" y="1957136"/>
                </a:cubicBezTo>
                <a:cubicBezTo>
                  <a:pt x="1473366" y="2075445"/>
                  <a:pt x="1441581" y="1968026"/>
                  <a:pt x="1491916" y="2085473"/>
                </a:cubicBezTo>
                <a:cubicBezTo>
                  <a:pt x="1498577" y="2101016"/>
                  <a:pt x="1500396" y="2118475"/>
                  <a:pt x="1507958" y="2133600"/>
                </a:cubicBezTo>
                <a:cubicBezTo>
                  <a:pt x="1521902" y="2161488"/>
                  <a:pt x="1543182" y="2185425"/>
                  <a:pt x="1556084" y="2213810"/>
                </a:cubicBezTo>
                <a:cubicBezTo>
                  <a:pt x="1634044" y="2385322"/>
                  <a:pt x="1538293" y="2243563"/>
                  <a:pt x="1636294" y="2374231"/>
                </a:cubicBezTo>
                <a:cubicBezTo>
                  <a:pt x="1641642" y="2395621"/>
                  <a:pt x="1646280" y="2417200"/>
                  <a:pt x="1652337" y="2438400"/>
                </a:cubicBezTo>
                <a:cubicBezTo>
                  <a:pt x="1656983" y="2454659"/>
                  <a:pt x="1665599" y="2469846"/>
                  <a:pt x="1668379" y="2486526"/>
                </a:cubicBezTo>
                <a:cubicBezTo>
                  <a:pt x="1686013" y="2592329"/>
                  <a:pt x="1675724" y="2620404"/>
                  <a:pt x="1700463" y="2711115"/>
                </a:cubicBezTo>
                <a:cubicBezTo>
                  <a:pt x="1709362" y="2743743"/>
                  <a:pt x="1713787" y="2779228"/>
                  <a:pt x="1732547" y="2807368"/>
                </a:cubicBezTo>
                <a:lnTo>
                  <a:pt x="1796716" y="2903621"/>
                </a:lnTo>
                <a:cubicBezTo>
                  <a:pt x="1802063" y="2919663"/>
                  <a:pt x="1805196" y="2936622"/>
                  <a:pt x="1812758" y="2951747"/>
                </a:cubicBezTo>
                <a:cubicBezTo>
                  <a:pt x="1821380" y="2968992"/>
                  <a:pt x="1837012" y="2982255"/>
                  <a:pt x="1844842" y="2999873"/>
                </a:cubicBezTo>
                <a:cubicBezTo>
                  <a:pt x="1858577" y="3030778"/>
                  <a:pt x="1876926" y="3096126"/>
                  <a:pt x="1876926" y="3096126"/>
                </a:cubicBezTo>
                <a:cubicBezTo>
                  <a:pt x="1882273" y="3128210"/>
                  <a:pt x="1884410" y="3160998"/>
                  <a:pt x="1892968" y="3192379"/>
                </a:cubicBezTo>
                <a:cubicBezTo>
                  <a:pt x="1900545" y="3220161"/>
                  <a:pt x="1914941" y="3245626"/>
                  <a:pt x="1925052" y="3272589"/>
                </a:cubicBezTo>
                <a:cubicBezTo>
                  <a:pt x="1930989" y="3288422"/>
                  <a:pt x="1936448" y="3304456"/>
                  <a:pt x="1941094" y="3320715"/>
                </a:cubicBezTo>
                <a:cubicBezTo>
                  <a:pt x="1947151" y="3341915"/>
                  <a:pt x="1951080" y="3363684"/>
                  <a:pt x="1957137" y="3384884"/>
                </a:cubicBezTo>
                <a:cubicBezTo>
                  <a:pt x="1961783" y="3401143"/>
                  <a:pt x="1968730" y="3416696"/>
                  <a:pt x="1973179" y="3433010"/>
                </a:cubicBezTo>
                <a:cubicBezTo>
                  <a:pt x="1984781" y="3475552"/>
                  <a:pt x="1991319" y="3519514"/>
                  <a:pt x="2005263" y="3561347"/>
                </a:cubicBezTo>
                <a:lnTo>
                  <a:pt x="2037347" y="3657600"/>
                </a:lnTo>
                <a:cubicBezTo>
                  <a:pt x="2052637" y="3703469"/>
                  <a:pt x="2059359" y="3719535"/>
                  <a:pt x="2069431" y="3769894"/>
                </a:cubicBezTo>
                <a:cubicBezTo>
                  <a:pt x="2075810" y="3801789"/>
                  <a:pt x="2080126" y="3834063"/>
                  <a:pt x="2085473" y="3866147"/>
                </a:cubicBezTo>
                <a:cubicBezTo>
                  <a:pt x="2069431" y="4106779"/>
                  <a:pt x="2061828" y="4348122"/>
                  <a:pt x="2037347" y="4588042"/>
                </a:cubicBezTo>
                <a:cubicBezTo>
                  <a:pt x="2034919" y="4611832"/>
                  <a:pt x="2020572" y="4633839"/>
                  <a:pt x="2005263" y="4652210"/>
                </a:cubicBezTo>
                <a:cubicBezTo>
                  <a:pt x="1976109" y="4687195"/>
                  <a:pt x="1933167" y="4690286"/>
                  <a:pt x="1892968" y="4700336"/>
                </a:cubicBezTo>
                <a:cubicBezTo>
                  <a:pt x="1850189" y="4694989"/>
                  <a:pt x="1806170" y="4695833"/>
                  <a:pt x="1764631" y="4684294"/>
                </a:cubicBezTo>
                <a:cubicBezTo>
                  <a:pt x="1709139" y="4668880"/>
                  <a:pt x="1604210" y="4620126"/>
                  <a:pt x="1604210" y="4620126"/>
                </a:cubicBezTo>
                <a:cubicBezTo>
                  <a:pt x="1588168" y="4598736"/>
                  <a:pt x="1574990" y="4574863"/>
                  <a:pt x="1556084" y="4555957"/>
                </a:cubicBezTo>
                <a:cubicBezTo>
                  <a:pt x="1500816" y="4500689"/>
                  <a:pt x="1442362" y="4473631"/>
                  <a:pt x="1379621" y="4427621"/>
                </a:cubicBezTo>
                <a:cubicBezTo>
                  <a:pt x="1330455" y="4391566"/>
                  <a:pt x="1235242" y="4315326"/>
                  <a:pt x="1235242" y="4315326"/>
                </a:cubicBezTo>
                <a:cubicBezTo>
                  <a:pt x="1190545" y="4240830"/>
                  <a:pt x="1183484" y="4220945"/>
                  <a:pt x="1122947" y="4154905"/>
                </a:cubicBezTo>
                <a:cubicBezTo>
                  <a:pt x="1087176" y="4115883"/>
                  <a:pt x="1042414" y="4084959"/>
                  <a:pt x="1010652" y="4042610"/>
                </a:cubicBezTo>
                <a:cubicBezTo>
                  <a:pt x="994610" y="4021221"/>
                  <a:pt x="978066" y="4000199"/>
                  <a:pt x="962526" y="3978442"/>
                </a:cubicBezTo>
                <a:cubicBezTo>
                  <a:pt x="933212" y="3937402"/>
                  <a:pt x="926009" y="3913398"/>
                  <a:pt x="882316" y="3882189"/>
                </a:cubicBezTo>
                <a:cubicBezTo>
                  <a:pt x="862856" y="3868289"/>
                  <a:pt x="839537" y="3860800"/>
                  <a:pt x="818147" y="3850105"/>
                </a:cubicBezTo>
                <a:cubicBezTo>
                  <a:pt x="796758" y="3828715"/>
                  <a:pt x="779148" y="3802715"/>
                  <a:pt x="753979" y="3785936"/>
                </a:cubicBezTo>
                <a:cubicBezTo>
                  <a:pt x="730019" y="3769962"/>
                  <a:pt x="699914" y="3765919"/>
                  <a:pt x="673768" y="3753852"/>
                </a:cubicBezTo>
                <a:cubicBezTo>
                  <a:pt x="498791" y="3673094"/>
                  <a:pt x="604241" y="3704386"/>
                  <a:pt x="481263" y="3673642"/>
                </a:cubicBezTo>
                <a:cubicBezTo>
                  <a:pt x="449179" y="3652252"/>
                  <a:pt x="421592" y="3621667"/>
                  <a:pt x="385010" y="3609473"/>
                </a:cubicBezTo>
                <a:cubicBezTo>
                  <a:pt x="331017" y="3591475"/>
                  <a:pt x="328222" y="3593064"/>
                  <a:pt x="272716" y="3561347"/>
                </a:cubicBezTo>
                <a:cubicBezTo>
                  <a:pt x="213481" y="3527499"/>
                  <a:pt x="230932" y="3523621"/>
                  <a:pt x="160421" y="3497179"/>
                </a:cubicBezTo>
                <a:cubicBezTo>
                  <a:pt x="139777" y="3489437"/>
                  <a:pt x="117642" y="3486484"/>
                  <a:pt x="96252" y="3481136"/>
                </a:cubicBezTo>
                <a:lnTo>
                  <a:pt x="0" y="3416968"/>
                </a:lnTo>
              </a:path>
            </a:pathLst>
          </a:custGeom>
          <a:ln w="57150">
            <a:solidFill>
              <a:schemeClr val="accent6"/>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fr-FR"/>
          </a:p>
        </p:txBody>
      </p:sp>
      <p:sp>
        <p:nvSpPr>
          <p:cNvPr id="5" name="ZoneTexte 4">
            <a:extLst>
              <a:ext uri="{FF2B5EF4-FFF2-40B4-BE49-F238E27FC236}">
                <a16:creationId xmlns:a16="http://schemas.microsoft.com/office/drawing/2014/main" id="{A11BB83D-72E8-0707-96BB-43E0C37E2E53}"/>
              </a:ext>
            </a:extLst>
          </p:cNvPr>
          <p:cNvSpPr txBox="1"/>
          <p:nvPr/>
        </p:nvSpPr>
        <p:spPr>
          <a:xfrm>
            <a:off x="297860" y="1115086"/>
            <a:ext cx="5798140" cy="4031873"/>
          </a:xfrm>
          <a:prstGeom prst="rect">
            <a:avLst/>
          </a:prstGeom>
          <a:noFill/>
        </p:spPr>
        <p:txBody>
          <a:bodyPr wrap="square" rtlCol="0">
            <a:spAutoFit/>
          </a:bodyPr>
          <a:lstStyle/>
          <a:p>
            <a:r>
              <a:rPr lang="fr-FR" sz="3200" dirty="0">
                <a:latin typeface="Times New Roman" panose="02020603050405020304" pitchFamily="18" charset="0"/>
                <a:cs typeface="Times New Roman" panose="02020603050405020304" pitchFamily="18" charset="0"/>
              </a:rPr>
              <a:t>1 = Aire motrice</a:t>
            </a:r>
          </a:p>
          <a:p>
            <a:r>
              <a:rPr lang="fr-FR" sz="3200" dirty="0">
                <a:latin typeface="Times New Roman" panose="02020603050405020304" pitchFamily="18" charset="0"/>
                <a:cs typeface="Times New Roman" panose="02020603050405020304" pitchFamily="18" charset="0"/>
              </a:rPr>
              <a:t>2 = Cerveau </a:t>
            </a:r>
          </a:p>
          <a:p>
            <a:r>
              <a:rPr lang="fr-FR" sz="3200" dirty="0">
                <a:latin typeface="Times New Roman" panose="02020603050405020304" pitchFamily="18" charset="0"/>
                <a:cs typeface="Times New Roman" panose="02020603050405020304" pitchFamily="18" charset="0"/>
              </a:rPr>
              <a:t>3 = Cervelet </a:t>
            </a:r>
          </a:p>
          <a:p>
            <a:r>
              <a:rPr lang="fr-FR" sz="3200" dirty="0">
                <a:latin typeface="Times New Roman" panose="02020603050405020304" pitchFamily="18" charset="0"/>
                <a:cs typeface="Times New Roman" panose="02020603050405020304" pitchFamily="18" charset="0"/>
              </a:rPr>
              <a:t>4 = Bulbe rachidien </a:t>
            </a:r>
          </a:p>
          <a:p>
            <a:r>
              <a:rPr lang="fr-FR" sz="3200" dirty="0">
                <a:latin typeface="Times New Roman" panose="02020603050405020304" pitchFamily="18" charset="0"/>
                <a:cs typeface="Times New Roman" panose="02020603050405020304" pitchFamily="18" charset="0"/>
              </a:rPr>
              <a:t>5 = Muscle </a:t>
            </a:r>
          </a:p>
          <a:p>
            <a:endParaRPr lang="fr-FR" sz="3200" dirty="0">
              <a:latin typeface="Times New Roman" panose="02020603050405020304" pitchFamily="18" charset="0"/>
              <a:cs typeface="Times New Roman" panose="02020603050405020304" pitchFamily="18" charset="0"/>
            </a:endParaRPr>
          </a:p>
          <a:p>
            <a:pPr algn="ctr"/>
            <a:r>
              <a:rPr lang="fr-FR" sz="3200" b="1" dirty="0">
                <a:latin typeface="Times New Roman" panose="02020603050405020304" pitchFamily="18" charset="0"/>
                <a:cs typeface="Times New Roman" panose="02020603050405020304" pitchFamily="18" charset="0"/>
              </a:rPr>
              <a:t>Titre : Trajet de l’influx nerveux moteur</a:t>
            </a:r>
          </a:p>
        </p:txBody>
      </p:sp>
      <p:sp>
        <p:nvSpPr>
          <p:cNvPr id="6" name="Forme libre : forme 5">
            <a:extLst>
              <a:ext uri="{FF2B5EF4-FFF2-40B4-BE49-F238E27FC236}">
                <a16:creationId xmlns:a16="http://schemas.microsoft.com/office/drawing/2014/main" id="{4ADACD25-C51C-3391-2467-935C410E2B05}"/>
              </a:ext>
            </a:extLst>
          </p:cNvPr>
          <p:cNvSpPr/>
          <p:nvPr/>
        </p:nvSpPr>
        <p:spPr>
          <a:xfrm>
            <a:off x="8859915" y="1944210"/>
            <a:ext cx="162689" cy="188369"/>
          </a:xfrm>
          <a:custGeom>
            <a:avLst/>
            <a:gdLst>
              <a:gd name="connsiteX0" fmla="*/ 0 w 162689"/>
              <a:gd name="connsiteY0" fmla="*/ 97654 h 188369"/>
              <a:gd name="connsiteX1" fmla="*/ 115409 w 162689"/>
              <a:gd name="connsiteY1" fmla="*/ 150920 h 188369"/>
              <a:gd name="connsiteX2" fmla="*/ 142042 w 162689"/>
              <a:gd name="connsiteY2" fmla="*/ 168675 h 188369"/>
              <a:gd name="connsiteX3" fmla="*/ 159798 w 162689"/>
              <a:gd name="connsiteY3" fmla="*/ 186431 h 188369"/>
              <a:gd name="connsiteX4" fmla="*/ 159798 w 162689"/>
              <a:gd name="connsiteY4" fmla="*/ 0 h 188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689" h="188369">
                <a:moveTo>
                  <a:pt x="0" y="97654"/>
                </a:moveTo>
                <a:cubicBezTo>
                  <a:pt x="125280" y="187140"/>
                  <a:pt x="2746" y="113366"/>
                  <a:pt x="115409" y="150920"/>
                </a:cubicBezTo>
                <a:cubicBezTo>
                  <a:pt x="125531" y="154294"/>
                  <a:pt x="133710" y="162010"/>
                  <a:pt x="142042" y="168675"/>
                </a:cubicBezTo>
                <a:cubicBezTo>
                  <a:pt x="148578" y="173904"/>
                  <a:pt x="158922" y="194755"/>
                  <a:pt x="159798" y="186431"/>
                </a:cubicBezTo>
                <a:cubicBezTo>
                  <a:pt x="166304" y="124629"/>
                  <a:pt x="159798" y="62144"/>
                  <a:pt x="159798" y="0"/>
                </a:cubicBezTo>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orme libre : forme 6">
            <a:extLst>
              <a:ext uri="{FF2B5EF4-FFF2-40B4-BE49-F238E27FC236}">
                <a16:creationId xmlns:a16="http://schemas.microsoft.com/office/drawing/2014/main" id="{03ACD12C-94AB-5144-920D-5F26E8918BFF}"/>
              </a:ext>
            </a:extLst>
          </p:cNvPr>
          <p:cNvSpPr/>
          <p:nvPr/>
        </p:nvSpPr>
        <p:spPr>
          <a:xfrm>
            <a:off x="8976804" y="2176510"/>
            <a:ext cx="162689" cy="188369"/>
          </a:xfrm>
          <a:custGeom>
            <a:avLst/>
            <a:gdLst>
              <a:gd name="connsiteX0" fmla="*/ 0 w 162689"/>
              <a:gd name="connsiteY0" fmla="*/ 97654 h 188369"/>
              <a:gd name="connsiteX1" fmla="*/ 115409 w 162689"/>
              <a:gd name="connsiteY1" fmla="*/ 150920 h 188369"/>
              <a:gd name="connsiteX2" fmla="*/ 142042 w 162689"/>
              <a:gd name="connsiteY2" fmla="*/ 168675 h 188369"/>
              <a:gd name="connsiteX3" fmla="*/ 159798 w 162689"/>
              <a:gd name="connsiteY3" fmla="*/ 186431 h 188369"/>
              <a:gd name="connsiteX4" fmla="*/ 159798 w 162689"/>
              <a:gd name="connsiteY4" fmla="*/ 0 h 188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689" h="188369">
                <a:moveTo>
                  <a:pt x="0" y="97654"/>
                </a:moveTo>
                <a:cubicBezTo>
                  <a:pt x="125280" y="187140"/>
                  <a:pt x="2746" y="113366"/>
                  <a:pt x="115409" y="150920"/>
                </a:cubicBezTo>
                <a:cubicBezTo>
                  <a:pt x="125531" y="154294"/>
                  <a:pt x="133710" y="162010"/>
                  <a:pt x="142042" y="168675"/>
                </a:cubicBezTo>
                <a:cubicBezTo>
                  <a:pt x="148578" y="173904"/>
                  <a:pt x="158922" y="194755"/>
                  <a:pt x="159798" y="186431"/>
                </a:cubicBezTo>
                <a:cubicBezTo>
                  <a:pt x="166304" y="124629"/>
                  <a:pt x="159798" y="62144"/>
                  <a:pt x="159798" y="0"/>
                </a:cubicBezTo>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orme libre : forme 7">
            <a:extLst>
              <a:ext uri="{FF2B5EF4-FFF2-40B4-BE49-F238E27FC236}">
                <a16:creationId xmlns:a16="http://schemas.microsoft.com/office/drawing/2014/main" id="{6F517943-A57B-C8ED-CD28-6BBF772BE52C}"/>
              </a:ext>
            </a:extLst>
          </p:cNvPr>
          <p:cNvSpPr/>
          <p:nvPr/>
        </p:nvSpPr>
        <p:spPr>
          <a:xfrm>
            <a:off x="9093693" y="2408810"/>
            <a:ext cx="162689" cy="188369"/>
          </a:xfrm>
          <a:custGeom>
            <a:avLst/>
            <a:gdLst>
              <a:gd name="connsiteX0" fmla="*/ 0 w 162689"/>
              <a:gd name="connsiteY0" fmla="*/ 97654 h 188369"/>
              <a:gd name="connsiteX1" fmla="*/ 115409 w 162689"/>
              <a:gd name="connsiteY1" fmla="*/ 150920 h 188369"/>
              <a:gd name="connsiteX2" fmla="*/ 142042 w 162689"/>
              <a:gd name="connsiteY2" fmla="*/ 168675 h 188369"/>
              <a:gd name="connsiteX3" fmla="*/ 159798 w 162689"/>
              <a:gd name="connsiteY3" fmla="*/ 186431 h 188369"/>
              <a:gd name="connsiteX4" fmla="*/ 159798 w 162689"/>
              <a:gd name="connsiteY4" fmla="*/ 0 h 188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689" h="188369">
                <a:moveTo>
                  <a:pt x="0" y="97654"/>
                </a:moveTo>
                <a:cubicBezTo>
                  <a:pt x="125280" y="187140"/>
                  <a:pt x="2746" y="113366"/>
                  <a:pt x="115409" y="150920"/>
                </a:cubicBezTo>
                <a:cubicBezTo>
                  <a:pt x="125531" y="154294"/>
                  <a:pt x="133710" y="162010"/>
                  <a:pt x="142042" y="168675"/>
                </a:cubicBezTo>
                <a:cubicBezTo>
                  <a:pt x="148578" y="173904"/>
                  <a:pt x="158922" y="194755"/>
                  <a:pt x="159798" y="186431"/>
                </a:cubicBezTo>
                <a:cubicBezTo>
                  <a:pt x="166304" y="124629"/>
                  <a:pt x="159798" y="62144"/>
                  <a:pt x="159798" y="0"/>
                </a:cubicBezTo>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orme libre : forme 8">
            <a:extLst>
              <a:ext uri="{FF2B5EF4-FFF2-40B4-BE49-F238E27FC236}">
                <a16:creationId xmlns:a16="http://schemas.microsoft.com/office/drawing/2014/main" id="{A8DB8A64-F1C4-AABA-86F8-EB0738F8E9F2}"/>
              </a:ext>
            </a:extLst>
          </p:cNvPr>
          <p:cNvSpPr/>
          <p:nvPr/>
        </p:nvSpPr>
        <p:spPr>
          <a:xfrm rot="610791">
            <a:off x="9192826" y="2685500"/>
            <a:ext cx="162689" cy="188369"/>
          </a:xfrm>
          <a:custGeom>
            <a:avLst/>
            <a:gdLst>
              <a:gd name="connsiteX0" fmla="*/ 0 w 162689"/>
              <a:gd name="connsiteY0" fmla="*/ 97654 h 188369"/>
              <a:gd name="connsiteX1" fmla="*/ 115409 w 162689"/>
              <a:gd name="connsiteY1" fmla="*/ 150920 h 188369"/>
              <a:gd name="connsiteX2" fmla="*/ 142042 w 162689"/>
              <a:gd name="connsiteY2" fmla="*/ 168675 h 188369"/>
              <a:gd name="connsiteX3" fmla="*/ 159798 w 162689"/>
              <a:gd name="connsiteY3" fmla="*/ 186431 h 188369"/>
              <a:gd name="connsiteX4" fmla="*/ 159798 w 162689"/>
              <a:gd name="connsiteY4" fmla="*/ 0 h 188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689" h="188369">
                <a:moveTo>
                  <a:pt x="0" y="97654"/>
                </a:moveTo>
                <a:cubicBezTo>
                  <a:pt x="125280" y="187140"/>
                  <a:pt x="2746" y="113366"/>
                  <a:pt x="115409" y="150920"/>
                </a:cubicBezTo>
                <a:cubicBezTo>
                  <a:pt x="125531" y="154294"/>
                  <a:pt x="133710" y="162010"/>
                  <a:pt x="142042" y="168675"/>
                </a:cubicBezTo>
                <a:cubicBezTo>
                  <a:pt x="148578" y="173904"/>
                  <a:pt x="158922" y="194755"/>
                  <a:pt x="159798" y="186431"/>
                </a:cubicBezTo>
                <a:cubicBezTo>
                  <a:pt x="166304" y="124629"/>
                  <a:pt x="159798" y="62144"/>
                  <a:pt x="159798" y="0"/>
                </a:cubicBezTo>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orme libre : forme 9">
            <a:extLst>
              <a:ext uri="{FF2B5EF4-FFF2-40B4-BE49-F238E27FC236}">
                <a16:creationId xmlns:a16="http://schemas.microsoft.com/office/drawing/2014/main" id="{A1624440-DE93-D598-17B3-1E180CB0D89C}"/>
              </a:ext>
            </a:extLst>
          </p:cNvPr>
          <p:cNvSpPr/>
          <p:nvPr/>
        </p:nvSpPr>
        <p:spPr>
          <a:xfrm rot="974352">
            <a:off x="9291960" y="3050963"/>
            <a:ext cx="162689" cy="188369"/>
          </a:xfrm>
          <a:custGeom>
            <a:avLst/>
            <a:gdLst>
              <a:gd name="connsiteX0" fmla="*/ 0 w 162689"/>
              <a:gd name="connsiteY0" fmla="*/ 97654 h 188369"/>
              <a:gd name="connsiteX1" fmla="*/ 115409 w 162689"/>
              <a:gd name="connsiteY1" fmla="*/ 150920 h 188369"/>
              <a:gd name="connsiteX2" fmla="*/ 142042 w 162689"/>
              <a:gd name="connsiteY2" fmla="*/ 168675 h 188369"/>
              <a:gd name="connsiteX3" fmla="*/ 159798 w 162689"/>
              <a:gd name="connsiteY3" fmla="*/ 186431 h 188369"/>
              <a:gd name="connsiteX4" fmla="*/ 159798 w 162689"/>
              <a:gd name="connsiteY4" fmla="*/ 0 h 188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689" h="188369">
                <a:moveTo>
                  <a:pt x="0" y="97654"/>
                </a:moveTo>
                <a:cubicBezTo>
                  <a:pt x="125280" y="187140"/>
                  <a:pt x="2746" y="113366"/>
                  <a:pt x="115409" y="150920"/>
                </a:cubicBezTo>
                <a:cubicBezTo>
                  <a:pt x="125531" y="154294"/>
                  <a:pt x="133710" y="162010"/>
                  <a:pt x="142042" y="168675"/>
                </a:cubicBezTo>
                <a:cubicBezTo>
                  <a:pt x="148578" y="173904"/>
                  <a:pt x="158922" y="194755"/>
                  <a:pt x="159798" y="186431"/>
                </a:cubicBezTo>
                <a:cubicBezTo>
                  <a:pt x="166304" y="124629"/>
                  <a:pt x="159798" y="62144"/>
                  <a:pt x="159798" y="0"/>
                </a:cubicBezTo>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orme libre : forme 10">
            <a:extLst>
              <a:ext uri="{FF2B5EF4-FFF2-40B4-BE49-F238E27FC236}">
                <a16:creationId xmlns:a16="http://schemas.microsoft.com/office/drawing/2014/main" id="{DDBA3DFC-3678-71E4-D2FB-E111966AE13B}"/>
              </a:ext>
            </a:extLst>
          </p:cNvPr>
          <p:cNvSpPr/>
          <p:nvPr/>
        </p:nvSpPr>
        <p:spPr>
          <a:xfrm rot="974352">
            <a:off x="9417728" y="3443060"/>
            <a:ext cx="162689" cy="188369"/>
          </a:xfrm>
          <a:custGeom>
            <a:avLst/>
            <a:gdLst>
              <a:gd name="connsiteX0" fmla="*/ 0 w 162689"/>
              <a:gd name="connsiteY0" fmla="*/ 97654 h 188369"/>
              <a:gd name="connsiteX1" fmla="*/ 115409 w 162689"/>
              <a:gd name="connsiteY1" fmla="*/ 150920 h 188369"/>
              <a:gd name="connsiteX2" fmla="*/ 142042 w 162689"/>
              <a:gd name="connsiteY2" fmla="*/ 168675 h 188369"/>
              <a:gd name="connsiteX3" fmla="*/ 159798 w 162689"/>
              <a:gd name="connsiteY3" fmla="*/ 186431 h 188369"/>
              <a:gd name="connsiteX4" fmla="*/ 159798 w 162689"/>
              <a:gd name="connsiteY4" fmla="*/ 0 h 188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689" h="188369">
                <a:moveTo>
                  <a:pt x="0" y="97654"/>
                </a:moveTo>
                <a:cubicBezTo>
                  <a:pt x="125280" y="187140"/>
                  <a:pt x="2746" y="113366"/>
                  <a:pt x="115409" y="150920"/>
                </a:cubicBezTo>
                <a:cubicBezTo>
                  <a:pt x="125531" y="154294"/>
                  <a:pt x="133710" y="162010"/>
                  <a:pt x="142042" y="168675"/>
                </a:cubicBezTo>
                <a:cubicBezTo>
                  <a:pt x="148578" y="173904"/>
                  <a:pt x="158922" y="194755"/>
                  <a:pt x="159798" y="186431"/>
                </a:cubicBezTo>
                <a:cubicBezTo>
                  <a:pt x="166304" y="124629"/>
                  <a:pt x="159798" y="62144"/>
                  <a:pt x="159798" y="0"/>
                </a:cubicBezTo>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orme libre : forme 11">
            <a:extLst>
              <a:ext uri="{FF2B5EF4-FFF2-40B4-BE49-F238E27FC236}">
                <a16:creationId xmlns:a16="http://schemas.microsoft.com/office/drawing/2014/main" id="{76C73CCA-45D6-0567-1DBA-42ED55432016}"/>
              </a:ext>
            </a:extLst>
          </p:cNvPr>
          <p:cNvSpPr/>
          <p:nvPr/>
        </p:nvSpPr>
        <p:spPr>
          <a:xfrm rot="974352">
            <a:off x="9587886" y="3844035"/>
            <a:ext cx="162689" cy="188369"/>
          </a:xfrm>
          <a:custGeom>
            <a:avLst/>
            <a:gdLst>
              <a:gd name="connsiteX0" fmla="*/ 0 w 162689"/>
              <a:gd name="connsiteY0" fmla="*/ 97654 h 188369"/>
              <a:gd name="connsiteX1" fmla="*/ 115409 w 162689"/>
              <a:gd name="connsiteY1" fmla="*/ 150920 h 188369"/>
              <a:gd name="connsiteX2" fmla="*/ 142042 w 162689"/>
              <a:gd name="connsiteY2" fmla="*/ 168675 h 188369"/>
              <a:gd name="connsiteX3" fmla="*/ 159798 w 162689"/>
              <a:gd name="connsiteY3" fmla="*/ 186431 h 188369"/>
              <a:gd name="connsiteX4" fmla="*/ 159798 w 162689"/>
              <a:gd name="connsiteY4" fmla="*/ 0 h 188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689" h="188369">
                <a:moveTo>
                  <a:pt x="0" y="97654"/>
                </a:moveTo>
                <a:cubicBezTo>
                  <a:pt x="125280" y="187140"/>
                  <a:pt x="2746" y="113366"/>
                  <a:pt x="115409" y="150920"/>
                </a:cubicBezTo>
                <a:cubicBezTo>
                  <a:pt x="125531" y="154294"/>
                  <a:pt x="133710" y="162010"/>
                  <a:pt x="142042" y="168675"/>
                </a:cubicBezTo>
                <a:cubicBezTo>
                  <a:pt x="148578" y="173904"/>
                  <a:pt x="158922" y="194755"/>
                  <a:pt x="159798" y="186431"/>
                </a:cubicBezTo>
                <a:cubicBezTo>
                  <a:pt x="166304" y="124629"/>
                  <a:pt x="159798" y="62144"/>
                  <a:pt x="159798" y="0"/>
                </a:cubicBezTo>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orme libre : forme 12">
            <a:extLst>
              <a:ext uri="{FF2B5EF4-FFF2-40B4-BE49-F238E27FC236}">
                <a16:creationId xmlns:a16="http://schemas.microsoft.com/office/drawing/2014/main" id="{3D72677C-0858-5427-45C0-8FA9EF452A80}"/>
              </a:ext>
            </a:extLst>
          </p:cNvPr>
          <p:cNvSpPr/>
          <p:nvPr/>
        </p:nvSpPr>
        <p:spPr>
          <a:xfrm rot="974352">
            <a:off x="9731410" y="4253888"/>
            <a:ext cx="162689" cy="188369"/>
          </a:xfrm>
          <a:custGeom>
            <a:avLst/>
            <a:gdLst>
              <a:gd name="connsiteX0" fmla="*/ 0 w 162689"/>
              <a:gd name="connsiteY0" fmla="*/ 97654 h 188369"/>
              <a:gd name="connsiteX1" fmla="*/ 115409 w 162689"/>
              <a:gd name="connsiteY1" fmla="*/ 150920 h 188369"/>
              <a:gd name="connsiteX2" fmla="*/ 142042 w 162689"/>
              <a:gd name="connsiteY2" fmla="*/ 168675 h 188369"/>
              <a:gd name="connsiteX3" fmla="*/ 159798 w 162689"/>
              <a:gd name="connsiteY3" fmla="*/ 186431 h 188369"/>
              <a:gd name="connsiteX4" fmla="*/ 159798 w 162689"/>
              <a:gd name="connsiteY4" fmla="*/ 0 h 188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689" h="188369">
                <a:moveTo>
                  <a:pt x="0" y="97654"/>
                </a:moveTo>
                <a:cubicBezTo>
                  <a:pt x="125280" y="187140"/>
                  <a:pt x="2746" y="113366"/>
                  <a:pt x="115409" y="150920"/>
                </a:cubicBezTo>
                <a:cubicBezTo>
                  <a:pt x="125531" y="154294"/>
                  <a:pt x="133710" y="162010"/>
                  <a:pt x="142042" y="168675"/>
                </a:cubicBezTo>
                <a:cubicBezTo>
                  <a:pt x="148578" y="173904"/>
                  <a:pt x="158922" y="194755"/>
                  <a:pt x="159798" y="186431"/>
                </a:cubicBezTo>
                <a:cubicBezTo>
                  <a:pt x="166304" y="124629"/>
                  <a:pt x="159798" y="62144"/>
                  <a:pt x="159798" y="0"/>
                </a:cubicBezTo>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orme libre : forme 13">
            <a:extLst>
              <a:ext uri="{FF2B5EF4-FFF2-40B4-BE49-F238E27FC236}">
                <a16:creationId xmlns:a16="http://schemas.microsoft.com/office/drawing/2014/main" id="{760C3ED4-BCC1-2003-6FFF-61CF8BD3D019}"/>
              </a:ext>
            </a:extLst>
          </p:cNvPr>
          <p:cNvSpPr/>
          <p:nvPr/>
        </p:nvSpPr>
        <p:spPr>
          <a:xfrm rot="974352">
            <a:off x="9928200" y="4885682"/>
            <a:ext cx="162689" cy="188369"/>
          </a:xfrm>
          <a:custGeom>
            <a:avLst/>
            <a:gdLst>
              <a:gd name="connsiteX0" fmla="*/ 0 w 162689"/>
              <a:gd name="connsiteY0" fmla="*/ 97654 h 188369"/>
              <a:gd name="connsiteX1" fmla="*/ 115409 w 162689"/>
              <a:gd name="connsiteY1" fmla="*/ 150920 h 188369"/>
              <a:gd name="connsiteX2" fmla="*/ 142042 w 162689"/>
              <a:gd name="connsiteY2" fmla="*/ 168675 h 188369"/>
              <a:gd name="connsiteX3" fmla="*/ 159798 w 162689"/>
              <a:gd name="connsiteY3" fmla="*/ 186431 h 188369"/>
              <a:gd name="connsiteX4" fmla="*/ 159798 w 162689"/>
              <a:gd name="connsiteY4" fmla="*/ 0 h 188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689" h="188369">
                <a:moveTo>
                  <a:pt x="0" y="97654"/>
                </a:moveTo>
                <a:cubicBezTo>
                  <a:pt x="125280" y="187140"/>
                  <a:pt x="2746" y="113366"/>
                  <a:pt x="115409" y="150920"/>
                </a:cubicBezTo>
                <a:cubicBezTo>
                  <a:pt x="125531" y="154294"/>
                  <a:pt x="133710" y="162010"/>
                  <a:pt x="142042" y="168675"/>
                </a:cubicBezTo>
                <a:cubicBezTo>
                  <a:pt x="148578" y="173904"/>
                  <a:pt x="158922" y="194755"/>
                  <a:pt x="159798" y="186431"/>
                </a:cubicBezTo>
                <a:cubicBezTo>
                  <a:pt x="166304" y="124629"/>
                  <a:pt x="159798" y="62144"/>
                  <a:pt x="159798" y="0"/>
                </a:cubicBezTo>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orme libre : forme 14">
            <a:extLst>
              <a:ext uri="{FF2B5EF4-FFF2-40B4-BE49-F238E27FC236}">
                <a16:creationId xmlns:a16="http://schemas.microsoft.com/office/drawing/2014/main" id="{DB9FB1E1-3AC7-79A9-5F8E-D15A5790AC91}"/>
              </a:ext>
            </a:extLst>
          </p:cNvPr>
          <p:cNvSpPr/>
          <p:nvPr/>
        </p:nvSpPr>
        <p:spPr>
          <a:xfrm rot="1597264">
            <a:off x="9991821" y="5526354"/>
            <a:ext cx="162689" cy="188369"/>
          </a:xfrm>
          <a:custGeom>
            <a:avLst/>
            <a:gdLst>
              <a:gd name="connsiteX0" fmla="*/ 0 w 162689"/>
              <a:gd name="connsiteY0" fmla="*/ 97654 h 188369"/>
              <a:gd name="connsiteX1" fmla="*/ 115409 w 162689"/>
              <a:gd name="connsiteY1" fmla="*/ 150920 h 188369"/>
              <a:gd name="connsiteX2" fmla="*/ 142042 w 162689"/>
              <a:gd name="connsiteY2" fmla="*/ 168675 h 188369"/>
              <a:gd name="connsiteX3" fmla="*/ 159798 w 162689"/>
              <a:gd name="connsiteY3" fmla="*/ 186431 h 188369"/>
              <a:gd name="connsiteX4" fmla="*/ 159798 w 162689"/>
              <a:gd name="connsiteY4" fmla="*/ 0 h 188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689" h="188369">
                <a:moveTo>
                  <a:pt x="0" y="97654"/>
                </a:moveTo>
                <a:cubicBezTo>
                  <a:pt x="125280" y="187140"/>
                  <a:pt x="2746" y="113366"/>
                  <a:pt x="115409" y="150920"/>
                </a:cubicBezTo>
                <a:cubicBezTo>
                  <a:pt x="125531" y="154294"/>
                  <a:pt x="133710" y="162010"/>
                  <a:pt x="142042" y="168675"/>
                </a:cubicBezTo>
                <a:cubicBezTo>
                  <a:pt x="148578" y="173904"/>
                  <a:pt x="158922" y="194755"/>
                  <a:pt x="159798" y="186431"/>
                </a:cubicBezTo>
                <a:cubicBezTo>
                  <a:pt x="166304" y="124629"/>
                  <a:pt x="159798" y="62144"/>
                  <a:pt x="159798" y="0"/>
                </a:cubicBezTo>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Forme libre : forme 15">
            <a:extLst>
              <a:ext uri="{FF2B5EF4-FFF2-40B4-BE49-F238E27FC236}">
                <a16:creationId xmlns:a16="http://schemas.microsoft.com/office/drawing/2014/main" id="{B63DB062-F577-A762-DDD4-93AB009E61D3}"/>
              </a:ext>
            </a:extLst>
          </p:cNvPr>
          <p:cNvSpPr/>
          <p:nvPr/>
        </p:nvSpPr>
        <p:spPr>
          <a:xfrm rot="9302610">
            <a:off x="9735845" y="6042740"/>
            <a:ext cx="162689" cy="188369"/>
          </a:xfrm>
          <a:custGeom>
            <a:avLst/>
            <a:gdLst>
              <a:gd name="connsiteX0" fmla="*/ 0 w 162689"/>
              <a:gd name="connsiteY0" fmla="*/ 97654 h 188369"/>
              <a:gd name="connsiteX1" fmla="*/ 115409 w 162689"/>
              <a:gd name="connsiteY1" fmla="*/ 150920 h 188369"/>
              <a:gd name="connsiteX2" fmla="*/ 142042 w 162689"/>
              <a:gd name="connsiteY2" fmla="*/ 168675 h 188369"/>
              <a:gd name="connsiteX3" fmla="*/ 159798 w 162689"/>
              <a:gd name="connsiteY3" fmla="*/ 186431 h 188369"/>
              <a:gd name="connsiteX4" fmla="*/ 159798 w 162689"/>
              <a:gd name="connsiteY4" fmla="*/ 0 h 188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689" h="188369">
                <a:moveTo>
                  <a:pt x="0" y="97654"/>
                </a:moveTo>
                <a:cubicBezTo>
                  <a:pt x="125280" y="187140"/>
                  <a:pt x="2746" y="113366"/>
                  <a:pt x="115409" y="150920"/>
                </a:cubicBezTo>
                <a:cubicBezTo>
                  <a:pt x="125531" y="154294"/>
                  <a:pt x="133710" y="162010"/>
                  <a:pt x="142042" y="168675"/>
                </a:cubicBezTo>
                <a:cubicBezTo>
                  <a:pt x="148578" y="173904"/>
                  <a:pt x="158922" y="194755"/>
                  <a:pt x="159798" y="186431"/>
                </a:cubicBezTo>
                <a:cubicBezTo>
                  <a:pt x="166304" y="124629"/>
                  <a:pt x="159798" y="62144"/>
                  <a:pt x="159798" y="0"/>
                </a:cubicBezTo>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Forme libre : forme 16">
            <a:extLst>
              <a:ext uri="{FF2B5EF4-FFF2-40B4-BE49-F238E27FC236}">
                <a16:creationId xmlns:a16="http://schemas.microsoft.com/office/drawing/2014/main" id="{9CA33AC1-1AD4-29B3-E49D-6EF9708FB7F9}"/>
              </a:ext>
            </a:extLst>
          </p:cNvPr>
          <p:cNvSpPr/>
          <p:nvPr/>
        </p:nvSpPr>
        <p:spPr>
          <a:xfrm rot="9302610">
            <a:off x="9391092" y="5795645"/>
            <a:ext cx="162689" cy="188369"/>
          </a:xfrm>
          <a:custGeom>
            <a:avLst/>
            <a:gdLst>
              <a:gd name="connsiteX0" fmla="*/ 0 w 162689"/>
              <a:gd name="connsiteY0" fmla="*/ 97654 h 188369"/>
              <a:gd name="connsiteX1" fmla="*/ 115409 w 162689"/>
              <a:gd name="connsiteY1" fmla="*/ 150920 h 188369"/>
              <a:gd name="connsiteX2" fmla="*/ 142042 w 162689"/>
              <a:gd name="connsiteY2" fmla="*/ 168675 h 188369"/>
              <a:gd name="connsiteX3" fmla="*/ 159798 w 162689"/>
              <a:gd name="connsiteY3" fmla="*/ 186431 h 188369"/>
              <a:gd name="connsiteX4" fmla="*/ 159798 w 162689"/>
              <a:gd name="connsiteY4" fmla="*/ 0 h 188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689" h="188369">
                <a:moveTo>
                  <a:pt x="0" y="97654"/>
                </a:moveTo>
                <a:cubicBezTo>
                  <a:pt x="125280" y="187140"/>
                  <a:pt x="2746" y="113366"/>
                  <a:pt x="115409" y="150920"/>
                </a:cubicBezTo>
                <a:cubicBezTo>
                  <a:pt x="125531" y="154294"/>
                  <a:pt x="133710" y="162010"/>
                  <a:pt x="142042" y="168675"/>
                </a:cubicBezTo>
                <a:cubicBezTo>
                  <a:pt x="148578" y="173904"/>
                  <a:pt x="158922" y="194755"/>
                  <a:pt x="159798" y="186431"/>
                </a:cubicBezTo>
                <a:cubicBezTo>
                  <a:pt x="166304" y="124629"/>
                  <a:pt x="159798" y="62144"/>
                  <a:pt x="159798" y="0"/>
                </a:cubicBezTo>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Forme libre : forme 17">
            <a:extLst>
              <a:ext uri="{FF2B5EF4-FFF2-40B4-BE49-F238E27FC236}">
                <a16:creationId xmlns:a16="http://schemas.microsoft.com/office/drawing/2014/main" id="{1AB62B0C-BE7A-08D4-2E0D-A57F05DC8BF1}"/>
              </a:ext>
            </a:extLst>
          </p:cNvPr>
          <p:cNvSpPr/>
          <p:nvPr/>
        </p:nvSpPr>
        <p:spPr>
          <a:xfrm rot="9953959">
            <a:off x="9081851" y="5486405"/>
            <a:ext cx="162689" cy="188369"/>
          </a:xfrm>
          <a:custGeom>
            <a:avLst/>
            <a:gdLst>
              <a:gd name="connsiteX0" fmla="*/ 0 w 162689"/>
              <a:gd name="connsiteY0" fmla="*/ 97654 h 188369"/>
              <a:gd name="connsiteX1" fmla="*/ 115409 w 162689"/>
              <a:gd name="connsiteY1" fmla="*/ 150920 h 188369"/>
              <a:gd name="connsiteX2" fmla="*/ 142042 w 162689"/>
              <a:gd name="connsiteY2" fmla="*/ 168675 h 188369"/>
              <a:gd name="connsiteX3" fmla="*/ 159798 w 162689"/>
              <a:gd name="connsiteY3" fmla="*/ 186431 h 188369"/>
              <a:gd name="connsiteX4" fmla="*/ 159798 w 162689"/>
              <a:gd name="connsiteY4" fmla="*/ 0 h 188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689" h="188369">
                <a:moveTo>
                  <a:pt x="0" y="97654"/>
                </a:moveTo>
                <a:cubicBezTo>
                  <a:pt x="125280" y="187140"/>
                  <a:pt x="2746" y="113366"/>
                  <a:pt x="115409" y="150920"/>
                </a:cubicBezTo>
                <a:cubicBezTo>
                  <a:pt x="125531" y="154294"/>
                  <a:pt x="133710" y="162010"/>
                  <a:pt x="142042" y="168675"/>
                </a:cubicBezTo>
                <a:cubicBezTo>
                  <a:pt x="148578" y="173904"/>
                  <a:pt x="158922" y="194755"/>
                  <a:pt x="159798" y="186431"/>
                </a:cubicBezTo>
                <a:cubicBezTo>
                  <a:pt x="166304" y="124629"/>
                  <a:pt x="159798" y="62144"/>
                  <a:pt x="159798" y="0"/>
                </a:cubicBezTo>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orme libre : forme 18">
            <a:extLst>
              <a:ext uri="{FF2B5EF4-FFF2-40B4-BE49-F238E27FC236}">
                <a16:creationId xmlns:a16="http://schemas.microsoft.com/office/drawing/2014/main" id="{C87F7E7E-8D1C-A9DF-F8DA-F9BA0BC7B016}"/>
              </a:ext>
            </a:extLst>
          </p:cNvPr>
          <p:cNvSpPr/>
          <p:nvPr/>
        </p:nvSpPr>
        <p:spPr>
          <a:xfrm rot="9953959">
            <a:off x="8754854" y="5168287"/>
            <a:ext cx="162689" cy="188369"/>
          </a:xfrm>
          <a:custGeom>
            <a:avLst/>
            <a:gdLst>
              <a:gd name="connsiteX0" fmla="*/ 0 w 162689"/>
              <a:gd name="connsiteY0" fmla="*/ 97654 h 188369"/>
              <a:gd name="connsiteX1" fmla="*/ 115409 w 162689"/>
              <a:gd name="connsiteY1" fmla="*/ 150920 h 188369"/>
              <a:gd name="connsiteX2" fmla="*/ 142042 w 162689"/>
              <a:gd name="connsiteY2" fmla="*/ 168675 h 188369"/>
              <a:gd name="connsiteX3" fmla="*/ 159798 w 162689"/>
              <a:gd name="connsiteY3" fmla="*/ 186431 h 188369"/>
              <a:gd name="connsiteX4" fmla="*/ 159798 w 162689"/>
              <a:gd name="connsiteY4" fmla="*/ 0 h 188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689" h="188369">
                <a:moveTo>
                  <a:pt x="0" y="97654"/>
                </a:moveTo>
                <a:cubicBezTo>
                  <a:pt x="125280" y="187140"/>
                  <a:pt x="2746" y="113366"/>
                  <a:pt x="115409" y="150920"/>
                </a:cubicBezTo>
                <a:cubicBezTo>
                  <a:pt x="125531" y="154294"/>
                  <a:pt x="133710" y="162010"/>
                  <a:pt x="142042" y="168675"/>
                </a:cubicBezTo>
                <a:cubicBezTo>
                  <a:pt x="148578" y="173904"/>
                  <a:pt x="158922" y="194755"/>
                  <a:pt x="159798" y="186431"/>
                </a:cubicBezTo>
                <a:cubicBezTo>
                  <a:pt x="166304" y="124629"/>
                  <a:pt x="159798" y="62144"/>
                  <a:pt x="159798" y="0"/>
                </a:cubicBezTo>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Forme libre : forme 19">
            <a:extLst>
              <a:ext uri="{FF2B5EF4-FFF2-40B4-BE49-F238E27FC236}">
                <a16:creationId xmlns:a16="http://schemas.microsoft.com/office/drawing/2014/main" id="{BC3BCDC0-A964-549D-0820-4E87799031A4}"/>
              </a:ext>
            </a:extLst>
          </p:cNvPr>
          <p:cNvSpPr/>
          <p:nvPr/>
        </p:nvSpPr>
        <p:spPr>
          <a:xfrm rot="9953959">
            <a:off x="8294693" y="4938942"/>
            <a:ext cx="162689" cy="188369"/>
          </a:xfrm>
          <a:custGeom>
            <a:avLst/>
            <a:gdLst>
              <a:gd name="connsiteX0" fmla="*/ 0 w 162689"/>
              <a:gd name="connsiteY0" fmla="*/ 97654 h 188369"/>
              <a:gd name="connsiteX1" fmla="*/ 115409 w 162689"/>
              <a:gd name="connsiteY1" fmla="*/ 150920 h 188369"/>
              <a:gd name="connsiteX2" fmla="*/ 142042 w 162689"/>
              <a:gd name="connsiteY2" fmla="*/ 168675 h 188369"/>
              <a:gd name="connsiteX3" fmla="*/ 159798 w 162689"/>
              <a:gd name="connsiteY3" fmla="*/ 186431 h 188369"/>
              <a:gd name="connsiteX4" fmla="*/ 159798 w 162689"/>
              <a:gd name="connsiteY4" fmla="*/ 0 h 188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689" h="188369">
                <a:moveTo>
                  <a:pt x="0" y="97654"/>
                </a:moveTo>
                <a:cubicBezTo>
                  <a:pt x="125280" y="187140"/>
                  <a:pt x="2746" y="113366"/>
                  <a:pt x="115409" y="150920"/>
                </a:cubicBezTo>
                <a:cubicBezTo>
                  <a:pt x="125531" y="154294"/>
                  <a:pt x="133710" y="162010"/>
                  <a:pt x="142042" y="168675"/>
                </a:cubicBezTo>
                <a:cubicBezTo>
                  <a:pt x="148578" y="173904"/>
                  <a:pt x="158922" y="194755"/>
                  <a:pt x="159798" y="186431"/>
                </a:cubicBezTo>
                <a:cubicBezTo>
                  <a:pt x="166304" y="124629"/>
                  <a:pt x="159798" y="62144"/>
                  <a:pt x="159798" y="0"/>
                </a:cubicBezTo>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21459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 calcmode="lin" valueType="num">
                                      <p:cBhvr additive="base">
                                        <p:cTn id="22"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500"/>
                                        <p:tgtEl>
                                          <p:spTgt spid="5">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animEffect transition="in" filter="fade">
                                      <p:cBhvr>
                                        <p:cTn id="33"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e 2">
            <a:extLst>
              <a:ext uri="{FF2B5EF4-FFF2-40B4-BE49-F238E27FC236}">
                <a16:creationId xmlns:a16="http://schemas.microsoft.com/office/drawing/2014/main" id="{5AC2550F-6ED6-EA74-AA91-3A6EE115DBCE}"/>
              </a:ext>
            </a:extLst>
          </p:cNvPr>
          <p:cNvGraphicFramePr/>
          <p:nvPr>
            <p:extLst>
              <p:ext uri="{D42A27DB-BD31-4B8C-83A1-F6EECF244321}">
                <p14:modId xmlns:p14="http://schemas.microsoft.com/office/powerpoint/2010/main" val="2503583028"/>
              </p:ext>
            </p:extLst>
          </p:nvPr>
        </p:nvGraphicFramePr>
        <p:xfrm>
          <a:off x="538085" y="793960"/>
          <a:ext cx="11115829" cy="30977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ZoneTexte 3">
            <a:extLst>
              <a:ext uri="{FF2B5EF4-FFF2-40B4-BE49-F238E27FC236}">
                <a16:creationId xmlns:a16="http://schemas.microsoft.com/office/drawing/2014/main" id="{D33FE37E-794C-A15C-0646-7820C27210A0}"/>
              </a:ext>
            </a:extLst>
          </p:cNvPr>
          <p:cNvSpPr txBox="1"/>
          <p:nvPr/>
        </p:nvSpPr>
        <p:spPr>
          <a:xfrm>
            <a:off x="291251" y="3891691"/>
            <a:ext cx="2991773" cy="1569660"/>
          </a:xfrm>
          <a:prstGeom prst="rect">
            <a:avLst/>
          </a:prstGeom>
          <a:noFill/>
        </p:spPr>
        <p:txBody>
          <a:bodyPr wrap="square" rtlCol="0">
            <a:spAutoFit/>
          </a:bodyPr>
          <a:lstStyle/>
          <a:p>
            <a:pPr algn="ctr"/>
            <a:r>
              <a:rPr lang="fr-FR" sz="3200" dirty="0">
                <a:latin typeface="Times New Roman" panose="02020603050405020304" pitchFamily="18" charset="0"/>
                <a:cs typeface="Times New Roman" panose="02020603050405020304" pitchFamily="18" charset="0"/>
              </a:rPr>
              <a:t>Naissance de l’influx nerveux moteur </a:t>
            </a:r>
          </a:p>
        </p:txBody>
      </p:sp>
      <p:sp>
        <p:nvSpPr>
          <p:cNvPr id="5" name="ZoneTexte 4">
            <a:extLst>
              <a:ext uri="{FF2B5EF4-FFF2-40B4-BE49-F238E27FC236}">
                <a16:creationId xmlns:a16="http://schemas.microsoft.com/office/drawing/2014/main" id="{2C3F6DE7-3E2F-2F48-FD8C-11061A129991}"/>
              </a:ext>
            </a:extLst>
          </p:cNvPr>
          <p:cNvSpPr txBox="1"/>
          <p:nvPr/>
        </p:nvSpPr>
        <p:spPr>
          <a:xfrm>
            <a:off x="4000013" y="3891691"/>
            <a:ext cx="2991773" cy="2554545"/>
          </a:xfrm>
          <a:prstGeom prst="rect">
            <a:avLst/>
          </a:prstGeom>
          <a:noFill/>
        </p:spPr>
        <p:txBody>
          <a:bodyPr wrap="square" rtlCol="0">
            <a:spAutoFit/>
          </a:bodyPr>
          <a:lstStyle/>
          <a:p>
            <a:pPr algn="ctr"/>
            <a:r>
              <a:rPr lang="fr-FR" sz="3200" dirty="0">
                <a:latin typeface="Times New Roman" panose="02020603050405020304" pitchFamily="18" charset="0"/>
                <a:cs typeface="Times New Roman" panose="02020603050405020304" pitchFamily="18" charset="0"/>
              </a:rPr>
              <a:t>Transmission de l’influx nerveux de l’aire motrice aux organes effecteurs</a:t>
            </a:r>
          </a:p>
        </p:txBody>
      </p:sp>
      <p:sp>
        <p:nvSpPr>
          <p:cNvPr id="6" name="ZoneTexte 5">
            <a:extLst>
              <a:ext uri="{FF2B5EF4-FFF2-40B4-BE49-F238E27FC236}">
                <a16:creationId xmlns:a16="http://schemas.microsoft.com/office/drawing/2014/main" id="{2F940E4A-0AD2-1690-1612-EC658BC368EE}"/>
              </a:ext>
            </a:extLst>
          </p:cNvPr>
          <p:cNvSpPr txBox="1"/>
          <p:nvPr/>
        </p:nvSpPr>
        <p:spPr>
          <a:xfrm>
            <a:off x="8263009" y="3891690"/>
            <a:ext cx="2991773" cy="2554545"/>
          </a:xfrm>
          <a:prstGeom prst="rect">
            <a:avLst/>
          </a:prstGeom>
          <a:noFill/>
        </p:spPr>
        <p:txBody>
          <a:bodyPr wrap="square" rtlCol="0">
            <a:spAutoFit/>
          </a:bodyPr>
          <a:lstStyle/>
          <a:p>
            <a:pPr algn="ctr"/>
            <a:r>
              <a:rPr lang="fr-FR" sz="3200" dirty="0">
                <a:latin typeface="Times New Roman" panose="02020603050405020304" pitchFamily="18" charset="0"/>
                <a:cs typeface="Times New Roman" panose="02020603050405020304" pitchFamily="18" charset="0"/>
              </a:rPr>
              <a:t>Exécution du mouvement après la réception de l’influx nerveux</a:t>
            </a:r>
          </a:p>
        </p:txBody>
      </p:sp>
      <p:sp>
        <p:nvSpPr>
          <p:cNvPr id="2" name="ZoneTexte 1">
            <a:extLst>
              <a:ext uri="{FF2B5EF4-FFF2-40B4-BE49-F238E27FC236}">
                <a16:creationId xmlns:a16="http://schemas.microsoft.com/office/drawing/2014/main" id="{7C90B995-42BB-D2E3-AD16-9814E6FE5074}"/>
              </a:ext>
            </a:extLst>
          </p:cNvPr>
          <p:cNvSpPr txBox="1"/>
          <p:nvPr/>
        </p:nvSpPr>
        <p:spPr>
          <a:xfrm>
            <a:off x="826460" y="32266"/>
            <a:ext cx="10115860" cy="707886"/>
          </a:xfrm>
          <a:prstGeom prst="rect">
            <a:avLst/>
          </a:prstGeom>
          <a:noFill/>
        </p:spPr>
        <p:txBody>
          <a:bodyPr wrap="square" rtlCol="0">
            <a:spAutoFit/>
          </a:bodyPr>
          <a:lstStyle/>
          <a:p>
            <a:r>
              <a:rPr lang="fr-FR" sz="40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BILAN DE LA MOTRICITÉ VOLONTAIRE </a:t>
            </a:r>
          </a:p>
        </p:txBody>
      </p:sp>
    </p:spTree>
    <p:extLst>
      <p:ext uri="{BB962C8B-B14F-4D97-AF65-F5344CB8AC3E}">
        <p14:creationId xmlns:p14="http://schemas.microsoft.com/office/powerpoint/2010/main" val="1672467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FD107F5-5B81-AC08-1987-1B6A18D42CC2}"/>
              </a:ext>
            </a:extLst>
          </p:cNvPr>
          <p:cNvSpPr txBox="1"/>
          <p:nvPr/>
        </p:nvSpPr>
        <p:spPr>
          <a:xfrm>
            <a:off x="2172070" y="0"/>
            <a:ext cx="7847860" cy="1077218"/>
          </a:xfrm>
          <a:prstGeom prst="rect">
            <a:avLst/>
          </a:prstGeom>
          <a:noFill/>
        </p:spPr>
        <p:txBody>
          <a:bodyPr wrap="square" rtlCol="0">
            <a:spAutoFit/>
          </a:bodyPr>
          <a:lstStyle/>
          <a:p>
            <a:pPr algn="ctr"/>
            <a:r>
              <a:rPr lang="fr-FR" sz="32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Activité 3 : La motricité involontaire  </a:t>
            </a:r>
          </a:p>
          <a:p>
            <a:pPr algn="ctr"/>
            <a:r>
              <a:rPr lang="ar-MA" sz="3200" b="1" dirty="0">
                <a:solidFill>
                  <a:srgbClr val="00B050"/>
                </a:solidFill>
                <a:effectLst>
                  <a:outerShdw blurRad="38100" dist="38100" dir="2700000" algn="tl">
                    <a:srgbClr val="000000">
                      <a:alpha val="43137"/>
                    </a:srgbClr>
                  </a:outerShdw>
                </a:effectLst>
                <a:cs typeface="+mj-cs"/>
              </a:rPr>
              <a:t>النشاط 3 : التحركية اللاإرادية</a:t>
            </a:r>
            <a:endParaRPr lang="fr-FR" sz="3200" b="1" dirty="0">
              <a:solidFill>
                <a:srgbClr val="00B050"/>
              </a:solidFill>
              <a:effectLst>
                <a:outerShdw blurRad="38100" dist="38100" dir="2700000" algn="tl">
                  <a:srgbClr val="000000">
                    <a:alpha val="43137"/>
                  </a:srgbClr>
                </a:outerShdw>
              </a:effectLst>
              <a:cs typeface="+mj-cs"/>
            </a:endParaRPr>
          </a:p>
        </p:txBody>
      </p:sp>
      <p:sp>
        <p:nvSpPr>
          <p:cNvPr id="3" name="ZoneTexte 2">
            <a:extLst>
              <a:ext uri="{FF2B5EF4-FFF2-40B4-BE49-F238E27FC236}">
                <a16:creationId xmlns:a16="http://schemas.microsoft.com/office/drawing/2014/main" id="{528CCEC0-C2FE-4A73-AF44-4542C5C1C9E0}"/>
              </a:ext>
            </a:extLst>
          </p:cNvPr>
          <p:cNvSpPr txBox="1"/>
          <p:nvPr/>
        </p:nvSpPr>
        <p:spPr>
          <a:xfrm>
            <a:off x="385944" y="1077218"/>
            <a:ext cx="11420111" cy="1077218"/>
          </a:xfrm>
          <a:prstGeom prst="rect">
            <a:avLst/>
          </a:prstGeom>
          <a:noFill/>
        </p:spPr>
        <p:txBody>
          <a:bodyPr wrap="square" rtlCol="0">
            <a:spAutoFit/>
          </a:bodyPr>
          <a:lstStyle/>
          <a:p>
            <a:r>
              <a:rPr lang="fr-FR" sz="3200" b="1" dirty="0">
                <a:solidFill>
                  <a:srgbClr val="FF0000"/>
                </a:solidFill>
                <a:effectLst>
                  <a:outerShdw blurRad="38100" dist="38100" dir="2700000" algn="tl">
                    <a:srgbClr val="000000">
                      <a:alpha val="43137"/>
                    </a:srgbClr>
                  </a:outerShdw>
                </a:effectLst>
                <a:latin typeface="Times New Roman" panose="02020603050405020304" pitchFamily="18" charset="0"/>
                <a:ea typeface="Tahoma" panose="020B0604030504040204" pitchFamily="34" charset="0"/>
                <a:cs typeface="Times New Roman" panose="02020603050405020304" pitchFamily="18" charset="0"/>
              </a:rPr>
              <a:t>I – Mise en évidence des organes qui interviennent dans les mouvements réflexes </a:t>
            </a:r>
          </a:p>
        </p:txBody>
      </p:sp>
      <p:sp>
        <p:nvSpPr>
          <p:cNvPr id="4" name="ZoneTexte 3">
            <a:extLst>
              <a:ext uri="{FF2B5EF4-FFF2-40B4-BE49-F238E27FC236}">
                <a16:creationId xmlns:a16="http://schemas.microsoft.com/office/drawing/2014/main" id="{4C1BABB2-F0AA-CA63-7CD1-1337295311E6}"/>
              </a:ext>
            </a:extLst>
          </p:cNvPr>
          <p:cNvSpPr txBox="1"/>
          <p:nvPr/>
        </p:nvSpPr>
        <p:spPr>
          <a:xfrm>
            <a:off x="886875" y="2636476"/>
            <a:ext cx="5452002" cy="523220"/>
          </a:xfrm>
          <a:prstGeom prst="rect">
            <a:avLst/>
          </a:prstGeom>
          <a:noFill/>
        </p:spPr>
        <p:txBody>
          <a:bodyPr wrap="square" rtlCol="0">
            <a:spAutoFit/>
          </a:bodyPr>
          <a:lstStyle/>
          <a:p>
            <a:r>
              <a:rPr lang="fr-FR" sz="28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 Notion de réflexe médullaire</a:t>
            </a:r>
          </a:p>
        </p:txBody>
      </p:sp>
      <p:sp>
        <p:nvSpPr>
          <p:cNvPr id="5" name="Rectangle 4">
            <a:extLst>
              <a:ext uri="{FF2B5EF4-FFF2-40B4-BE49-F238E27FC236}">
                <a16:creationId xmlns:a16="http://schemas.microsoft.com/office/drawing/2014/main" id="{2887BE68-11A6-E83A-EF97-606141E5B50A}"/>
              </a:ext>
            </a:extLst>
          </p:cNvPr>
          <p:cNvSpPr/>
          <p:nvPr/>
        </p:nvSpPr>
        <p:spPr>
          <a:xfrm>
            <a:off x="709356" y="3641736"/>
            <a:ext cx="10773286" cy="1077218"/>
          </a:xfrm>
          <a:prstGeom prst="rect">
            <a:avLst/>
          </a:prstGeom>
          <a:solidFill>
            <a:schemeClr val="accent4">
              <a:lumMod val="20000"/>
              <a:lumOff val="80000"/>
            </a:schemeClr>
          </a:solidFill>
        </p:spPr>
        <p:style>
          <a:lnRef idx="2">
            <a:schemeClr val="accent4"/>
          </a:lnRef>
          <a:fillRef idx="1">
            <a:schemeClr val="lt1"/>
          </a:fillRef>
          <a:effectRef idx="0">
            <a:schemeClr val="accent4"/>
          </a:effectRef>
          <a:fontRef idx="minor">
            <a:schemeClr val="dk1"/>
          </a:fontRef>
        </p:style>
        <p:txBody>
          <a:bodyPr wrap="square">
            <a:spAutoFit/>
          </a:bodyPr>
          <a:lstStyle/>
          <a:p>
            <a:pPr algn="just" rtl="0"/>
            <a:r>
              <a:rPr lang="fr-FR" sz="3200" b="1" i="0" u="sng" dirty="0">
                <a:solidFill>
                  <a:srgbClr val="0070C0"/>
                </a:solidFill>
                <a:effectLst/>
                <a:latin typeface="Times New Roman" panose="02020603050405020304" pitchFamily="18" charset="0"/>
                <a:cs typeface="Times New Roman" panose="02020603050405020304" pitchFamily="18" charset="0"/>
              </a:rPr>
              <a:t>Le réflexe médullaire </a:t>
            </a:r>
            <a:r>
              <a:rPr lang="fr-FR" sz="3200" b="1" i="0" u="none" strike="noStrike" dirty="0">
                <a:solidFill>
                  <a:srgbClr val="000000"/>
                </a:solidFill>
                <a:effectLst/>
                <a:latin typeface="Times New Roman" panose="02020603050405020304" pitchFamily="18" charset="0"/>
                <a:cs typeface="Times New Roman" panose="02020603050405020304" pitchFamily="18" charset="0"/>
              </a:rPr>
              <a:t>est une activité motrice involontaire rapide, en réponse à une stimulation</a:t>
            </a:r>
            <a:endParaRPr lang="fr-FR" sz="4400" dirty="0">
              <a:latin typeface="Times New Roman" panose="02020603050405020304" pitchFamily="18" charset="0"/>
              <a:cs typeface="Times New Roman" panose="02020603050405020304" pitchFamily="18" charset="0"/>
            </a:endParaRPr>
          </a:p>
        </p:txBody>
      </p:sp>
      <p:sp>
        <p:nvSpPr>
          <p:cNvPr id="6" name="ZoneTexte 5">
            <a:extLst>
              <a:ext uri="{FF2B5EF4-FFF2-40B4-BE49-F238E27FC236}">
                <a16:creationId xmlns:a16="http://schemas.microsoft.com/office/drawing/2014/main" id="{C2B007DE-5F36-308C-E497-B137EE9E363F}"/>
              </a:ext>
            </a:extLst>
          </p:cNvPr>
          <p:cNvSpPr txBox="1"/>
          <p:nvPr/>
        </p:nvSpPr>
        <p:spPr>
          <a:xfrm>
            <a:off x="709357" y="5673579"/>
            <a:ext cx="10183232" cy="584775"/>
          </a:xfrm>
          <a:prstGeom prst="rect">
            <a:avLst/>
          </a:prstGeom>
          <a:noFill/>
        </p:spPr>
        <p:txBody>
          <a:bodyPr wrap="square">
            <a:spAutoFit/>
          </a:bodyPr>
          <a:lstStyle/>
          <a:p>
            <a:pPr algn="r" rtl="1"/>
            <a:r>
              <a:rPr lang="ar-MA" sz="3200" b="1" dirty="0">
                <a:solidFill>
                  <a:srgbClr val="000000"/>
                </a:solidFill>
                <a:latin typeface="Calibri" panose="020F0502020204030204" pitchFamily="34" charset="0"/>
              </a:rPr>
              <a:t>الانعكاس الشوكي هو نشاط حركي لا إرادي سريع، استجابة لتحفيز معين.</a:t>
            </a:r>
            <a:endParaRPr lang="ar-MA" sz="3200" b="0" dirty="0">
              <a:effectLst/>
            </a:endParaRPr>
          </a:p>
        </p:txBody>
      </p:sp>
    </p:spTree>
    <p:extLst>
      <p:ext uri="{BB962C8B-B14F-4D97-AF65-F5344CB8AC3E}">
        <p14:creationId xmlns:p14="http://schemas.microsoft.com/office/powerpoint/2010/main" val="723779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8EE05C6-C5B5-56A7-2E77-2DE0E19FA055}"/>
              </a:ext>
            </a:extLst>
          </p:cNvPr>
          <p:cNvSpPr txBox="1"/>
          <p:nvPr/>
        </p:nvSpPr>
        <p:spPr>
          <a:xfrm>
            <a:off x="643997" y="389804"/>
            <a:ext cx="10425055" cy="523220"/>
          </a:xfrm>
          <a:prstGeom prst="rect">
            <a:avLst/>
          </a:prstGeom>
          <a:noFill/>
        </p:spPr>
        <p:txBody>
          <a:bodyPr wrap="square" rtlCol="0">
            <a:spAutoFit/>
          </a:bodyPr>
          <a:lstStyle/>
          <a:p>
            <a:r>
              <a:rPr lang="fr-FR" sz="28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Les organes qui interviennent dans les mouvements réflexes</a:t>
            </a:r>
          </a:p>
        </p:txBody>
      </p:sp>
      <p:sp>
        <p:nvSpPr>
          <p:cNvPr id="4" name="ZoneTexte 3">
            <a:extLst>
              <a:ext uri="{FF2B5EF4-FFF2-40B4-BE49-F238E27FC236}">
                <a16:creationId xmlns:a16="http://schemas.microsoft.com/office/drawing/2014/main" id="{9F6EBCFE-345C-D30C-DF0B-97A3A295A66B}"/>
              </a:ext>
            </a:extLst>
          </p:cNvPr>
          <p:cNvSpPr txBox="1"/>
          <p:nvPr/>
        </p:nvSpPr>
        <p:spPr>
          <a:xfrm>
            <a:off x="531255" y="913024"/>
            <a:ext cx="11452197" cy="954107"/>
          </a:xfrm>
          <a:prstGeom prst="rect">
            <a:avLst/>
          </a:prstGeom>
          <a:noFill/>
        </p:spPr>
        <p:txBody>
          <a:bodyPr wrap="square" rtlCol="0">
            <a:spAutoFit/>
          </a:bodyPr>
          <a:lstStyle/>
          <a:p>
            <a:r>
              <a:rPr lang="fr-FR" sz="2800" dirty="0">
                <a:latin typeface="Times New Roman" panose="02020603050405020304" pitchFamily="18" charset="0"/>
                <a:cs typeface="Times New Roman" panose="02020603050405020304" pitchFamily="18" charset="0"/>
              </a:rPr>
              <a:t>On prend une grenouille et on détruit son encéphale et on garde sa moelle épinière, on obtient </a:t>
            </a:r>
            <a:r>
              <a:rPr lang="fr-FR" sz="2800" b="1" dirty="0">
                <a:solidFill>
                  <a:srgbClr val="FF0000"/>
                </a:solidFill>
                <a:latin typeface="Times New Roman" panose="02020603050405020304" pitchFamily="18" charset="0"/>
                <a:cs typeface="Times New Roman" panose="02020603050405020304" pitchFamily="18" charset="0"/>
              </a:rPr>
              <a:t>une grenouille spinale ou grenouille décérébrée </a:t>
            </a:r>
          </a:p>
        </p:txBody>
      </p:sp>
      <p:pic>
        <p:nvPicPr>
          <p:cNvPr id="6" name="Image 5">
            <a:extLst>
              <a:ext uri="{FF2B5EF4-FFF2-40B4-BE49-F238E27FC236}">
                <a16:creationId xmlns:a16="http://schemas.microsoft.com/office/drawing/2014/main" id="{091C60DE-5A01-B743-89DD-E11334995DEB}"/>
              </a:ext>
            </a:extLst>
          </p:cNvPr>
          <p:cNvPicPr>
            <a:picLocks noChangeAspect="1"/>
          </p:cNvPicPr>
          <p:nvPr/>
        </p:nvPicPr>
        <p:blipFill>
          <a:blip r:embed="rId2"/>
          <a:stretch>
            <a:fillRect/>
          </a:stretch>
        </p:blipFill>
        <p:spPr>
          <a:xfrm>
            <a:off x="3737810" y="1867131"/>
            <a:ext cx="8454190" cy="4990869"/>
          </a:xfrm>
          <a:prstGeom prst="rect">
            <a:avLst/>
          </a:prstGeom>
        </p:spPr>
      </p:pic>
      <p:sp>
        <p:nvSpPr>
          <p:cNvPr id="7" name="ZoneTexte 6">
            <a:extLst>
              <a:ext uri="{FF2B5EF4-FFF2-40B4-BE49-F238E27FC236}">
                <a16:creationId xmlns:a16="http://schemas.microsoft.com/office/drawing/2014/main" id="{7DD1929D-4A31-CCB9-B557-AA812C4D0358}"/>
              </a:ext>
            </a:extLst>
          </p:cNvPr>
          <p:cNvSpPr txBox="1"/>
          <p:nvPr/>
        </p:nvSpPr>
        <p:spPr>
          <a:xfrm>
            <a:off x="531251" y="4170059"/>
            <a:ext cx="2789461" cy="1938992"/>
          </a:xfrm>
          <a:prstGeom prst="rect">
            <a:avLst/>
          </a:prstGeom>
          <a:noFill/>
        </p:spPr>
        <p:txBody>
          <a:bodyPr wrap="square" rtlCol="0">
            <a:spAutoFit/>
          </a:bodyPr>
          <a:lstStyle/>
          <a:p>
            <a:r>
              <a:rPr lang="fr-FR" sz="2400" dirty="0">
                <a:latin typeface="Times New Roman" panose="02020603050405020304" pitchFamily="18" charset="0"/>
                <a:cs typeface="Times New Roman" panose="02020603050405020304" pitchFamily="18" charset="0"/>
                <a:sym typeface="Wingdings" panose="05000000000000000000" pitchFamily="2" charset="2"/>
              </a:rPr>
              <a:t> </a:t>
            </a:r>
            <a:r>
              <a:rPr lang="fr-FR" sz="2400" dirty="0">
                <a:latin typeface="Times New Roman" panose="02020603050405020304" pitchFamily="18" charset="0"/>
                <a:cs typeface="Times New Roman" panose="02020603050405020304" pitchFamily="18" charset="0"/>
              </a:rPr>
              <a:t>On conclut la peau intervient dans la motricité involontaire comme </a:t>
            </a:r>
            <a:r>
              <a:rPr lang="fr-FR" sz="2400" b="1" dirty="0">
                <a:latin typeface="Times New Roman" panose="02020603050405020304" pitchFamily="18" charset="0"/>
                <a:cs typeface="Times New Roman" panose="02020603050405020304" pitchFamily="18" charset="0"/>
              </a:rPr>
              <a:t>récepteur sensoriel</a:t>
            </a:r>
            <a:endParaRPr lang="fr-FR" sz="2400" b="1" dirty="0">
              <a:solidFill>
                <a:srgbClr val="FF0000"/>
              </a:solidFill>
              <a:latin typeface="Times New Roman" panose="02020603050405020304" pitchFamily="18" charset="0"/>
              <a:cs typeface="Times New Roman" panose="02020603050405020304" pitchFamily="18" charset="0"/>
            </a:endParaRPr>
          </a:p>
        </p:txBody>
      </p:sp>
      <p:sp>
        <p:nvSpPr>
          <p:cNvPr id="8" name="ZoneTexte 7">
            <a:extLst>
              <a:ext uri="{FF2B5EF4-FFF2-40B4-BE49-F238E27FC236}">
                <a16:creationId xmlns:a16="http://schemas.microsoft.com/office/drawing/2014/main" id="{84648454-5B38-5E2C-76E0-52F150B86E2E}"/>
              </a:ext>
            </a:extLst>
          </p:cNvPr>
          <p:cNvSpPr txBox="1"/>
          <p:nvPr/>
        </p:nvSpPr>
        <p:spPr>
          <a:xfrm>
            <a:off x="531251" y="2390351"/>
            <a:ext cx="2789461" cy="1569660"/>
          </a:xfrm>
          <a:prstGeom prst="rect">
            <a:avLst/>
          </a:prstGeom>
          <a:noFill/>
        </p:spPr>
        <p:txBody>
          <a:bodyPr wrap="square" rtlCol="0">
            <a:spAutoFit/>
          </a:bodyPr>
          <a:lstStyle/>
          <a:p>
            <a:r>
              <a:rPr lang="fr-FR" sz="2400" dirty="0">
                <a:latin typeface="Times New Roman" panose="02020603050405020304" pitchFamily="18" charset="0"/>
                <a:cs typeface="Times New Roman" panose="02020603050405020304" pitchFamily="18" charset="0"/>
                <a:sym typeface="Wingdings" panose="05000000000000000000" pitchFamily="2" charset="2"/>
              </a:rPr>
              <a:t> </a:t>
            </a:r>
            <a:r>
              <a:rPr lang="fr-FR" sz="2400" dirty="0">
                <a:latin typeface="Times New Roman" panose="02020603050405020304" pitchFamily="18" charset="0"/>
                <a:cs typeface="Times New Roman" panose="02020603050405020304" pitchFamily="18" charset="0"/>
              </a:rPr>
              <a:t>Le cerveau n’intervient pas dans les réflexes médullaires</a:t>
            </a:r>
            <a:endParaRPr lang="fr-FR" sz="2400" b="1" dirty="0">
              <a:solidFill>
                <a:srgbClr val="FF0000"/>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id="{B9D532F6-D353-70C2-0A9B-2658881347E9}"/>
              </a:ext>
            </a:extLst>
          </p:cNvPr>
          <p:cNvSpPr/>
          <p:nvPr/>
        </p:nvSpPr>
        <p:spPr>
          <a:xfrm>
            <a:off x="5065776" y="5944976"/>
            <a:ext cx="2185416" cy="237744"/>
          </a:xfrm>
          <a:prstGeom prst="rect">
            <a:avLst/>
          </a:prstGeom>
          <a:solidFill>
            <a:srgbClr val="F0F7F1"/>
          </a:solidFill>
          <a:ln>
            <a:solidFill>
              <a:srgbClr val="F0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CD84BAF6-3054-94E5-C6C6-E763AF133999}"/>
              </a:ext>
            </a:extLst>
          </p:cNvPr>
          <p:cNvSpPr/>
          <p:nvPr/>
        </p:nvSpPr>
        <p:spPr>
          <a:xfrm>
            <a:off x="7458456" y="5944976"/>
            <a:ext cx="2185416" cy="237744"/>
          </a:xfrm>
          <a:prstGeom prst="rect">
            <a:avLst/>
          </a:prstGeom>
          <a:solidFill>
            <a:srgbClr val="F0F7F1"/>
          </a:solidFill>
          <a:ln>
            <a:solidFill>
              <a:srgbClr val="F0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0348FCEC-308C-8067-B481-CCC49BB4137B}"/>
              </a:ext>
            </a:extLst>
          </p:cNvPr>
          <p:cNvSpPr/>
          <p:nvPr/>
        </p:nvSpPr>
        <p:spPr>
          <a:xfrm>
            <a:off x="9798036" y="5944976"/>
            <a:ext cx="2185416" cy="237744"/>
          </a:xfrm>
          <a:prstGeom prst="rect">
            <a:avLst/>
          </a:prstGeom>
          <a:solidFill>
            <a:srgbClr val="F0F7F1"/>
          </a:solidFill>
          <a:ln>
            <a:solidFill>
              <a:srgbClr val="F0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978599EB-1A60-6C8B-7C3D-05AFA1EA0A17}"/>
              </a:ext>
            </a:extLst>
          </p:cNvPr>
          <p:cNvSpPr/>
          <p:nvPr/>
        </p:nvSpPr>
        <p:spPr>
          <a:xfrm>
            <a:off x="7458456" y="6291760"/>
            <a:ext cx="2185416" cy="511376"/>
          </a:xfrm>
          <a:prstGeom prst="rect">
            <a:avLst/>
          </a:prstGeom>
          <a:solidFill>
            <a:srgbClr val="FEF4F6"/>
          </a:solidFill>
          <a:ln>
            <a:solidFill>
              <a:srgbClr val="FEF4F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F33C509C-7D68-8622-71E5-DD80D4A62D6F}"/>
              </a:ext>
            </a:extLst>
          </p:cNvPr>
          <p:cNvSpPr/>
          <p:nvPr/>
        </p:nvSpPr>
        <p:spPr>
          <a:xfrm>
            <a:off x="9843516" y="6291416"/>
            <a:ext cx="2185416" cy="511376"/>
          </a:xfrm>
          <a:prstGeom prst="rect">
            <a:avLst/>
          </a:prstGeom>
          <a:solidFill>
            <a:srgbClr val="FEF4F6"/>
          </a:solidFill>
          <a:ln>
            <a:solidFill>
              <a:srgbClr val="FEF4F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24199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xit" presetSubtype="21" fill="hold" grpId="0" nodeType="clickEffect">
                                  <p:stCondLst>
                                    <p:cond delay="0"/>
                                  </p:stCondLst>
                                  <p:childTnLst>
                                    <p:animEffect transition="out" filter="barn(inVertical)">
                                      <p:cBhvr>
                                        <p:cTn id="16" dur="500"/>
                                        <p:tgtEl>
                                          <p:spTgt spid="2"/>
                                        </p:tgtEl>
                                      </p:cBhvr>
                                    </p:animEffect>
                                    <p:set>
                                      <p:cBhvr>
                                        <p:cTn id="17" dur="1" fill="hold">
                                          <p:stCondLst>
                                            <p:cond delay="499"/>
                                          </p:stCondLst>
                                        </p:cTn>
                                        <p:tgtEl>
                                          <p:spTgt spid="2"/>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6" presetClass="exit" presetSubtype="21" fill="hold" grpId="0" nodeType="clickEffect">
                                  <p:stCondLst>
                                    <p:cond delay="0"/>
                                  </p:stCondLst>
                                  <p:childTnLst>
                                    <p:animEffect transition="out" filter="barn(inVertical)">
                                      <p:cBhvr>
                                        <p:cTn id="21" dur="500"/>
                                        <p:tgtEl>
                                          <p:spTgt spid="5"/>
                                        </p:tgtEl>
                                      </p:cBhvr>
                                    </p:animEffect>
                                    <p:set>
                                      <p:cBhvr>
                                        <p:cTn id="22" dur="1" fill="hold">
                                          <p:stCondLst>
                                            <p:cond delay="499"/>
                                          </p:stCondLst>
                                        </p:cTn>
                                        <p:tgtEl>
                                          <p:spTgt spid="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6" presetClass="exit" presetSubtype="21" fill="hold" grpId="0" nodeType="clickEffect">
                                  <p:stCondLst>
                                    <p:cond delay="0"/>
                                  </p:stCondLst>
                                  <p:childTnLst>
                                    <p:animEffect transition="out" filter="barn(inVertical)">
                                      <p:cBhvr>
                                        <p:cTn id="26" dur="500"/>
                                        <p:tgtEl>
                                          <p:spTgt spid="10"/>
                                        </p:tgtEl>
                                      </p:cBhvr>
                                    </p:animEffect>
                                    <p:set>
                                      <p:cBhvr>
                                        <p:cTn id="27" dur="1" fill="hold">
                                          <p:stCondLst>
                                            <p:cond delay="499"/>
                                          </p:stCondLst>
                                        </p:cTn>
                                        <p:tgtEl>
                                          <p:spTgt spid="10"/>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2" presetClass="exit" presetSubtype="4" fill="hold" grpId="0" nodeType="clickEffect">
                                  <p:stCondLst>
                                    <p:cond delay="0"/>
                                  </p:stCondLst>
                                  <p:childTnLst>
                                    <p:animEffect transition="out" filter="wipe(down)">
                                      <p:cBhvr>
                                        <p:cTn id="31" dur="500"/>
                                        <p:tgtEl>
                                          <p:spTgt spid="9"/>
                                        </p:tgtEl>
                                      </p:cBhvr>
                                    </p:animEffect>
                                    <p:set>
                                      <p:cBhvr>
                                        <p:cTn id="32" dur="1" fill="hold">
                                          <p:stCondLst>
                                            <p:cond delay="499"/>
                                          </p:stCondLst>
                                        </p:cTn>
                                        <p:tgtEl>
                                          <p:spTgt spid="9"/>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1"/>
                                        </p:tgtEl>
                                      </p:cBhvr>
                                    </p:animEffect>
                                    <p:set>
                                      <p:cBhvr>
                                        <p:cTn id="37" dur="1" fill="hold">
                                          <p:stCondLst>
                                            <p:cond delay="499"/>
                                          </p:stCondLst>
                                        </p:cTn>
                                        <p:tgtEl>
                                          <p:spTgt spid="11"/>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2" grpId="0" animBg="1"/>
      <p:bldP spid="5" grpId="0" animBg="1"/>
      <p:bldP spid="9" grpId="0" animBg="1"/>
      <p:bldP spid="10" grpId="0" animBg="1"/>
      <p:bldP spid="1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B1C9F74-A2D6-0BD0-B749-6D78D2CCBC9D}"/>
              </a:ext>
            </a:extLst>
          </p:cNvPr>
          <p:cNvPicPr>
            <a:picLocks noChangeAspect="1"/>
          </p:cNvPicPr>
          <p:nvPr/>
        </p:nvPicPr>
        <p:blipFill>
          <a:blip r:embed="rId2"/>
          <a:stretch>
            <a:fillRect/>
          </a:stretch>
        </p:blipFill>
        <p:spPr>
          <a:xfrm>
            <a:off x="1347537" y="35114"/>
            <a:ext cx="9546054" cy="6822885"/>
          </a:xfrm>
          <a:prstGeom prst="rect">
            <a:avLst/>
          </a:prstGeom>
        </p:spPr>
      </p:pic>
      <p:sp>
        <p:nvSpPr>
          <p:cNvPr id="2" name="Rectangle 1">
            <a:extLst>
              <a:ext uri="{FF2B5EF4-FFF2-40B4-BE49-F238E27FC236}">
                <a16:creationId xmlns:a16="http://schemas.microsoft.com/office/drawing/2014/main" id="{C16274F9-5B1E-3486-224B-7E4C79A832DF}"/>
              </a:ext>
            </a:extLst>
          </p:cNvPr>
          <p:cNvSpPr/>
          <p:nvPr/>
        </p:nvSpPr>
        <p:spPr>
          <a:xfrm>
            <a:off x="2942844" y="5432912"/>
            <a:ext cx="2185416" cy="291232"/>
          </a:xfrm>
          <a:prstGeom prst="rect">
            <a:avLst/>
          </a:prstGeom>
          <a:solidFill>
            <a:srgbClr val="F0F7F1"/>
          </a:solidFill>
          <a:ln>
            <a:solidFill>
              <a:srgbClr val="F0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7CE46BA5-59AB-9FBE-56C4-B6FD4740D8C4}"/>
              </a:ext>
            </a:extLst>
          </p:cNvPr>
          <p:cNvSpPr/>
          <p:nvPr/>
        </p:nvSpPr>
        <p:spPr>
          <a:xfrm>
            <a:off x="5419344" y="5432912"/>
            <a:ext cx="2517648" cy="291232"/>
          </a:xfrm>
          <a:prstGeom prst="rect">
            <a:avLst/>
          </a:prstGeom>
          <a:solidFill>
            <a:srgbClr val="F0F7F1"/>
          </a:solidFill>
          <a:ln>
            <a:solidFill>
              <a:srgbClr val="F0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07D1BAB2-577A-B2E6-A097-B57F3FE775D6}"/>
              </a:ext>
            </a:extLst>
          </p:cNvPr>
          <p:cNvSpPr/>
          <p:nvPr/>
        </p:nvSpPr>
        <p:spPr>
          <a:xfrm>
            <a:off x="8199120" y="5432912"/>
            <a:ext cx="2517648" cy="291232"/>
          </a:xfrm>
          <a:prstGeom prst="rect">
            <a:avLst/>
          </a:prstGeom>
          <a:solidFill>
            <a:srgbClr val="F0F7F1"/>
          </a:solidFill>
          <a:ln>
            <a:solidFill>
              <a:srgbClr val="F0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03965C27-801B-E39D-FE0E-C843C5C35133}"/>
              </a:ext>
            </a:extLst>
          </p:cNvPr>
          <p:cNvSpPr/>
          <p:nvPr/>
        </p:nvSpPr>
        <p:spPr>
          <a:xfrm>
            <a:off x="2813304" y="5852160"/>
            <a:ext cx="2444496" cy="923544"/>
          </a:xfrm>
          <a:prstGeom prst="rect">
            <a:avLst/>
          </a:prstGeom>
          <a:solidFill>
            <a:srgbClr val="FEF4F6"/>
          </a:solidFill>
          <a:ln>
            <a:solidFill>
              <a:srgbClr val="FEF4F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6F801937-5CA2-AD2C-9E4E-173CBE75BCFE}"/>
              </a:ext>
            </a:extLst>
          </p:cNvPr>
          <p:cNvSpPr/>
          <p:nvPr/>
        </p:nvSpPr>
        <p:spPr>
          <a:xfrm>
            <a:off x="5419344" y="5852160"/>
            <a:ext cx="2444496" cy="923544"/>
          </a:xfrm>
          <a:prstGeom prst="rect">
            <a:avLst/>
          </a:prstGeom>
          <a:solidFill>
            <a:srgbClr val="FEF4F6"/>
          </a:solidFill>
          <a:ln>
            <a:solidFill>
              <a:srgbClr val="FEF4F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4C6283D5-BC62-2755-4305-F4DD64A87AFB}"/>
              </a:ext>
            </a:extLst>
          </p:cNvPr>
          <p:cNvSpPr/>
          <p:nvPr/>
        </p:nvSpPr>
        <p:spPr>
          <a:xfrm>
            <a:off x="8156448" y="5856731"/>
            <a:ext cx="2560320" cy="923544"/>
          </a:xfrm>
          <a:prstGeom prst="rect">
            <a:avLst/>
          </a:prstGeom>
          <a:solidFill>
            <a:srgbClr val="FEF4F6"/>
          </a:solidFill>
          <a:ln>
            <a:solidFill>
              <a:srgbClr val="FEF4F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25208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grpId="0" nodeType="clickEffect">
                                  <p:stCondLst>
                                    <p:cond delay="0"/>
                                  </p:stCondLst>
                                  <p:childTnLst>
                                    <p:animEffect transition="out" filter="barn(inVertic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6" presetClass="exit" presetSubtype="21" fill="hold" grpId="0" nodeType="clickEffect">
                                  <p:stCondLst>
                                    <p:cond delay="0"/>
                                  </p:stCondLst>
                                  <p:childTnLst>
                                    <p:animEffect transition="out" filter="barn(inVertical)">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6" presetClass="exit" presetSubtype="21" fill="hold" grpId="0" nodeType="clickEffect">
                                  <p:stCondLst>
                                    <p:cond delay="0"/>
                                  </p:stCondLst>
                                  <p:childTnLst>
                                    <p:animEffect transition="out" filter="barn(inVertical)">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6" presetClass="exit" presetSubtype="21" fill="hold" grpId="0" nodeType="clickEffect">
                                  <p:stCondLst>
                                    <p:cond delay="0"/>
                                  </p:stCondLst>
                                  <p:childTnLst>
                                    <p:animEffect transition="out" filter="barn(inVertical)">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6" presetClass="exit" presetSubtype="21" fill="hold" grpId="0" nodeType="clickEffect">
                                  <p:stCondLst>
                                    <p:cond delay="0"/>
                                  </p:stCondLst>
                                  <p:childTnLst>
                                    <p:animEffect transition="out" filter="barn(inVertical)">
                                      <p:cBhvr>
                                        <p:cTn id="26" dur="500"/>
                                        <p:tgtEl>
                                          <p:spTgt spid="5"/>
                                        </p:tgtEl>
                                      </p:cBhvr>
                                    </p:animEffect>
                                    <p:set>
                                      <p:cBhvr>
                                        <p:cTn id="27" dur="1" fill="hold">
                                          <p:stCondLst>
                                            <p:cond delay="499"/>
                                          </p:stCondLst>
                                        </p:cTn>
                                        <p:tgtEl>
                                          <p:spTgt spid="5"/>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6" presetClass="exit" presetSubtype="21" fill="hold" grpId="0" nodeType="clickEffect">
                                  <p:stCondLst>
                                    <p:cond delay="0"/>
                                  </p:stCondLst>
                                  <p:childTnLst>
                                    <p:animEffect transition="out" filter="barn(inVertical)">
                                      <p:cBhvr>
                                        <p:cTn id="31" dur="500"/>
                                        <p:tgtEl>
                                          <p:spTgt spid="8"/>
                                        </p:tgtEl>
                                      </p:cBhvr>
                                    </p:animEffect>
                                    <p:set>
                                      <p:cBhvr>
                                        <p:cTn id="3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B71C05E-6DD9-7B8F-08CD-8EEC4D600534}"/>
              </a:ext>
            </a:extLst>
          </p:cNvPr>
          <p:cNvPicPr>
            <a:picLocks noChangeAspect="1"/>
          </p:cNvPicPr>
          <p:nvPr/>
        </p:nvPicPr>
        <p:blipFill>
          <a:blip r:embed="rId2"/>
          <a:stretch>
            <a:fillRect/>
          </a:stretch>
        </p:blipFill>
        <p:spPr>
          <a:xfrm>
            <a:off x="3607675" y="337352"/>
            <a:ext cx="8584325" cy="5899212"/>
          </a:xfrm>
          <a:prstGeom prst="rect">
            <a:avLst/>
          </a:prstGeom>
        </p:spPr>
      </p:pic>
      <p:pic>
        <p:nvPicPr>
          <p:cNvPr id="7" name="Image 6">
            <a:extLst>
              <a:ext uri="{FF2B5EF4-FFF2-40B4-BE49-F238E27FC236}">
                <a16:creationId xmlns:a16="http://schemas.microsoft.com/office/drawing/2014/main" id="{AB24AC38-2725-4D50-43F7-46F34E853F39}"/>
              </a:ext>
            </a:extLst>
          </p:cNvPr>
          <p:cNvPicPr>
            <a:picLocks noChangeAspect="1"/>
          </p:cNvPicPr>
          <p:nvPr/>
        </p:nvPicPr>
        <p:blipFill>
          <a:blip r:embed="rId3"/>
          <a:stretch>
            <a:fillRect/>
          </a:stretch>
        </p:blipFill>
        <p:spPr>
          <a:xfrm>
            <a:off x="224120" y="177219"/>
            <a:ext cx="3257555" cy="2772387"/>
          </a:xfrm>
          <a:prstGeom prst="rect">
            <a:avLst/>
          </a:prstGeom>
        </p:spPr>
      </p:pic>
      <p:pic>
        <p:nvPicPr>
          <p:cNvPr id="9" name="Image 8">
            <a:extLst>
              <a:ext uri="{FF2B5EF4-FFF2-40B4-BE49-F238E27FC236}">
                <a16:creationId xmlns:a16="http://schemas.microsoft.com/office/drawing/2014/main" id="{B7F45C8C-0B16-62C6-1029-1A159E103095}"/>
              </a:ext>
            </a:extLst>
          </p:cNvPr>
          <p:cNvPicPr>
            <a:picLocks noChangeAspect="1"/>
          </p:cNvPicPr>
          <p:nvPr/>
        </p:nvPicPr>
        <p:blipFill>
          <a:blip r:embed="rId4"/>
          <a:stretch>
            <a:fillRect/>
          </a:stretch>
        </p:blipFill>
        <p:spPr>
          <a:xfrm>
            <a:off x="224120" y="3608571"/>
            <a:ext cx="3257555" cy="2523681"/>
          </a:xfrm>
          <a:prstGeom prst="rect">
            <a:avLst/>
          </a:prstGeom>
        </p:spPr>
      </p:pic>
      <p:sp>
        <p:nvSpPr>
          <p:cNvPr id="10" name="ZoneTexte 9">
            <a:extLst>
              <a:ext uri="{FF2B5EF4-FFF2-40B4-BE49-F238E27FC236}">
                <a16:creationId xmlns:a16="http://schemas.microsoft.com/office/drawing/2014/main" id="{C62394E1-AC5D-1BF5-E132-2191CA7D3D0A}"/>
              </a:ext>
            </a:extLst>
          </p:cNvPr>
          <p:cNvSpPr txBox="1"/>
          <p:nvPr/>
        </p:nvSpPr>
        <p:spPr>
          <a:xfrm>
            <a:off x="504618" y="2949606"/>
            <a:ext cx="2531545" cy="461665"/>
          </a:xfrm>
          <a:prstGeom prst="rect">
            <a:avLst/>
          </a:prstGeom>
          <a:noFill/>
        </p:spPr>
        <p:txBody>
          <a:bodyPr wrap="square" rtlCol="0">
            <a:spAutoFit/>
          </a:bodyPr>
          <a:lstStyle/>
          <a:p>
            <a:r>
              <a:rPr lang="fr-FR" sz="2400" b="1" dirty="0">
                <a:latin typeface="Times New Roman" panose="02020603050405020304" pitchFamily="18" charset="0"/>
                <a:cs typeface="Times New Roman" panose="02020603050405020304" pitchFamily="18" charset="0"/>
                <a:sym typeface="Wingdings" panose="05000000000000000000" pitchFamily="2" charset="2"/>
              </a:rPr>
              <a:t> Expérience 8</a:t>
            </a:r>
            <a:endParaRPr lang="fr-FR" sz="2400" b="1" dirty="0">
              <a:solidFill>
                <a:srgbClr val="FF0000"/>
              </a:solidFill>
              <a:latin typeface="Times New Roman" panose="02020603050405020304" pitchFamily="18" charset="0"/>
              <a:cs typeface="Times New Roman" panose="02020603050405020304" pitchFamily="18" charset="0"/>
            </a:endParaRPr>
          </a:p>
        </p:txBody>
      </p:sp>
      <p:sp>
        <p:nvSpPr>
          <p:cNvPr id="11" name="ZoneTexte 10">
            <a:extLst>
              <a:ext uri="{FF2B5EF4-FFF2-40B4-BE49-F238E27FC236}">
                <a16:creationId xmlns:a16="http://schemas.microsoft.com/office/drawing/2014/main" id="{BD2A9795-8A01-4A74-0371-9FF0CF706804}"/>
              </a:ext>
            </a:extLst>
          </p:cNvPr>
          <p:cNvSpPr txBox="1"/>
          <p:nvPr/>
        </p:nvSpPr>
        <p:spPr>
          <a:xfrm>
            <a:off x="587124" y="6098719"/>
            <a:ext cx="2531545" cy="461665"/>
          </a:xfrm>
          <a:prstGeom prst="rect">
            <a:avLst/>
          </a:prstGeom>
          <a:noFill/>
        </p:spPr>
        <p:txBody>
          <a:bodyPr wrap="square" rtlCol="0">
            <a:spAutoFit/>
          </a:bodyPr>
          <a:lstStyle/>
          <a:p>
            <a:r>
              <a:rPr lang="fr-FR" sz="2400" b="1" dirty="0">
                <a:latin typeface="Times New Roman" panose="02020603050405020304" pitchFamily="18" charset="0"/>
                <a:cs typeface="Times New Roman" panose="02020603050405020304" pitchFamily="18" charset="0"/>
                <a:sym typeface="Wingdings" panose="05000000000000000000" pitchFamily="2" charset="2"/>
              </a:rPr>
              <a:t> Expérience 9</a:t>
            </a:r>
            <a:endParaRPr lang="fr-FR" sz="2400" b="1" dirty="0">
              <a:solidFill>
                <a:srgbClr val="FF0000"/>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id="{29B8FBAB-C743-7BE2-FDA9-7E2DC500B243}"/>
              </a:ext>
            </a:extLst>
          </p:cNvPr>
          <p:cNvSpPr/>
          <p:nvPr/>
        </p:nvSpPr>
        <p:spPr>
          <a:xfrm>
            <a:off x="4928616" y="5131160"/>
            <a:ext cx="2101596" cy="291232"/>
          </a:xfrm>
          <a:prstGeom prst="rect">
            <a:avLst/>
          </a:prstGeom>
          <a:solidFill>
            <a:srgbClr val="F0F7F1"/>
          </a:solidFill>
          <a:ln>
            <a:solidFill>
              <a:srgbClr val="F0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D090CCD4-EC4A-8B09-EC94-530E4D6BE578}"/>
              </a:ext>
            </a:extLst>
          </p:cNvPr>
          <p:cNvSpPr/>
          <p:nvPr/>
        </p:nvSpPr>
        <p:spPr>
          <a:xfrm>
            <a:off x="7300355" y="5131160"/>
            <a:ext cx="2101596" cy="291232"/>
          </a:xfrm>
          <a:prstGeom prst="rect">
            <a:avLst/>
          </a:prstGeom>
          <a:solidFill>
            <a:srgbClr val="F0F7F1"/>
          </a:solidFill>
          <a:ln>
            <a:solidFill>
              <a:srgbClr val="F0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39885412-F333-A479-E772-97CE49AE7E8B}"/>
              </a:ext>
            </a:extLst>
          </p:cNvPr>
          <p:cNvSpPr/>
          <p:nvPr/>
        </p:nvSpPr>
        <p:spPr>
          <a:xfrm>
            <a:off x="9527951" y="5131160"/>
            <a:ext cx="2371441" cy="291232"/>
          </a:xfrm>
          <a:prstGeom prst="rect">
            <a:avLst/>
          </a:prstGeom>
          <a:solidFill>
            <a:srgbClr val="F0F7F1"/>
          </a:solidFill>
          <a:ln>
            <a:solidFill>
              <a:srgbClr val="F0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54A38C2F-FB76-4399-BE6F-A9E0AED7B8B1}"/>
              </a:ext>
            </a:extLst>
          </p:cNvPr>
          <p:cNvSpPr/>
          <p:nvPr/>
        </p:nvSpPr>
        <p:spPr>
          <a:xfrm>
            <a:off x="4928616" y="5541264"/>
            <a:ext cx="2101596" cy="575743"/>
          </a:xfrm>
          <a:prstGeom prst="rect">
            <a:avLst/>
          </a:prstGeom>
          <a:solidFill>
            <a:srgbClr val="FEF4F6"/>
          </a:solidFill>
          <a:ln>
            <a:solidFill>
              <a:srgbClr val="FEF4F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5A7A29F1-6330-947D-C8FD-58309E836129}"/>
              </a:ext>
            </a:extLst>
          </p:cNvPr>
          <p:cNvSpPr/>
          <p:nvPr/>
        </p:nvSpPr>
        <p:spPr>
          <a:xfrm>
            <a:off x="7232903" y="5541264"/>
            <a:ext cx="2169047" cy="633984"/>
          </a:xfrm>
          <a:prstGeom prst="rect">
            <a:avLst/>
          </a:prstGeom>
          <a:solidFill>
            <a:srgbClr val="FEF4F6"/>
          </a:solidFill>
          <a:ln>
            <a:solidFill>
              <a:srgbClr val="FEF4F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35096AB3-AA84-ED92-AC38-95AEAFFEE188}"/>
              </a:ext>
            </a:extLst>
          </p:cNvPr>
          <p:cNvSpPr/>
          <p:nvPr/>
        </p:nvSpPr>
        <p:spPr>
          <a:xfrm>
            <a:off x="9531094" y="5529072"/>
            <a:ext cx="2563370" cy="633984"/>
          </a:xfrm>
          <a:prstGeom prst="rect">
            <a:avLst/>
          </a:prstGeom>
          <a:solidFill>
            <a:srgbClr val="FEF4F6"/>
          </a:solidFill>
          <a:ln>
            <a:solidFill>
              <a:srgbClr val="FEF4F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89689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grpId="0" nodeType="clickEffect">
                                  <p:stCondLst>
                                    <p:cond delay="0"/>
                                  </p:stCondLst>
                                  <p:childTnLst>
                                    <p:animEffect transition="out" filter="barn(inVertic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6" presetClass="exit" presetSubtype="21" fill="hold" grpId="0" nodeType="clickEffect">
                                  <p:stCondLst>
                                    <p:cond delay="0"/>
                                  </p:stCondLst>
                                  <p:childTnLst>
                                    <p:animEffect transition="out" filter="barn(inVertical)">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6" presetClass="exit" presetSubtype="21" fill="hold" grpId="0" nodeType="clickEffect">
                                  <p:stCondLst>
                                    <p:cond delay="0"/>
                                  </p:stCondLst>
                                  <p:childTnLst>
                                    <p:animEffect transition="out" filter="barn(inVertical)">
                                      <p:cBhvr>
                                        <p:cTn id="16" dur="500"/>
                                        <p:tgtEl>
                                          <p:spTgt spid="3"/>
                                        </p:tgtEl>
                                      </p:cBhvr>
                                    </p:animEffect>
                                    <p:set>
                                      <p:cBhvr>
                                        <p:cTn id="17" dur="1" fill="hold">
                                          <p:stCondLst>
                                            <p:cond delay="499"/>
                                          </p:stCondLst>
                                        </p:cTn>
                                        <p:tgtEl>
                                          <p:spTgt spid="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6" presetClass="exit" presetSubtype="21" fill="hold" grpId="0" nodeType="clickEffect">
                                  <p:stCondLst>
                                    <p:cond delay="0"/>
                                  </p:stCondLst>
                                  <p:childTnLst>
                                    <p:animEffect transition="out" filter="barn(inVertical)">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6" presetClass="exit" presetSubtype="21" fill="hold" grpId="0" nodeType="clickEffect">
                                  <p:stCondLst>
                                    <p:cond delay="0"/>
                                  </p:stCondLst>
                                  <p:childTnLst>
                                    <p:animEffect transition="out" filter="barn(inVertical)">
                                      <p:cBhvr>
                                        <p:cTn id="26" dur="500"/>
                                        <p:tgtEl>
                                          <p:spTgt spid="4"/>
                                        </p:tgtEl>
                                      </p:cBhvr>
                                    </p:animEffect>
                                    <p:set>
                                      <p:cBhvr>
                                        <p:cTn id="27" dur="1" fill="hold">
                                          <p:stCondLst>
                                            <p:cond delay="499"/>
                                          </p:stCondLst>
                                        </p:cTn>
                                        <p:tgtEl>
                                          <p:spTgt spid="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6" presetClass="exit" presetSubtype="21" fill="hold" grpId="0" nodeType="clickEffect">
                                  <p:stCondLst>
                                    <p:cond delay="0"/>
                                  </p:stCondLst>
                                  <p:childTnLst>
                                    <p:animEffect transition="out" filter="barn(inVertical)">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8" grpId="0" animBg="1"/>
      <p:bldP spid="1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525EBF2-8AF7-56B9-D7DD-9E00893E0B39}"/>
              </a:ext>
            </a:extLst>
          </p:cNvPr>
          <p:cNvSpPr txBox="1"/>
          <p:nvPr/>
        </p:nvSpPr>
        <p:spPr>
          <a:xfrm>
            <a:off x="473397" y="151179"/>
            <a:ext cx="11510055" cy="6555641"/>
          </a:xfrm>
          <a:prstGeom prst="rect">
            <a:avLst/>
          </a:prstGeom>
          <a:noFill/>
        </p:spPr>
        <p:txBody>
          <a:bodyPr wrap="square" rtlCol="0">
            <a:spAutoFit/>
          </a:bodyPr>
          <a:lstStyle/>
          <a:p>
            <a:r>
              <a:rPr lang="fr-FR" sz="30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 Conclusion : </a:t>
            </a:r>
          </a:p>
          <a:p>
            <a:pPr algn="justLow"/>
            <a:r>
              <a:rPr lang="fr-FR" sz="3000" dirty="0">
                <a:latin typeface="Times New Roman" panose="02020603050405020304" pitchFamily="18" charset="0"/>
                <a:cs typeface="Times New Roman" panose="02020603050405020304" pitchFamily="18" charset="0"/>
              </a:rPr>
              <a:t>Les réflexes médullaires nécessitent l’intervention des organes suivants : </a:t>
            </a:r>
          </a:p>
          <a:p>
            <a:pPr marL="285750" indent="-285750" algn="justLow">
              <a:buFontTx/>
              <a:buChar char="-"/>
            </a:pPr>
            <a:r>
              <a:rPr lang="fr-FR" sz="3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 peau : </a:t>
            </a:r>
            <a:r>
              <a:rPr lang="fr-FR" sz="3000" b="1" dirty="0">
                <a:latin typeface="Times New Roman" panose="02020603050405020304" pitchFamily="18" charset="0"/>
                <a:cs typeface="Times New Roman" panose="02020603050405020304" pitchFamily="18" charset="0"/>
              </a:rPr>
              <a:t>récepteur sensoriel</a:t>
            </a:r>
            <a:r>
              <a:rPr lang="fr-FR" sz="3000" dirty="0">
                <a:latin typeface="Times New Roman" panose="02020603050405020304" pitchFamily="18" charset="0"/>
                <a:cs typeface="Times New Roman" panose="02020603050405020304" pitchFamily="18" charset="0"/>
              </a:rPr>
              <a:t>, au niveau duquel nait un influx nerveux sensitif</a:t>
            </a:r>
          </a:p>
          <a:p>
            <a:pPr marL="285750" indent="-285750" algn="justLow">
              <a:buFontTx/>
              <a:buChar char="-"/>
            </a:pPr>
            <a:r>
              <a:rPr lang="fr-FR" sz="3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Conducteur sensitif </a:t>
            </a:r>
            <a:r>
              <a:rPr lang="fr-FR" sz="3000" dirty="0">
                <a:latin typeface="Times New Roman" panose="02020603050405020304" pitchFamily="18" charset="0"/>
                <a:cs typeface="Times New Roman" panose="02020603050405020304" pitchFamily="18" charset="0"/>
              </a:rPr>
              <a:t>: sont les </a:t>
            </a:r>
            <a:r>
              <a:rPr lang="fr-FR" sz="3000" b="1" dirty="0">
                <a:latin typeface="Times New Roman" panose="02020603050405020304" pitchFamily="18" charset="0"/>
                <a:cs typeface="Times New Roman" panose="02020603050405020304" pitchFamily="18" charset="0"/>
              </a:rPr>
              <a:t>fibres</a:t>
            </a:r>
            <a:r>
              <a:rPr lang="fr-FR" sz="3000" dirty="0">
                <a:latin typeface="Times New Roman" panose="02020603050405020304" pitchFamily="18" charset="0"/>
                <a:cs typeface="Times New Roman" panose="02020603050405020304" pitchFamily="18" charset="0"/>
              </a:rPr>
              <a:t> </a:t>
            </a:r>
            <a:r>
              <a:rPr lang="fr-FR" sz="3000" b="1" dirty="0">
                <a:latin typeface="Times New Roman" panose="02020603050405020304" pitchFamily="18" charset="0"/>
                <a:cs typeface="Times New Roman" panose="02020603050405020304" pitchFamily="18" charset="0"/>
              </a:rPr>
              <a:t>nerveuses</a:t>
            </a:r>
            <a:r>
              <a:rPr lang="fr-FR" sz="3000" dirty="0">
                <a:latin typeface="Times New Roman" panose="02020603050405020304" pitchFamily="18" charset="0"/>
                <a:cs typeface="Times New Roman" panose="02020603050405020304" pitchFamily="18" charset="0"/>
              </a:rPr>
              <a:t> </a:t>
            </a:r>
            <a:r>
              <a:rPr lang="fr-FR" sz="3000" b="1" dirty="0">
                <a:latin typeface="Times New Roman" panose="02020603050405020304" pitchFamily="18" charset="0"/>
                <a:cs typeface="Times New Roman" panose="02020603050405020304" pitchFamily="18" charset="0"/>
              </a:rPr>
              <a:t>sensitives</a:t>
            </a:r>
            <a:r>
              <a:rPr lang="fr-FR" sz="3000" dirty="0">
                <a:latin typeface="Times New Roman" panose="02020603050405020304" pitchFamily="18" charset="0"/>
                <a:cs typeface="Times New Roman" panose="02020603050405020304" pitchFamily="18" charset="0"/>
              </a:rPr>
              <a:t> qui conduisent l’influx nerveux </a:t>
            </a:r>
            <a:r>
              <a:rPr lang="fr-FR" sz="3000" b="1" dirty="0">
                <a:latin typeface="Times New Roman" panose="02020603050405020304" pitchFamily="18" charset="0"/>
                <a:cs typeface="Times New Roman" panose="02020603050405020304" pitchFamily="18" charset="0"/>
              </a:rPr>
              <a:t>centripète</a:t>
            </a:r>
            <a:r>
              <a:rPr lang="fr-FR" sz="3000" dirty="0">
                <a:latin typeface="Times New Roman" panose="02020603050405020304" pitchFamily="18" charset="0"/>
                <a:cs typeface="Times New Roman" panose="02020603050405020304" pitchFamily="18" charset="0"/>
              </a:rPr>
              <a:t> jusqu’à la </a:t>
            </a:r>
            <a:r>
              <a:rPr lang="fr-FR" sz="3000" b="1" dirty="0">
                <a:latin typeface="Times New Roman" panose="02020603050405020304" pitchFamily="18" charset="0"/>
                <a:cs typeface="Times New Roman" panose="02020603050405020304" pitchFamily="18" charset="0"/>
              </a:rPr>
              <a:t>moelle</a:t>
            </a:r>
            <a:r>
              <a:rPr lang="fr-FR" sz="3000" dirty="0">
                <a:latin typeface="Times New Roman" panose="02020603050405020304" pitchFamily="18" charset="0"/>
                <a:cs typeface="Times New Roman" panose="02020603050405020304" pitchFamily="18" charset="0"/>
              </a:rPr>
              <a:t> </a:t>
            </a:r>
            <a:r>
              <a:rPr lang="fr-FR" sz="3000" b="1" dirty="0">
                <a:latin typeface="Times New Roman" panose="02020603050405020304" pitchFamily="18" charset="0"/>
                <a:cs typeface="Times New Roman" panose="02020603050405020304" pitchFamily="18" charset="0"/>
              </a:rPr>
              <a:t>épinière</a:t>
            </a:r>
            <a:r>
              <a:rPr lang="fr-FR" sz="3000" dirty="0">
                <a:latin typeface="Times New Roman" panose="02020603050405020304" pitchFamily="18" charset="0"/>
                <a:cs typeface="Times New Roman" panose="02020603050405020304" pitchFamily="18" charset="0"/>
              </a:rPr>
              <a:t> (</a:t>
            </a:r>
            <a:r>
              <a:rPr lang="fr-FR" sz="3000" b="1" dirty="0">
                <a:latin typeface="Times New Roman" panose="02020603050405020304" pitchFamily="18" charset="0"/>
                <a:cs typeface="Times New Roman" panose="02020603050405020304" pitchFamily="18" charset="0"/>
              </a:rPr>
              <a:t>centre</a:t>
            </a:r>
            <a:r>
              <a:rPr lang="fr-FR" sz="3000" dirty="0">
                <a:latin typeface="Times New Roman" panose="02020603050405020304" pitchFamily="18" charset="0"/>
                <a:cs typeface="Times New Roman" panose="02020603050405020304" pitchFamily="18" charset="0"/>
              </a:rPr>
              <a:t> </a:t>
            </a:r>
            <a:r>
              <a:rPr lang="fr-FR" sz="3000" b="1" dirty="0">
                <a:latin typeface="Times New Roman" panose="02020603050405020304" pitchFamily="18" charset="0"/>
                <a:cs typeface="Times New Roman" panose="02020603050405020304" pitchFamily="18" charset="0"/>
              </a:rPr>
              <a:t>nerveux</a:t>
            </a:r>
            <a:r>
              <a:rPr lang="fr-FR" sz="3000" dirty="0">
                <a:latin typeface="Times New Roman" panose="02020603050405020304" pitchFamily="18" charset="0"/>
                <a:cs typeface="Times New Roman" panose="02020603050405020304" pitchFamily="18" charset="0"/>
              </a:rPr>
              <a:t>) </a:t>
            </a:r>
          </a:p>
          <a:p>
            <a:pPr marL="285750" indent="-285750" algn="justLow">
              <a:buFontTx/>
              <a:buChar char="-"/>
            </a:pPr>
            <a:r>
              <a:rPr lang="fr-FR" sz="3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 moelle épinière : </a:t>
            </a:r>
            <a:r>
              <a:rPr lang="fr-FR" sz="3000" b="1" dirty="0">
                <a:latin typeface="Times New Roman" panose="02020603050405020304" pitchFamily="18" charset="0"/>
                <a:cs typeface="Times New Roman" panose="02020603050405020304" pitchFamily="18" charset="0"/>
              </a:rPr>
              <a:t>centre</a:t>
            </a:r>
            <a:r>
              <a:rPr lang="fr-FR" sz="3000" dirty="0">
                <a:latin typeface="Times New Roman" panose="02020603050405020304" pitchFamily="18" charset="0"/>
                <a:cs typeface="Times New Roman" panose="02020603050405020304" pitchFamily="18" charset="0"/>
              </a:rPr>
              <a:t> </a:t>
            </a:r>
            <a:r>
              <a:rPr lang="fr-FR" sz="3000" b="1" dirty="0">
                <a:latin typeface="Times New Roman" panose="02020603050405020304" pitchFamily="18" charset="0"/>
                <a:cs typeface="Times New Roman" panose="02020603050405020304" pitchFamily="18" charset="0"/>
              </a:rPr>
              <a:t>nerveux</a:t>
            </a:r>
            <a:r>
              <a:rPr lang="fr-FR" sz="3000" dirty="0">
                <a:latin typeface="Times New Roman" panose="02020603050405020304" pitchFamily="18" charset="0"/>
                <a:cs typeface="Times New Roman" panose="02020603050405020304" pitchFamily="18" charset="0"/>
              </a:rPr>
              <a:t>, reçoit </a:t>
            </a:r>
            <a:r>
              <a:rPr lang="fr-FR" sz="3000" b="1" dirty="0">
                <a:latin typeface="Times New Roman" panose="02020603050405020304" pitchFamily="18" charset="0"/>
                <a:cs typeface="Times New Roman" panose="02020603050405020304" pitchFamily="18" charset="0"/>
              </a:rPr>
              <a:t>l’influx</a:t>
            </a:r>
            <a:r>
              <a:rPr lang="fr-FR" sz="3000" dirty="0">
                <a:latin typeface="Times New Roman" panose="02020603050405020304" pitchFamily="18" charset="0"/>
                <a:cs typeface="Times New Roman" panose="02020603050405020304" pitchFamily="18" charset="0"/>
              </a:rPr>
              <a:t> </a:t>
            </a:r>
            <a:r>
              <a:rPr lang="fr-FR" sz="3000" b="1" dirty="0">
                <a:latin typeface="Times New Roman" panose="02020603050405020304" pitchFamily="18" charset="0"/>
                <a:cs typeface="Times New Roman" panose="02020603050405020304" pitchFamily="18" charset="0"/>
              </a:rPr>
              <a:t>nerveux</a:t>
            </a:r>
            <a:r>
              <a:rPr lang="fr-FR" sz="3000" dirty="0">
                <a:latin typeface="Times New Roman" panose="02020603050405020304" pitchFamily="18" charset="0"/>
                <a:cs typeface="Times New Roman" panose="02020603050405020304" pitchFamily="18" charset="0"/>
              </a:rPr>
              <a:t> </a:t>
            </a:r>
            <a:r>
              <a:rPr lang="fr-FR" sz="3000" b="1" dirty="0">
                <a:latin typeface="Times New Roman" panose="02020603050405020304" pitchFamily="18" charset="0"/>
                <a:cs typeface="Times New Roman" panose="02020603050405020304" pitchFamily="18" charset="0"/>
              </a:rPr>
              <a:t>sensitif</a:t>
            </a:r>
            <a:r>
              <a:rPr lang="fr-FR" sz="3000" dirty="0">
                <a:latin typeface="Times New Roman" panose="02020603050405020304" pitchFamily="18" charset="0"/>
                <a:cs typeface="Times New Roman" panose="02020603050405020304" pitchFamily="18" charset="0"/>
              </a:rPr>
              <a:t> et le transforme en </a:t>
            </a:r>
            <a:r>
              <a:rPr lang="fr-FR" sz="3000" b="1" dirty="0">
                <a:latin typeface="Times New Roman" panose="02020603050405020304" pitchFamily="18" charset="0"/>
                <a:cs typeface="Times New Roman" panose="02020603050405020304" pitchFamily="18" charset="0"/>
              </a:rPr>
              <a:t>influx</a:t>
            </a:r>
            <a:r>
              <a:rPr lang="fr-FR" sz="3000" dirty="0">
                <a:latin typeface="Times New Roman" panose="02020603050405020304" pitchFamily="18" charset="0"/>
                <a:cs typeface="Times New Roman" panose="02020603050405020304" pitchFamily="18" charset="0"/>
              </a:rPr>
              <a:t> </a:t>
            </a:r>
            <a:r>
              <a:rPr lang="fr-FR" sz="3000" b="1" dirty="0">
                <a:latin typeface="Times New Roman" panose="02020603050405020304" pitchFamily="18" charset="0"/>
                <a:cs typeface="Times New Roman" panose="02020603050405020304" pitchFamily="18" charset="0"/>
              </a:rPr>
              <a:t>nerveux</a:t>
            </a:r>
            <a:r>
              <a:rPr lang="fr-FR" sz="3000" dirty="0">
                <a:latin typeface="Times New Roman" panose="02020603050405020304" pitchFamily="18" charset="0"/>
                <a:cs typeface="Times New Roman" panose="02020603050405020304" pitchFamily="18" charset="0"/>
              </a:rPr>
              <a:t> </a:t>
            </a:r>
            <a:r>
              <a:rPr lang="fr-FR" sz="3000" b="1" dirty="0">
                <a:latin typeface="Times New Roman" panose="02020603050405020304" pitchFamily="18" charset="0"/>
                <a:cs typeface="Times New Roman" panose="02020603050405020304" pitchFamily="18" charset="0"/>
              </a:rPr>
              <a:t>moteur</a:t>
            </a:r>
          </a:p>
          <a:p>
            <a:pPr marL="285750" indent="-285750" algn="justLow">
              <a:buFontTx/>
              <a:buChar char="-"/>
            </a:pPr>
            <a:r>
              <a:rPr lang="fr-FR" sz="3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Conducteur moteur : </a:t>
            </a:r>
            <a:r>
              <a:rPr lang="fr-FR" sz="3000" dirty="0">
                <a:latin typeface="Times New Roman" panose="02020603050405020304" pitchFamily="18" charset="0"/>
                <a:cs typeface="Times New Roman" panose="02020603050405020304" pitchFamily="18" charset="0"/>
              </a:rPr>
              <a:t>sont les </a:t>
            </a:r>
            <a:r>
              <a:rPr lang="fr-FR" sz="3000" b="1" dirty="0">
                <a:latin typeface="Times New Roman" panose="02020603050405020304" pitchFamily="18" charset="0"/>
                <a:cs typeface="Times New Roman" panose="02020603050405020304" pitchFamily="18" charset="0"/>
              </a:rPr>
              <a:t>fibres</a:t>
            </a:r>
            <a:r>
              <a:rPr lang="fr-FR" sz="3000" dirty="0">
                <a:latin typeface="Times New Roman" panose="02020603050405020304" pitchFamily="18" charset="0"/>
                <a:cs typeface="Times New Roman" panose="02020603050405020304" pitchFamily="18" charset="0"/>
              </a:rPr>
              <a:t> </a:t>
            </a:r>
            <a:r>
              <a:rPr lang="fr-FR" sz="3000" b="1" dirty="0">
                <a:latin typeface="Times New Roman" panose="02020603050405020304" pitchFamily="18" charset="0"/>
                <a:cs typeface="Times New Roman" panose="02020603050405020304" pitchFamily="18" charset="0"/>
              </a:rPr>
              <a:t>nerveuses</a:t>
            </a:r>
            <a:r>
              <a:rPr lang="fr-FR" sz="3000" dirty="0">
                <a:latin typeface="Times New Roman" panose="02020603050405020304" pitchFamily="18" charset="0"/>
                <a:cs typeface="Times New Roman" panose="02020603050405020304" pitchFamily="18" charset="0"/>
              </a:rPr>
              <a:t> </a:t>
            </a:r>
            <a:r>
              <a:rPr lang="fr-FR" sz="3000" b="1" dirty="0">
                <a:latin typeface="Times New Roman" panose="02020603050405020304" pitchFamily="18" charset="0"/>
                <a:cs typeface="Times New Roman" panose="02020603050405020304" pitchFamily="18" charset="0"/>
              </a:rPr>
              <a:t>motrices</a:t>
            </a:r>
            <a:r>
              <a:rPr lang="fr-FR" sz="3000" dirty="0">
                <a:latin typeface="Times New Roman" panose="02020603050405020304" pitchFamily="18" charset="0"/>
                <a:cs typeface="Times New Roman" panose="02020603050405020304" pitchFamily="18" charset="0"/>
              </a:rPr>
              <a:t> qui conduisent </a:t>
            </a:r>
            <a:r>
              <a:rPr lang="fr-FR" sz="3000" b="1" dirty="0">
                <a:latin typeface="Times New Roman" panose="02020603050405020304" pitchFamily="18" charset="0"/>
                <a:cs typeface="Times New Roman" panose="02020603050405020304" pitchFamily="18" charset="0"/>
              </a:rPr>
              <a:t>l’influx</a:t>
            </a:r>
            <a:r>
              <a:rPr lang="fr-FR" sz="3000" dirty="0">
                <a:latin typeface="Times New Roman" panose="02020603050405020304" pitchFamily="18" charset="0"/>
                <a:cs typeface="Times New Roman" panose="02020603050405020304" pitchFamily="18" charset="0"/>
              </a:rPr>
              <a:t> </a:t>
            </a:r>
            <a:r>
              <a:rPr lang="fr-FR" sz="3000" b="1" dirty="0">
                <a:latin typeface="Times New Roman" panose="02020603050405020304" pitchFamily="18" charset="0"/>
                <a:cs typeface="Times New Roman" panose="02020603050405020304" pitchFamily="18" charset="0"/>
              </a:rPr>
              <a:t>nerveux</a:t>
            </a:r>
            <a:r>
              <a:rPr lang="fr-FR" sz="3000" dirty="0">
                <a:latin typeface="Times New Roman" panose="02020603050405020304" pitchFamily="18" charset="0"/>
                <a:cs typeface="Times New Roman" panose="02020603050405020304" pitchFamily="18" charset="0"/>
              </a:rPr>
              <a:t> </a:t>
            </a:r>
            <a:r>
              <a:rPr lang="fr-FR" sz="3000" b="1" dirty="0">
                <a:latin typeface="Times New Roman" panose="02020603050405020304" pitchFamily="18" charset="0"/>
                <a:cs typeface="Times New Roman" panose="02020603050405020304" pitchFamily="18" charset="0"/>
              </a:rPr>
              <a:t>centrifuge</a:t>
            </a:r>
            <a:r>
              <a:rPr lang="fr-FR" sz="3000" dirty="0">
                <a:latin typeface="Times New Roman" panose="02020603050405020304" pitchFamily="18" charset="0"/>
                <a:cs typeface="Times New Roman" panose="02020603050405020304" pitchFamily="18" charset="0"/>
              </a:rPr>
              <a:t> jusqu’aux </a:t>
            </a:r>
            <a:r>
              <a:rPr lang="fr-FR" sz="3000" b="1" dirty="0">
                <a:latin typeface="Times New Roman" panose="02020603050405020304" pitchFamily="18" charset="0"/>
                <a:cs typeface="Times New Roman" panose="02020603050405020304" pitchFamily="18" charset="0"/>
              </a:rPr>
              <a:t>muscles</a:t>
            </a:r>
            <a:r>
              <a:rPr lang="fr-FR" sz="3000" dirty="0">
                <a:latin typeface="Times New Roman" panose="02020603050405020304" pitchFamily="18" charset="0"/>
                <a:cs typeface="Times New Roman" panose="02020603050405020304" pitchFamily="18" charset="0"/>
              </a:rPr>
              <a:t> (</a:t>
            </a:r>
            <a:r>
              <a:rPr lang="fr-FR" sz="3000" b="1" dirty="0">
                <a:latin typeface="Times New Roman" panose="02020603050405020304" pitchFamily="18" charset="0"/>
                <a:cs typeface="Times New Roman" panose="02020603050405020304" pitchFamily="18" charset="0"/>
              </a:rPr>
              <a:t>organes</a:t>
            </a:r>
            <a:r>
              <a:rPr lang="fr-FR" sz="3000" dirty="0">
                <a:latin typeface="Times New Roman" panose="02020603050405020304" pitchFamily="18" charset="0"/>
                <a:cs typeface="Times New Roman" panose="02020603050405020304" pitchFamily="18" charset="0"/>
              </a:rPr>
              <a:t> </a:t>
            </a:r>
            <a:r>
              <a:rPr lang="fr-FR" sz="3000" b="1" dirty="0">
                <a:latin typeface="Times New Roman" panose="02020603050405020304" pitchFamily="18" charset="0"/>
                <a:cs typeface="Times New Roman" panose="02020603050405020304" pitchFamily="18" charset="0"/>
              </a:rPr>
              <a:t>effecteurs</a:t>
            </a:r>
            <a:r>
              <a:rPr lang="fr-FR" sz="3000" dirty="0">
                <a:latin typeface="Times New Roman" panose="02020603050405020304" pitchFamily="18" charset="0"/>
                <a:cs typeface="Times New Roman" panose="02020603050405020304" pitchFamily="18" charset="0"/>
              </a:rPr>
              <a:t>)</a:t>
            </a:r>
          </a:p>
          <a:p>
            <a:pPr marL="285750" indent="-285750" algn="justLow">
              <a:buFontTx/>
              <a:buChar char="-"/>
            </a:pPr>
            <a:r>
              <a:rPr lang="fr-FR" sz="3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Muscles : </a:t>
            </a:r>
            <a:r>
              <a:rPr lang="fr-FR" sz="3000" b="1" dirty="0">
                <a:latin typeface="Times New Roman" panose="02020603050405020304" pitchFamily="18" charset="0"/>
                <a:cs typeface="Times New Roman" panose="02020603050405020304" pitchFamily="18" charset="0"/>
              </a:rPr>
              <a:t>organes</a:t>
            </a:r>
            <a:r>
              <a:rPr lang="fr-FR" sz="3000" dirty="0">
                <a:latin typeface="Times New Roman" panose="02020603050405020304" pitchFamily="18" charset="0"/>
                <a:cs typeface="Times New Roman" panose="02020603050405020304" pitchFamily="18" charset="0"/>
              </a:rPr>
              <a:t> </a:t>
            </a:r>
            <a:r>
              <a:rPr lang="fr-FR" sz="3000" b="1" dirty="0">
                <a:latin typeface="Times New Roman" panose="02020603050405020304" pitchFamily="18" charset="0"/>
                <a:cs typeface="Times New Roman" panose="02020603050405020304" pitchFamily="18" charset="0"/>
              </a:rPr>
              <a:t>effecteurs</a:t>
            </a:r>
            <a:r>
              <a:rPr lang="fr-FR" sz="3000" dirty="0">
                <a:latin typeface="Times New Roman" panose="02020603050405020304" pitchFamily="18" charset="0"/>
                <a:cs typeface="Times New Roman" panose="02020603050405020304" pitchFamily="18" charset="0"/>
              </a:rPr>
              <a:t>, qui effectuent le </a:t>
            </a:r>
            <a:r>
              <a:rPr lang="fr-FR" sz="3000" b="1" dirty="0">
                <a:latin typeface="Times New Roman" panose="02020603050405020304" pitchFamily="18" charset="0"/>
                <a:cs typeface="Times New Roman" panose="02020603050405020304" pitchFamily="18" charset="0"/>
              </a:rPr>
              <a:t>mouvement</a:t>
            </a:r>
            <a:r>
              <a:rPr lang="fr-FR" sz="3000" dirty="0">
                <a:latin typeface="Times New Roman" panose="02020603050405020304" pitchFamily="18" charset="0"/>
                <a:cs typeface="Times New Roman" panose="02020603050405020304" pitchFamily="18" charset="0"/>
              </a:rPr>
              <a:t> en se contractant et en se dilatation </a:t>
            </a:r>
          </a:p>
        </p:txBody>
      </p:sp>
    </p:spTree>
    <p:extLst>
      <p:ext uri="{BB962C8B-B14F-4D97-AF65-F5344CB8AC3E}">
        <p14:creationId xmlns:p14="http://schemas.microsoft.com/office/powerpoint/2010/main" val="842891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1000"/>
                                        <p:tgtEl>
                                          <p:spTgt spid="2">
                                            <p:txEl>
                                              <p:pRg st="3" end="3"/>
                                            </p:txEl>
                                          </p:spTgt>
                                        </p:tgtEl>
                                      </p:cBhvr>
                                    </p:animEffect>
                                    <p:anim calcmode="lin" valueType="num">
                                      <p:cBhvr>
                                        <p:cTn id="1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fade">
                                      <p:cBhvr>
                                        <p:cTn id="25" dur="500"/>
                                        <p:tgtEl>
                                          <p:spTgt spid="2">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2">
                                            <p:txEl>
                                              <p:pRg st="5" end="5"/>
                                            </p:txEl>
                                          </p:spTgt>
                                        </p:tgtEl>
                                        <p:attrNameLst>
                                          <p:attrName>style.visibility</p:attrName>
                                        </p:attrNameLst>
                                      </p:cBhvr>
                                      <p:to>
                                        <p:strVal val="visible"/>
                                      </p:to>
                                    </p:set>
                                    <p:animEffect transition="in" filter="barn(inVertical)">
                                      <p:cBhvr>
                                        <p:cTn id="30" dur="500"/>
                                        <p:tgtEl>
                                          <p:spTgt spid="2">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barn(inVertical)">
                                      <p:cBhvr>
                                        <p:cTn id="35"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4F3843A-1E34-BAF7-D181-9D79755EEE59}"/>
              </a:ext>
            </a:extLst>
          </p:cNvPr>
          <p:cNvSpPr txBox="1"/>
          <p:nvPr/>
        </p:nvSpPr>
        <p:spPr>
          <a:xfrm>
            <a:off x="1173332" y="843677"/>
            <a:ext cx="9845336" cy="5170646"/>
          </a:xfrm>
          <a:prstGeom prst="rect">
            <a:avLst/>
          </a:prstGeom>
          <a:noFill/>
        </p:spPr>
        <p:txBody>
          <a:bodyPr wrap="square">
            <a:spAutoFit/>
          </a:bodyPr>
          <a:lstStyle/>
          <a:p>
            <a:pPr algn="ctr" rtl="1"/>
            <a:r>
              <a:rPr lang="ar-MA" sz="30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الخلاصة:</a:t>
            </a:r>
          </a:p>
          <a:p>
            <a:pPr algn="just" rtl="1"/>
            <a:r>
              <a:rPr lang="ar-MA" sz="3000" dirty="0">
                <a:latin typeface="Times New Roman" panose="02020603050405020304" pitchFamily="18" charset="0"/>
                <a:cs typeface="Times New Roman" panose="02020603050405020304" pitchFamily="18" charset="0"/>
              </a:rPr>
              <a:t>الانعكاسات الشوكية تتطلب تدخل الأعضاء التالية:</a:t>
            </a:r>
          </a:p>
          <a:p>
            <a:pPr algn="just" rtl="1">
              <a:buFont typeface="Arial" panose="020B0604020202020204" pitchFamily="34" charset="0"/>
              <a:buChar char="•"/>
            </a:pPr>
            <a:r>
              <a:rPr lang="ar-MA" sz="3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الجلد</a:t>
            </a:r>
            <a:r>
              <a:rPr lang="ar-MA" sz="3000" dirty="0">
                <a:latin typeface="Times New Roman" panose="02020603050405020304" pitchFamily="18" charset="0"/>
                <a:cs typeface="Times New Roman" panose="02020603050405020304" pitchFamily="18" charset="0"/>
              </a:rPr>
              <a:t>: مستقبل حسي، حيث تنشأ السيالة العصبية الحسية.</a:t>
            </a:r>
          </a:p>
          <a:p>
            <a:pPr algn="just" rtl="1">
              <a:buFont typeface="Arial" panose="020B0604020202020204" pitchFamily="34" charset="0"/>
              <a:buChar char="•"/>
            </a:pPr>
            <a:r>
              <a:rPr lang="ar-MA" sz="3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الموصل</a:t>
            </a:r>
            <a:r>
              <a:rPr lang="ar-MA" sz="3000" dirty="0">
                <a:latin typeface="Times New Roman" panose="02020603050405020304" pitchFamily="18" charset="0"/>
                <a:cs typeface="Times New Roman" panose="02020603050405020304" pitchFamily="18" charset="0"/>
              </a:rPr>
              <a:t> </a:t>
            </a:r>
            <a:r>
              <a:rPr lang="ar-MA" sz="3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الحسي</a:t>
            </a:r>
            <a:r>
              <a:rPr lang="ar-MA" sz="3000" dirty="0">
                <a:latin typeface="Times New Roman" panose="02020603050405020304" pitchFamily="18" charset="0"/>
                <a:cs typeface="Times New Roman" panose="02020603050405020304" pitchFamily="18" charset="0"/>
              </a:rPr>
              <a:t>: هي الألياف العصبية الحسية التي تحمل السيالة العصبية الحسية المركزية إلى النخاع الشوكي (المركز العصبي).</a:t>
            </a:r>
          </a:p>
          <a:p>
            <a:pPr algn="just" rtl="1">
              <a:buFont typeface="Arial" panose="020B0604020202020204" pitchFamily="34" charset="0"/>
              <a:buChar char="•"/>
            </a:pPr>
            <a:r>
              <a:rPr lang="ar-MA" sz="3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النخاع</a:t>
            </a:r>
            <a:r>
              <a:rPr lang="ar-MA" sz="3000" dirty="0">
                <a:latin typeface="Times New Roman" panose="02020603050405020304" pitchFamily="18" charset="0"/>
                <a:cs typeface="Times New Roman" panose="02020603050405020304" pitchFamily="18" charset="0"/>
              </a:rPr>
              <a:t> </a:t>
            </a:r>
            <a:r>
              <a:rPr lang="ar-MA" sz="3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الشوكي</a:t>
            </a:r>
            <a:r>
              <a:rPr lang="ar-MA" sz="3000" dirty="0">
                <a:latin typeface="Times New Roman" panose="02020603050405020304" pitchFamily="18" charset="0"/>
                <a:cs typeface="Times New Roman" panose="02020603050405020304" pitchFamily="18" charset="0"/>
              </a:rPr>
              <a:t>: المركز العصبي، يستقبل السيالة العصبية الحسية ويحولها إلى سيالة عصبية حركية.</a:t>
            </a:r>
          </a:p>
          <a:p>
            <a:pPr algn="just" rtl="1">
              <a:buFont typeface="Arial" panose="020B0604020202020204" pitchFamily="34" charset="0"/>
              <a:buChar char="•"/>
            </a:pPr>
            <a:r>
              <a:rPr lang="ar-MA" sz="3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الموصل</a:t>
            </a:r>
            <a:r>
              <a:rPr lang="ar-MA" sz="3000" dirty="0">
                <a:latin typeface="Times New Roman" panose="02020603050405020304" pitchFamily="18" charset="0"/>
                <a:cs typeface="Times New Roman" panose="02020603050405020304" pitchFamily="18" charset="0"/>
              </a:rPr>
              <a:t> </a:t>
            </a:r>
            <a:r>
              <a:rPr lang="ar-MA" sz="3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الحركي</a:t>
            </a:r>
            <a:r>
              <a:rPr lang="ar-MA" sz="3000" dirty="0">
                <a:latin typeface="Times New Roman" panose="02020603050405020304" pitchFamily="18" charset="0"/>
                <a:cs typeface="Times New Roman" panose="02020603050405020304" pitchFamily="18" charset="0"/>
              </a:rPr>
              <a:t>: هي الألياف العصبية الحركية التي تحمل السيالة العصبية الحركية </a:t>
            </a:r>
            <a:r>
              <a:rPr lang="ar-MA" sz="3000" dirty="0" err="1">
                <a:latin typeface="Times New Roman" panose="02020603050405020304" pitchFamily="18" charset="0"/>
                <a:cs typeface="Times New Roman" panose="02020603050405020304" pitchFamily="18" charset="0"/>
              </a:rPr>
              <a:t>النابذة</a:t>
            </a:r>
            <a:r>
              <a:rPr lang="ar-MA" sz="3000" dirty="0">
                <a:latin typeface="Times New Roman" panose="02020603050405020304" pitchFamily="18" charset="0"/>
                <a:cs typeface="Times New Roman" panose="02020603050405020304" pitchFamily="18" charset="0"/>
              </a:rPr>
              <a:t> إلى العضلات (الأعضاء المستجيبة).</a:t>
            </a:r>
          </a:p>
          <a:p>
            <a:pPr algn="just" rtl="1">
              <a:buFont typeface="Arial" panose="020B0604020202020204" pitchFamily="34" charset="0"/>
              <a:buChar char="•"/>
            </a:pPr>
            <a:r>
              <a:rPr lang="ar-MA" sz="3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العضلات</a:t>
            </a:r>
            <a:r>
              <a:rPr lang="ar-MA" sz="3000" dirty="0">
                <a:latin typeface="Times New Roman" panose="02020603050405020304" pitchFamily="18" charset="0"/>
                <a:cs typeface="Times New Roman" panose="02020603050405020304" pitchFamily="18" charset="0"/>
              </a:rPr>
              <a:t>: هم الأعضاء المستجيبة، التي تقوم بالحركة عن طريق الانقباض والانبساط</a:t>
            </a:r>
            <a:r>
              <a:rPr lang="ar-MA" dirty="0"/>
              <a:t>.</a:t>
            </a:r>
          </a:p>
        </p:txBody>
      </p:sp>
    </p:spTree>
    <p:extLst>
      <p:ext uri="{BB962C8B-B14F-4D97-AF65-F5344CB8AC3E}">
        <p14:creationId xmlns:p14="http://schemas.microsoft.com/office/powerpoint/2010/main" val="29993068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a:extLst>
              <a:ext uri="{FF2B5EF4-FFF2-40B4-BE49-F238E27FC236}">
                <a16:creationId xmlns:a16="http://schemas.microsoft.com/office/drawing/2014/main" id="{6693014D-E16F-A856-95F0-2AD2C7B3D759}"/>
              </a:ext>
            </a:extLst>
          </p:cNvPr>
          <p:cNvGraphicFramePr/>
          <p:nvPr>
            <p:extLst>
              <p:ext uri="{D42A27DB-BD31-4B8C-83A1-F6EECF244321}">
                <p14:modId xmlns:p14="http://schemas.microsoft.com/office/powerpoint/2010/main" val="4120273286"/>
              </p:ext>
            </p:extLst>
          </p:nvPr>
        </p:nvGraphicFramePr>
        <p:xfrm>
          <a:off x="538085" y="1020932"/>
          <a:ext cx="11115829" cy="53621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ZoneTexte 5">
            <a:extLst>
              <a:ext uri="{FF2B5EF4-FFF2-40B4-BE49-F238E27FC236}">
                <a16:creationId xmlns:a16="http://schemas.microsoft.com/office/drawing/2014/main" id="{CE936759-AE43-1CD5-326B-D5A44F95EDBE}"/>
              </a:ext>
            </a:extLst>
          </p:cNvPr>
          <p:cNvSpPr txBox="1"/>
          <p:nvPr/>
        </p:nvSpPr>
        <p:spPr>
          <a:xfrm>
            <a:off x="682272" y="0"/>
            <a:ext cx="10827454" cy="707886"/>
          </a:xfrm>
          <a:prstGeom prst="rect">
            <a:avLst/>
          </a:prstGeom>
          <a:noFill/>
        </p:spPr>
        <p:txBody>
          <a:bodyPr wrap="square" rtlCol="0">
            <a:spAutoFit/>
          </a:bodyPr>
          <a:lstStyle/>
          <a:p>
            <a:pPr algn="ctr"/>
            <a:r>
              <a:rPr lang="fr-FR" sz="40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BILAN DE LA MOTRICITÉ INVOLONTAIRE </a:t>
            </a:r>
          </a:p>
        </p:txBody>
      </p:sp>
    </p:spTree>
    <p:extLst>
      <p:ext uri="{BB962C8B-B14F-4D97-AF65-F5344CB8AC3E}">
        <p14:creationId xmlns:p14="http://schemas.microsoft.com/office/powerpoint/2010/main" val="1252825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6F71129-D9C8-ADA9-EA71-14160B95EE3D}"/>
              </a:ext>
            </a:extLst>
          </p:cNvPr>
          <p:cNvSpPr txBox="1"/>
          <p:nvPr/>
        </p:nvSpPr>
        <p:spPr>
          <a:xfrm>
            <a:off x="385944" y="0"/>
            <a:ext cx="11420111" cy="584775"/>
          </a:xfrm>
          <a:prstGeom prst="rect">
            <a:avLst/>
          </a:prstGeom>
          <a:noFill/>
        </p:spPr>
        <p:txBody>
          <a:bodyPr wrap="square" rtlCol="0">
            <a:spAutoFit/>
          </a:bodyPr>
          <a:lstStyle/>
          <a:p>
            <a:r>
              <a:rPr lang="fr-FR" sz="3200" b="1" dirty="0">
                <a:solidFill>
                  <a:srgbClr val="FF0000"/>
                </a:solidFill>
                <a:effectLst>
                  <a:outerShdw blurRad="38100" dist="38100" dir="2700000" algn="tl">
                    <a:srgbClr val="000000">
                      <a:alpha val="43137"/>
                    </a:srgbClr>
                  </a:outerShdw>
                </a:effectLst>
                <a:latin typeface="Times New Roman" panose="02020603050405020304" pitchFamily="18" charset="0"/>
                <a:ea typeface="Tahoma" panose="020B0604030504040204" pitchFamily="34" charset="0"/>
                <a:cs typeface="Times New Roman" panose="02020603050405020304" pitchFamily="18" charset="0"/>
              </a:rPr>
              <a:t>II – Le trajet de l’influx nerveux lors d’un reflexe médullaire</a:t>
            </a:r>
          </a:p>
        </p:txBody>
      </p:sp>
      <p:sp>
        <p:nvSpPr>
          <p:cNvPr id="3" name="ZoneTexte 2">
            <a:extLst>
              <a:ext uri="{FF2B5EF4-FFF2-40B4-BE49-F238E27FC236}">
                <a16:creationId xmlns:a16="http://schemas.microsoft.com/office/drawing/2014/main" id="{2CD6769C-5079-AB84-3118-12D2F43FE150}"/>
              </a:ext>
            </a:extLst>
          </p:cNvPr>
          <p:cNvSpPr txBox="1"/>
          <p:nvPr/>
        </p:nvSpPr>
        <p:spPr>
          <a:xfrm>
            <a:off x="723896" y="584775"/>
            <a:ext cx="10425055" cy="523220"/>
          </a:xfrm>
          <a:prstGeom prst="rect">
            <a:avLst/>
          </a:prstGeom>
          <a:noFill/>
        </p:spPr>
        <p:txBody>
          <a:bodyPr wrap="square" rtlCol="0">
            <a:spAutoFit/>
          </a:bodyPr>
          <a:lstStyle/>
          <a:p>
            <a:r>
              <a:rPr lang="fr-FR" sz="28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 Structure de la moelle épinière</a:t>
            </a:r>
          </a:p>
        </p:txBody>
      </p:sp>
      <p:pic>
        <p:nvPicPr>
          <p:cNvPr id="5" name="Image 4">
            <a:extLst>
              <a:ext uri="{FF2B5EF4-FFF2-40B4-BE49-F238E27FC236}">
                <a16:creationId xmlns:a16="http://schemas.microsoft.com/office/drawing/2014/main" id="{39E1B02E-1BA3-A151-E85C-C0CAA8508DE2}"/>
              </a:ext>
            </a:extLst>
          </p:cNvPr>
          <p:cNvPicPr>
            <a:picLocks noChangeAspect="1"/>
          </p:cNvPicPr>
          <p:nvPr/>
        </p:nvPicPr>
        <p:blipFill>
          <a:blip r:embed="rId2"/>
          <a:stretch>
            <a:fillRect/>
          </a:stretch>
        </p:blipFill>
        <p:spPr>
          <a:xfrm>
            <a:off x="2394920" y="1169550"/>
            <a:ext cx="7716746" cy="5822635"/>
          </a:xfrm>
          <a:prstGeom prst="rect">
            <a:avLst/>
          </a:prstGeom>
        </p:spPr>
      </p:pic>
    </p:spTree>
    <p:extLst>
      <p:ext uri="{BB962C8B-B14F-4D97-AF65-F5344CB8AC3E}">
        <p14:creationId xmlns:p14="http://schemas.microsoft.com/office/powerpoint/2010/main" val="39312794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4B570C46-763A-7F07-87B1-27331EAF7775}"/>
              </a:ext>
            </a:extLst>
          </p:cNvPr>
          <p:cNvPicPr>
            <a:picLocks noChangeAspect="1"/>
          </p:cNvPicPr>
          <p:nvPr/>
        </p:nvPicPr>
        <p:blipFill>
          <a:blip r:embed="rId2"/>
          <a:stretch>
            <a:fillRect/>
          </a:stretch>
        </p:blipFill>
        <p:spPr>
          <a:xfrm>
            <a:off x="137795" y="0"/>
            <a:ext cx="11721101" cy="6858000"/>
          </a:xfrm>
          <a:prstGeom prst="rect">
            <a:avLst/>
          </a:prstGeom>
        </p:spPr>
      </p:pic>
      <p:sp>
        <p:nvSpPr>
          <p:cNvPr id="2" name="Rectangle 1">
            <a:extLst>
              <a:ext uri="{FF2B5EF4-FFF2-40B4-BE49-F238E27FC236}">
                <a16:creationId xmlns:a16="http://schemas.microsoft.com/office/drawing/2014/main" id="{5E25ED51-FA15-A1E2-7CFB-5139859CA49E}"/>
              </a:ext>
            </a:extLst>
          </p:cNvPr>
          <p:cNvSpPr/>
          <p:nvPr/>
        </p:nvSpPr>
        <p:spPr>
          <a:xfrm>
            <a:off x="10378440" y="0"/>
            <a:ext cx="731520" cy="32004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77F05BF0-2942-15DA-A8FA-1F94770DAF2E}"/>
              </a:ext>
            </a:extLst>
          </p:cNvPr>
          <p:cNvSpPr/>
          <p:nvPr/>
        </p:nvSpPr>
        <p:spPr>
          <a:xfrm>
            <a:off x="9646920" y="292608"/>
            <a:ext cx="1984248" cy="32004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C4951801-B201-178E-6462-9CF8C0054DDE}"/>
              </a:ext>
            </a:extLst>
          </p:cNvPr>
          <p:cNvSpPr/>
          <p:nvPr/>
        </p:nvSpPr>
        <p:spPr>
          <a:xfrm>
            <a:off x="6781800" y="1670304"/>
            <a:ext cx="1539240" cy="32004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139C0569-588E-D2E4-9B7F-2C454531581F}"/>
              </a:ext>
            </a:extLst>
          </p:cNvPr>
          <p:cNvSpPr/>
          <p:nvPr/>
        </p:nvSpPr>
        <p:spPr>
          <a:xfrm>
            <a:off x="6376416" y="1200912"/>
            <a:ext cx="1633728" cy="32004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13A7EE62-8C2D-2C71-DDAD-24F49110C4CE}"/>
              </a:ext>
            </a:extLst>
          </p:cNvPr>
          <p:cNvSpPr/>
          <p:nvPr/>
        </p:nvSpPr>
        <p:spPr>
          <a:xfrm>
            <a:off x="5504688" y="731520"/>
            <a:ext cx="2057400" cy="32004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EA2B07AE-F6C6-1F82-BDB5-B3779A3BF2C1}"/>
              </a:ext>
            </a:extLst>
          </p:cNvPr>
          <p:cNvSpPr/>
          <p:nvPr/>
        </p:nvSpPr>
        <p:spPr>
          <a:xfrm>
            <a:off x="6522720" y="3634740"/>
            <a:ext cx="2057400" cy="32004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B888B33D-DD80-0840-1FD9-46A58CD90FF7}"/>
              </a:ext>
            </a:extLst>
          </p:cNvPr>
          <p:cNvSpPr/>
          <p:nvPr/>
        </p:nvSpPr>
        <p:spPr>
          <a:xfrm>
            <a:off x="2575560" y="452628"/>
            <a:ext cx="2057400" cy="32004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F6BDB73A-2D4D-3521-BD7E-76D3C5311B66}"/>
              </a:ext>
            </a:extLst>
          </p:cNvPr>
          <p:cNvSpPr/>
          <p:nvPr/>
        </p:nvSpPr>
        <p:spPr>
          <a:xfrm>
            <a:off x="1426464" y="4233672"/>
            <a:ext cx="1728216" cy="32004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BDBB3322-C236-CB65-1B1F-DBAE14DA2236}"/>
              </a:ext>
            </a:extLst>
          </p:cNvPr>
          <p:cNvSpPr/>
          <p:nvPr/>
        </p:nvSpPr>
        <p:spPr>
          <a:xfrm>
            <a:off x="10500360" y="4824984"/>
            <a:ext cx="1011936" cy="5425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E392DFB3-7D61-93DC-547E-8F00A327FF5E}"/>
              </a:ext>
            </a:extLst>
          </p:cNvPr>
          <p:cNvSpPr/>
          <p:nvPr/>
        </p:nvSpPr>
        <p:spPr>
          <a:xfrm>
            <a:off x="5718048" y="6135624"/>
            <a:ext cx="2292096" cy="5425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90274A80-2B79-4C5F-0969-D724F665965F}"/>
              </a:ext>
            </a:extLst>
          </p:cNvPr>
          <p:cNvSpPr/>
          <p:nvPr/>
        </p:nvSpPr>
        <p:spPr>
          <a:xfrm rot="20508253">
            <a:off x="8641080" y="1118616"/>
            <a:ext cx="909392" cy="6720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E60AC95F-04F9-D7DF-66C4-680C9F11B21B}"/>
              </a:ext>
            </a:extLst>
          </p:cNvPr>
          <p:cNvSpPr/>
          <p:nvPr/>
        </p:nvSpPr>
        <p:spPr>
          <a:xfrm rot="1546316">
            <a:off x="8529333" y="4082903"/>
            <a:ext cx="909392" cy="6720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85258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grpId="0" nodeType="clickEffect">
                                  <p:stCondLst>
                                    <p:cond delay="0"/>
                                  </p:stCondLst>
                                  <p:childTnLst>
                                    <p:animEffect transition="out" filter="barn(inVertic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16" presetClass="exit" presetSubtype="21" fill="hold" grpId="0" nodeType="withEffect">
                                  <p:stCondLst>
                                    <p:cond delay="0"/>
                                  </p:stCondLst>
                                  <p:childTnLst>
                                    <p:animEffect transition="out" filter="barn(inVertical)">
                                      <p:cBhvr>
                                        <p:cTn id="9" dur="500"/>
                                        <p:tgtEl>
                                          <p:spTgt spid="3"/>
                                        </p:tgtEl>
                                      </p:cBhvr>
                                    </p:animEffect>
                                    <p:set>
                                      <p:cBhvr>
                                        <p:cTn id="10" dur="1" fill="hold">
                                          <p:stCondLst>
                                            <p:cond delay="499"/>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6" presetClass="exit" presetSubtype="21" fill="hold" grpId="0" nodeType="clickEffect">
                                  <p:stCondLst>
                                    <p:cond delay="0"/>
                                  </p:stCondLst>
                                  <p:childTnLst>
                                    <p:animEffect transition="out" filter="barn(inVertical)">
                                      <p:cBhvr>
                                        <p:cTn id="14" dur="500"/>
                                        <p:tgtEl>
                                          <p:spTgt spid="4"/>
                                        </p:tgtEl>
                                      </p:cBhvr>
                                    </p:animEffect>
                                    <p:set>
                                      <p:cBhvr>
                                        <p:cTn id="15" dur="1" fill="hold">
                                          <p:stCondLst>
                                            <p:cond delay="499"/>
                                          </p:stCondLst>
                                        </p:cTn>
                                        <p:tgtEl>
                                          <p:spTgt spid="4"/>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6" presetClass="exit" presetSubtype="21" fill="hold" grpId="0" nodeType="clickEffect">
                                  <p:stCondLst>
                                    <p:cond delay="0"/>
                                  </p:stCondLst>
                                  <p:childTnLst>
                                    <p:animEffect transition="out" filter="barn(inVertical)">
                                      <p:cBhvr>
                                        <p:cTn id="19" dur="500"/>
                                        <p:tgtEl>
                                          <p:spTgt spid="5"/>
                                        </p:tgtEl>
                                      </p:cBhvr>
                                    </p:animEffect>
                                    <p:set>
                                      <p:cBhvr>
                                        <p:cTn id="20" dur="1" fill="hold">
                                          <p:stCondLst>
                                            <p:cond delay="499"/>
                                          </p:stCondLst>
                                        </p:cTn>
                                        <p:tgtEl>
                                          <p:spTgt spid="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6" presetClass="exit" presetSubtype="21" fill="hold" grpId="0" nodeType="clickEffect">
                                  <p:stCondLst>
                                    <p:cond delay="0"/>
                                  </p:stCondLst>
                                  <p:childTnLst>
                                    <p:animEffect transition="out" filter="barn(inVertical)">
                                      <p:cBhvr>
                                        <p:cTn id="24" dur="500"/>
                                        <p:tgtEl>
                                          <p:spTgt spid="7"/>
                                        </p:tgtEl>
                                      </p:cBhvr>
                                    </p:animEffect>
                                    <p:set>
                                      <p:cBhvr>
                                        <p:cTn id="25" dur="1" fill="hold">
                                          <p:stCondLst>
                                            <p:cond delay="499"/>
                                          </p:stCondLst>
                                        </p:cTn>
                                        <p:tgtEl>
                                          <p:spTgt spid="7"/>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6" presetClass="exit" presetSubtype="21" fill="hold" grpId="0" nodeType="clickEffect">
                                  <p:stCondLst>
                                    <p:cond delay="0"/>
                                  </p:stCondLst>
                                  <p:childTnLst>
                                    <p:animEffect transition="out" filter="barn(inVertical)">
                                      <p:cBhvr>
                                        <p:cTn id="29" dur="500"/>
                                        <p:tgtEl>
                                          <p:spTgt spid="8"/>
                                        </p:tgtEl>
                                      </p:cBhvr>
                                    </p:animEffect>
                                    <p:set>
                                      <p:cBhvr>
                                        <p:cTn id="30" dur="1" fill="hold">
                                          <p:stCondLst>
                                            <p:cond delay="499"/>
                                          </p:stCondLst>
                                        </p:cTn>
                                        <p:tgtEl>
                                          <p:spTgt spid="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6" presetClass="exit" presetSubtype="21" fill="hold" grpId="0" nodeType="clickEffect">
                                  <p:stCondLst>
                                    <p:cond delay="0"/>
                                  </p:stCondLst>
                                  <p:childTnLst>
                                    <p:animEffect transition="out" filter="barn(inVertical)">
                                      <p:cBhvr>
                                        <p:cTn id="34" dur="500"/>
                                        <p:tgtEl>
                                          <p:spTgt spid="9"/>
                                        </p:tgtEl>
                                      </p:cBhvr>
                                    </p:animEffect>
                                    <p:set>
                                      <p:cBhvr>
                                        <p:cTn id="35" dur="1" fill="hold">
                                          <p:stCondLst>
                                            <p:cond delay="499"/>
                                          </p:stCondLst>
                                        </p:cTn>
                                        <p:tgtEl>
                                          <p:spTgt spid="9"/>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6" presetClass="exit" presetSubtype="21" fill="hold" grpId="0" nodeType="clickEffect">
                                  <p:stCondLst>
                                    <p:cond delay="0"/>
                                  </p:stCondLst>
                                  <p:childTnLst>
                                    <p:animEffect transition="out" filter="barn(inVertical)">
                                      <p:cBhvr>
                                        <p:cTn id="39" dur="500"/>
                                        <p:tgtEl>
                                          <p:spTgt spid="10"/>
                                        </p:tgtEl>
                                      </p:cBhvr>
                                    </p:animEffect>
                                    <p:set>
                                      <p:cBhvr>
                                        <p:cTn id="40" dur="1" fill="hold">
                                          <p:stCondLst>
                                            <p:cond delay="499"/>
                                          </p:stCondLst>
                                        </p:cTn>
                                        <p:tgtEl>
                                          <p:spTgt spid="10"/>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6" presetClass="exit" presetSubtype="21" fill="hold" grpId="0" nodeType="clickEffect">
                                  <p:stCondLst>
                                    <p:cond delay="0"/>
                                  </p:stCondLst>
                                  <p:childTnLst>
                                    <p:animEffect transition="out" filter="barn(inVertical)">
                                      <p:cBhvr>
                                        <p:cTn id="44" dur="500"/>
                                        <p:tgtEl>
                                          <p:spTgt spid="11"/>
                                        </p:tgtEl>
                                      </p:cBhvr>
                                    </p:animEffect>
                                    <p:set>
                                      <p:cBhvr>
                                        <p:cTn id="45" dur="1" fill="hold">
                                          <p:stCondLst>
                                            <p:cond delay="499"/>
                                          </p:stCondLst>
                                        </p:cTn>
                                        <p:tgtEl>
                                          <p:spTgt spid="11"/>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6" presetClass="exit" presetSubtype="21" fill="hold" grpId="0" nodeType="clickEffect">
                                  <p:stCondLst>
                                    <p:cond delay="0"/>
                                  </p:stCondLst>
                                  <p:childTnLst>
                                    <p:animEffect transition="out" filter="barn(inVertical)">
                                      <p:cBhvr>
                                        <p:cTn id="49" dur="500"/>
                                        <p:tgtEl>
                                          <p:spTgt spid="12"/>
                                        </p:tgtEl>
                                      </p:cBhvr>
                                    </p:animEffect>
                                    <p:set>
                                      <p:cBhvr>
                                        <p:cTn id="50" dur="1" fill="hold">
                                          <p:stCondLst>
                                            <p:cond delay="499"/>
                                          </p:stCondLst>
                                        </p:cTn>
                                        <p:tgtEl>
                                          <p:spTgt spid="12"/>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6" presetClass="exit" presetSubtype="21" fill="hold" grpId="0" nodeType="clickEffect">
                                  <p:stCondLst>
                                    <p:cond delay="0"/>
                                  </p:stCondLst>
                                  <p:childTnLst>
                                    <p:animEffect transition="out" filter="barn(inVertical)">
                                      <p:cBhvr>
                                        <p:cTn id="54" dur="500"/>
                                        <p:tgtEl>
                                          <p:spTgt spid="13"/>
                                        </p:tgtEl>
                                      </p:cBhvr>
                                    </p:animEffect>
                                    <p:set>
                                      <p:cBhvr>
                                        <p:cTn id="55" dur="1" fill="hold">
                                          <p:stCondLst>
                                            <p:cond delay="499"/>
                                          </p:stCondLst>
                                        </p:cTn>
                                        <p:tgtEl>
                                          <p:spTgt spid="13"/>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16" presetClass="exit" presetSubtype="21" fill="hold" grpId="0" nodeType="clickEffect">
                                  <p:stCondLst>
                                    <p:cond delay="0"/>
                                  </p:stCondLst>
                                  <p:childTnLst>
                                    <p:animEffect transition="out" filter="barn(inVertical)">
                                      <p:cBhvr>
                                        <p:cTn id="59" dur="500"/>
                                        <p:tgtEl>
                                          <p:spTgt spid="14"/>
                                        </p:tgtEl>
                                      </p:cBhvr>
                                    </p:animEffect>
                                    <p:set>
                                      <p:cBhvr>
                                        <p:cTn id="60"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8CD3BF4-BDB3-8FE3-6B09-C3A51683D762}"/>
              </a:ext>
            </a:extLst>
          </p:cNvPr>
          <p:cNvSpPr txBox="1"/>
          <p:nvPr/>
        </p:nvSpPr>
        <p:spPr>
          <a:xfrm>
            <a:off x="741651" y="96503"/>
            <a:ext cx="10425055" cy="523220"/>
          </a:xfrm>
          <a:prstGeom prst="rect">
            <a:avLst/>
          </a:prstGeom>
          <a:noFill/>
        </p:spPr>
        <p:txBody>
          <a:bodyPr wrap="square" rtlCol="0">
            <a:spAutoFit/>
          </a:bodyPr>
          <a:lstStyle/>
          <a:p>
            <a:r>
              <a:rPr lang="fr-FR" sz="28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Structure de la cellule nerveuse (Neurone) </a:t>
            </a:r>
          </a:p>
        </p:txBody>
      </p:sp>
      <p:pic>
        <p:nvPicPr>
          <p:cNvPr id="4" name="Image 3">
            <a:extLst>
              <a:ext uri="{FF2B5EF4-FFF2-40B4-BE49-F238E27FC236}">
                <a16:creationId xmlns:a16="http://schemas.microsoft.com/office/drawing/2014/main" id="{A57B8C44-901E-88AE-B264-B12E6265F271}"/>
              </a:ext>
            </a:extLst>
          </p:cNvPr>
          <p:cNvPicPr>
            <a:picLocks noChangeAspect="1"/>
          </p:cNvPicPr>
          <p:nvPr/>
        </p:nvPicPr>
        <p:blipFill>
          <a:blip r:embed="rId2"/>
          <a:stretch>
            <a:fillRect/>
          </a:stretch>
        </p:blipFill>
        <p:spPr>
          <a:xfrm>
            <a:off x="241176" y="619723"/>
            <a:ext cx="11709647" cy="4359591"/>
          </a:xfrm>
          <a:prstGeom prst="rect">
            <a:avLst/>
          </a:prstGeom>
        </p:spPr>
      </p:pic>
      <p:sp>
        <p:nvSpPr>
          <p:cNvPr id="8" name="ZoneTexte 7">
            <a:extLst>
              <a:ext uri="{FF2B5EF4-FFF2-40B4-BE49-F238E27FC236}">
                <a16:creationId xmlns:a16="http://schemas.microsoft.com/office/drawing/2014/main" id="{2C606927-1DDE-745A-5150-27BBFA15FC36}"/>
              </a:ext>
            </a:extLst>
          </p:cNvPr>
          <p:cNvSpPr txBox="1"/>
          <p:nvPr/>
        </p:nvSpPr>
        <p:spPr>
          <a:xfrm>
            <a:off x="825624" y="4919008"/>
            <a:ext cx="4456590" cy="1938992"/>
          </a:xfrm>
          <a:prstGeom prst="rect">
            <a:avLst/>
          </a:prstGeom>
          <a:noFill/>
        </p:spPr>
        <p:txBody>
          <a:bodyPr wrap="square" rtlCol="0">
            <a:spAutoFit/>
          </a:bodyPr>
          <a:lstStyle/>
          <a:p>
            <a:r>
              <a:rPr lang="fr-F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 = Dendrites</a:t>
            </a:r>
          </a:p>
          <a:p>
            <a:r>
              <a:rPr lang="fr-F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 Noyau</a:t>
            </a:r>
            <a:r>
              <a:rPr lang="ar-MA"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fr-F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a:p>
            <a:r>
              <a:rPr lang="fr-F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 = Corps cellulaire</a:t>
            </a:r>
          </a:p>
          <a:p>
            <a:r>
              <a:rPr lang="fr-F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 = Axone</a:t>
            </a:r>
          </a:p>
          <a:p>
            <a:r>
              <a:rPr lang="fr-F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 = Arborisation terminale</a:t>
            </a:r>
          </a:p>
        </p:txBody>
      </p:sp>
      <p:sp>
        <p:nvSpPr>
          <p:cNvPr id="10" name="ZoneTexte 9">
            <a:extLst>
              <a:ext uri="{FF2B5EF4-FFF2-40B4-BE49-F238E27FC236}">
                <a16:creationId xmlns:a16="http://schemas.microsoft.com/office/drawing/2014/main" id="{AA657E1C-FF8B-6934-1A6B-D6977806B329}"/>
              </a:ext>
            </a:extLst>
          </p:cNvPr>
          <p:cNvSpPr txBox="1"/>
          <p:nvPr/>
        </p:nvSpPr>
        <p:spPr>
          <a:xfrm>
            <a:off x="4632663" y="4334912"/>
            <a:ext cx="4768789" cy="461665"/>
          </a:xfrm>
          <a:prstGeom prst="rect">
            <a:avLst/>
          </a:prstGeom>
          <a:noFill/>
        </p:spPr>
        <p:txBody>
          <a:bodyPr wrap="square">
            <a:spAutoFit/>
          </a:bodyPr>
          <a:lstStyle/>
          <a:p>
            <a:r>
              <a:rPr lang="fr-F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Titre : schéma d’un neurone </a:t>
            </a:r>
          </a:p>
        </p:txBody>
      </p:sp>
    </p:spTree>
    <p:extLst>
      <p:ext uri="{BB962C8B-B14F-4D97-AF65-F5344CB8AC3E}">
        <p14:creationId xmlns:p14="http://schemas.microsoft.com/office/powerpoint/2010/main" val="3387745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0">
                                            <p:txEl>
                                              <p:pRg st="0" end="0"/>
                                            </p:txEl>
                                          </p:spTgt>
                                        </p:tgtEl>
                                        <p:attrNameLst>
                                          <p:attrName>style.visibility</p:attrName>
                                        </p:attrNameLst>
                                      </p:cBhvr>
                                      <p:to>
                                        <p:strVal val="visible"/>
                                      </p:to>
                                    </p:set>
                                    <p:anim calcmode="lin" valueType="num">
                                      <p:cBhvr additive="base">
                                        <p:cTn id="32"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0331EAA-4683-74B5-A304-29BC5A0F0429}"/>
              </a:ext>
            </a:extLst>
          </p:cNvPr>
          <p:cNvSpPr txBox="1"/>
          <p:nvPr/>
        </p:nvSpPr>
        <p:spPr>
          <a:xfrm>
            <a:off x="464520" y="346487"/>
            <a:ext cx="11510055" cy="1477328"/>
          </a:xfrm>
          <a:prstGeom prst="rect">
            <a:avLst/>
          </a:prstGeom>
          <a:noFill/>
        </p:spPr>
        <p:txBody>
          <a:bodyPr wrap="square" rtlCol="0">
            <a:spAutoFit/>
          </a:bodyPr>
          <a:lstStyle/>
          <a:p>
            <a:pPr marL="285750" indent="-285750" algn="justLow">
              <a:buFontTx/>
              <a:buChar char="-"/>
            </a:pPr>
            <a:r>
              <a:rPr lang="fr-FR" sz="3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Le neurone : </a:t>
            </a:r>
            <a:r>
              <a:rPr lang="fr-FR" sz="3000" b="1" dirty="0">
                <a:latin typeface="Times New Roman" panose="02020603050405020304" pitchFamily="18" charset="0"/>
                <a:cs typeface="Times New Roman" panose="02020603050405020304" pitchFamily="18" charset="0"/>
              </a:rPr>
              <a:t>c’est l’unité structurelle et fonctionnelle du système nerveux, le rôle des neurones c’est la transmission de l’influx nerveux</a:t>
            </a:r>
          </a:p>
        </p:txBody>
      </p:sp>
      <p:sp>
        <p:nvSpPr>
          <p:cNvPr id="3" name="ZoneTexte 2">
            <a:extLst>
              <a:ext uri="{FF2B5EF4-FFF2-40B4-BE49-F238E27FC236}">
                <a16:creationId xmlns:a16="http://schemas.microsoft.com/office/drawing/2014/main" id="{C6CEBECA-5EBF-30FE-D20C-36AEF29B1C48}"/>
              </a:ext>
            </a:extLst>
          </p:cNvPr>
          <p:cNvSpPr txBox="1"/>
          <p:nvPr/>
        </p:nvSpPr>
        <p:spPr>
          <a:xfrm>
            <a:off x="464519" y="2052479"/>
            <a:ext cx="11510055" cy="553998"/>
          </a:xfrm>
          <a:prstGeom prst="rect">
            <a:avLst/>
          </a:prstGeom>
          <a:noFill/>
        </p:spPr>
        <p:txBody>
          <a:bodyPr wrap="square" rtlCol="0">
            <a:spAutoFit/>
          </a:bodyPr>
          <a:lstStyle/>
          <a:p>
            <a:pPr marL="285750" indent="-285750" algn="justLow" rtl="1">
              <a:buFontTx/>
              <a:buChar char="-"/>
            </a:pPr>
            <a:r>
              <a:rPr lang="ar-MA" sz="3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العصبون: </a:t>
            </a:r>
            <a:r>
              <a:rPr lang="ar-MA" sz="3000" b="1" dirty="0">
                <a:latin typeface="Times New Roman" panose="02020603050405020304" pitchFamily="18" charset="0"/>
                <a:cs typeface="Times New Roman" panose="02020603050405020304" pitchFamily="18" charset="0"/>
              </a:rPr>
              <a:t>هو الوحدة البنيوية والوظيفية للجهاز العصبي، دوره هو نقل السيالة العصبية</a:t>
            </a:r>
            <a:endParaRPr lang="fr-FR" sz="3000" dirty="0">
              <a:latin typeface="Times New Roman" panose="02020603050405020304" pitchFamily="18" charset="0"/>
              <a:cs typeface="Times New Roman" panose="02020603050405020304" pitchFamily="18" charset="0"/>
            </a:endParaRPr>
          </a:p>
        </p:txBody>
      </p:sp>
      <p:sp>
        <p:nvSpPr>
          <p:cNvPr id="5" name="ZoneTexte 4">
            <a:extLst>
              <a:ext uri="{FF2B5EF4-FFF2-40B4-BE49-F238E27FC236}">
                <a16:creationId xmlns:a16="http://schemas.microsoft.com/office/drawing/2014/main" id="{39BEC873-2B57-00CF-F58F-4716183049F5}"/>
              </a:ext>
            </a:extLst>
          </p:cNvPr>
          <p:cNvSpPr txBox="1"/>
          <p:nvPr/>
        </p:nvSpPr>
        <p:spPr>
          <a:xfrm>
            <a:off x="648071" y="2969126"/>
            <a:ext cx="6107836" cy="584775"/>
          </a:xfrm>
          <a:prstGeom prst="rect">
            <a:avLst/>
          </a:prstGeom>
          <a:noFill/>
        </p:spPr>
        <p:txBody>
          <a:bodyPr wrap="square">
            <a:spAutoFit/>
          </a:bodyPr>
          <a:lstStyle/>
          <a:p>
            <a:r>
              <a:rPr lang="fr-FR" sz="32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Remarque : </a:t>
            </a:r>
            <a:endParaRPr lang="fr-FR" sz="3200" dirty="0">
              <a:solidFill>
                <a:srgbClr val="00B050"/>
              </a:solidFill>
            </a:endParaRPr>
          </a:p>
        </p:txBody>
      </p:sp>
      <p:sp>
        <p:nvSpPr>
          <p:cNvPr id="6" name="ZoneTexte 5">
            <a:extLst>
              <a:ext uri="{FF2B5EF4-FFF2-40B4-BE49-F238E27FC236}">
                <a16:creationId xmlns:a16="http://schemas.microsoft.com/office/drawing/2014/main" id="{FC8A12F5-FDD9-27DF-2C1E-2F3FB82491A0}"/>
              </a:ext>
            </a:extLst>
          </p:cNvPr>
          <p:cNvSpPr txBox="1"/>
          <p:nvPr/>
        </p:nvSpPr>
        <p:spPr>
          <a:xfrm>
            <a:off x="464519" y="3662016"/>
            <a:ext cx="11510055" cy="1015663"/>
          </a:xfrm>
          <a:prstGeom prst="rect">
            <a:avLst/>
          </a:prstGeom>
          <a:noFill/>
        </p:spPr>
        <p:txBody>
          <a:bodyPr wrap="square" rtlCol="0">
            <a:spAutoFit/>
          </a:bodyPr>
          <a:lstStyle/>
          <a:p>
            <a:pPr algn="justLow"/>
            <a:r>
              <a:rPr lang="fr-FR" sz="3000" b="1" dirty="0">
                <a:solidFill>
                  <a:schemeClr val="accent1"/>
                </a:solidFill>
                <a:latin typeface="Times New Roman" panose="02020603050405020304" pitchFamily="18" charset="0"/>
                <a:cs typeface="Times New Roman" panose="02020603050405020304" pitchFamily="18" charset="0"/>
              </a:rPr>
              <a:t>La</a:t>
            </a:r>
            <a:r>
              <a:rPr lang="fr-FR" sz="3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fr-FR" sz="3000" b="1" dirty="0">
                <a:solidFill>
                  <a:schemeClr val="accent1"/>
                </a:solidFill>
                <a:latin typeface="Times New Roman" panose="02020603050405020304" pitchFamily="18" charset="0"/>
                <a:cs typeface="Times New Roman" panose="02020603050405020304" pitchFamily="18" charset="0"/>
              </a:rPr>
              <a:t>matière</a:t>
            </a:r>
            <a:r>
              <a:rPr lang="fr-FR" sz="3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fr-FR" sz="3000" b="1" dirty="0">
                <a:solidFill>
                  <a:schemeClr val="accent1"/>
                </a:solidFill>
                <a:latin typeface="Times New Roman" panose="02020603050405020304" pitchFamily="18" charset="0"/>
                <a:cs typeface="Times New Roman" panose="02020603050405020304" pitchFamily="18" charset="0"/>
              </a:rPr>
              <a:t>grise</a:t>
            </a:r>
            <a:r>
              <a:rPr lang="fr-FR" sz="3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fr-FR" sz="3000" dirty="0">
                <a:latin typeface="Times New Roman" panose="02020603050405020304" pitchFamily="18" charset="0"/>
                <a:cs typeface="Times New Roman" panose="02020603050405020304" pitchFamily="18" charset="0"/>
              </a:rPr>
              <a:t>constituée</a:t>
            </a:r>
            <a:r>
              <a:rPr lang="fr-FR" sz="3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fr-FR" sz="3000" dirty="0">
                <a:latin typeface="Times New Roman" panose="02020603050405020304" pitchFamily="18" charset="0"/>
                <a:cs typeface="Times New Roman" panose="02020603050405020304" pitchFamily="18" charset="0"/>
              </a:rPr>
              <a:t>essentiellement</a:t>
            </a:r>
            <a:r>
              <a:rPr lang="fr-FR" sz="3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fr-FR" sz="3000" dirty="0">
                <a:latin typeface="Times New Roman" panose="02020603050405020304" pitchFamily="18" charset="0"/>
                <a:cs typeface="Times New Roman" panose="02020603050405020304" pitchFamily="18" charset="0"/>
              </a:rPr>
              <a:t>de</a:t>
            </a:r>
            <a:r>
              <a:rPr lang="fr-FR" sz="3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fr-FR" sz="3000" dirty="0">
                <a:latin typeface="Times New Roman" panose="02020603050405020304" pitchFamily="18" charset="0"/>
                <a:cs typeface="Times New Roman" panose="02020603050405020304" pitchFamily="18" charset="0"/>
              </a:rPr>
              <a:t>corps</a:t>
            </a:r>
            <a:r>
              <a:rPr lang="fr-FR" sz="3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fr-FR" sz="3000" dirty="0">
                <a:latin typeface="Times New Roman" panose="02020603050405020304" pitchFamily="18" charset="0"/>
                <a:cs typeface="Times New Roman" panose="02020603050405020304" pitchFamily="18" charset="0"/>
              </a:rPr>
              <a:t>cellulaire</a:t>
            </a:r>
          </a:p>
          <a:p>
            <a:pPr algn="justLow"/>
            <a:r>
              <a:rPr lang="fr-FR" sz="3000" b="1" dirty="0">
                <a:solidFill>
                  <a:schemeClr val="accent1"/>
                </a:solidFill>
                <a:latin typeface="Times New Roman" panose="02020603050405020304" pitchFamily="18" charset="0"/>
                <a:cs typeface="Times New Roman" panose="02020603050405020304" pitchFamily="18" charset="0"/>
              </a:rPr>
              <a:t>La matière blanche </a:t>
            </a:r>
            <a:r>
              <a:rPr lang="fr-FR" sz="3000" dirty="0">
                <a:latin typeface="Times New Roman" panose="02020603050405020304" pitchFamily="18" charset="0"/>
                <a:cs typeface="Times New Roman" panose="02020603050405020304" pitchFamily="18" charset="0"/>
              </a:rPr>
              <a:t>constituée essentiellement d’axones </a:t>
            </a:r>
          </a:p>
        </p:txBody>
      </p:sp>
      <p:sp>
        <p:nvSpPr>
          <p:cNvPr id="7" name="ZoneTexte 6">
            <a:extLst>
              <a:ext uri="{FF2B5EF4-FFF2-40B4-BE49-F238E27FC236}">
                <a16:creationId xmlns:a16="http://schemas.microsoft.com/office/drawing/2014/main" id="{55A5EE83-8A73-AE92-80A4-BDE844155F2C}"/>
              </a:ext>
            </a:extLst>
          </p:cNvPr>
          <p:cNvSpPr txBox="1"/>
          <p:nvPr/>
        </p:nvSpPr>
        <p:spPr>
          <a:xfrm>
            <a:off x="470437" y="4785794"/>
            <a:ext cx="11510055" cy="1015663"/>
          </a:xfrm>
          <a:prstGeom prst="rect">
            <a:avLst/>
          </a:prstGeom>
          <a:noFill/>
        </p:spPr>
        <p:txBody>
          <a:bodyPr wrap="square" rtlCol="0">
            <a:spAutoFit/>
          </a:bodyPr>
          <a:lstStyle/>
          <a:p>
            <a:pPr algn="justLow" rtl="1"/>
            <a:r>
              <a:rPr lang="ar-MA" sz="3000" dirty="0">
                <a:latin typeface="Times New Roman" panose="02020603050405020304" pitchFamily="18" charset="0"/>
                <a:cs typeface="Times New Roman" panose="02020603050405020304" pitchFamily="18" charset="0"/>
              </a:rPr>
              <a:t>تتكون</a:t>
            </a:r>
            <a:r>
              <a:rPr lang="ar-MA" sz="3000" b="1" dirty="0">
                <a:solidFill>
                  <a:schemeClr val="accent1"/>
                </a:solidFill>
                <a:latin typeface="Times New Roman" panose="02020603050405020304" pitchFamily="18" charset="0"/>
                <a:cs typeface="Times New Roman" panose="02020603050405020304" pitchFamily="18" charset="0"/>
              </a:rPr>
              <a:t> المادة الرمادية </a:t>
            </a:r>
            <a:r>
              <a:rPr lang="ar-MA" sz="3000" dirty="0">
                <a:latin typeface="Times New Roman" panose="02020603050405020304" pitchFamily="18" charset="0"/>
                <a:cs typeface="Times New Roman" panose="02020603050405020304" pitchFamily="18" charset="0"/>
              </a:rPr>
              <a:t>أساسا</a:t>
            </a:r>
            <a:r>
              <a:rPr lang="ar-MA" sz="3000" b="1" dirty="0">
                <a:solidFill>
                  <a:schemeClr val="accent1"/>
                </a:solidFill>
                <a:latin typeface="Times New Roman" panose="02020603050405020304" pitchFamily="18" charset="0"/>
                <a:cs typeface="Times New Roman" panose="02020603050405020304" pitchFamily="18" charset="0"/>
              </a:rPr>
              <a:t> </a:t>
            </a:r>
            <a:r>
              <a:rPr lang="ar-MA" sz="3000" dirty="0">
                <a:latin typeface="Times New Roman" panose="02020603050405020304" pitchFamily="18" charset="0"/>
                <a:cs typeface="Times New Roman" panose="02020603050405020304" pitchFamily="18" charset="0"/>
              </a:rPr>
              <a:t>من</a:t>
            </a:r>
            <a:r>
              <a:rPr lang="ar-MA" sz="3000" b="1" dirty="0">
                <a:solidFill>
                  <a:schemeClr val="accent1"/>
                </a:solidFill>
                <a:latin typeface="Times New Roman" panose="02020603050405020304" pitchFamily="18" charset="0"/>
                <a:cs typeface="Times New Roman" panose="02020603050405020304" pitchFamily="18" charset="0"/>
              </a:rPr>
              <a:t> </a:t>
            </a:r>
            <a:r>
              <a:rPr lang="ar-MA" sz="3000" dirty="0">
                <a:latin typeface="Times New Roman" panose="02020603050405020304" pitchFamily="18" charset="0"/>
                <a:cs typeface="Times New Roman" panose="02020603050405020304" pitchFamily="18" charset="0"/>
              </a:rPr>
              <a:t>الاجسام</a:t>
            </a:r>
            <a:r>
              <a:rPr lang="ar-MA" sz="3000" b="1" dirty="0">
                <a:solidFill>
                  <a:schemeClr val="accent1"/>
                </a:solidFill>
                <a:latin typeface="Times New Roman" panose="02020603050405020304" pitchFamily="18" charset="0"/>
                <a:cs typeface="Times New Roman" panose="02020603050405020304" pitchFamily="18" charset="0"/>
              </a:rPr>
              <a:t> </a:t>
            </a:r>
            <a:r>
              <a:rPr lang="ar-MA" sz="3000" dirty="0">
                <a:latin typeface="Times New Roman" panose="02020603050405020304" pitchFamily="18" charset="0"/>
                <a:cs typeface="Times New Roman" panose="02020603050405020304" pitchFamily="18" charset="0"/>
              </a:rPr>
              <a:t>الخلوية</a:t>
            </a:r>
            <a:r>
              <a:rPr lang="ar-MA" sz="3000" b="1" dirty="0">
                <a:solidFill>
                  <a:schemeClr val="accent1"/>
                </a:solidFill>
                <a:latin typeface="Times New Roman" panose="02020603050405020304" pitchFamily="18" charset="0"/>
                <a:cs typeface="Times New Roman" panose="02020603050405020304" pitchFamily="18" charset="0"/>
              </a:rPr>
              <a:t> </a:t>
            </a:r>
            <a:r>
              <a:rPr lang="ar-MA" sz="3000" dirty="0">
                <a:latin typeface="Times New Roman" panose="02020603050405020304" pitchFamily="18" charset="0"/>
                <a:cs typeface="Times New Roman" panose="02020603050405020304" pitchFamily="18" charset="0"/>
              </a:rPr>
              <a:t>للعصبون</a:t>
            </a:r>
            <a:endParaRPr lang="fr-FR" sz="3000" dirty="0">
              <a:latin typeface="Times New Roman" panose="02020603050405020304" pitchFamily="18" charset="0"/>
              <a:cs typeface="Times New Roman" panose="02020603050405020304" pitchFamily="18" charset="0"/>
            </a:endParaRPr>
          </a:p>
          <a:p>
            <a:pPr algn="justLow" rtl="1"/>
            <a:r>
              <a:rPr lang="ar-MA" sz="3000" dirty="0">
                <a:latin typeface="Times New Roman" panose="02020603050405020304" pitchFamily="18" charset="0"/>
                <a:cs typeface="Times New Roman" panose="02020603050405020304" pitchFamily="18" charset="0"/>
              </a:rPr>
              <a:t>تتكون</a:t>
            </a:r>
            <a:r>
              <a:rPr lang="ar-MA" sz="3000" b="1" dirty="0">
                <a:solidFill>
                  <a:schemeClr val="accent1"/>
                </a:solidFill>
                <a:latin typeface="Times New Roman" panose="02020603050405020304" pitchFamily="18" charset="0"/>
                <a:cs typeface="Times New Roman" panose="02020603050405020304" pitchFamily="18" charset="0"/>
              </a:rPr>
              <a:t> المادة البيضاء </a:t>
            </a:r>
            <a:r>
              <a:rPr lang="ar-MA" sz="3000" dirty="0">
                <a:latin typeface="Times New Roman" panose="02020603050405020304" pitchFamily="18" charset="0"/>
                <a:cs typeface="Times New Roman" panose="02020603050405020304" pitchFamily="18" charset="0"/>
              </a:rPr>
              <a:t>أساسا</a:t>
            </a:r>
            <a:r>
              <a:rPr lang="ar-MA" sz="3000" b="1" dirty="0">
                <a:solidFill>
                  <a:schemeClr val="accent1"/>
                </a:solidFill>
                <a:latin typeface="Times New Roman" panose="02020603050405020304" pitchFamily="18" charset="0"/>
                <a:cs typeface="Times New Roman" panose="02020603050405020304" pitchFamily="18" charset="0"/>
              </a:rPr>
              <a:t> </a:t>
            </a:r>
            <a:r>
              <a:rPr lang="ar-MA" sz="3000" dirty="0">
                <a:latin typeface="Times New Roman" panose="02020603050405020304" pitchFamily="18" charset="0"/>
                <a:cs typeface="Times New Roman" panose="02020603050405020304" pitchFamily="18" charset="0"/>
              </a:rPr>
              <a:t>من</a:t>
            </a:r>
            <a:r>
              <a:rPr lang="ar-MA" sz="3000" b="1" dirty="0">
                <a:solidFill>
                  <a:schemeClr val="accent1"/>
                </a:solidFill>
                <a:latin typeface="Times New Roman" panose="02020603050405020304" pitchFamily="18" charset="0"/>
                <a:cs typeface="Times New Roman" panose="02020603050405020304" pitchFamily="18" charset="0"/>
              </a:rPr>
              <a:t> </a:t>
            </a:r>
            <a:r>
              <a:rPr lang="ar-MA" sz="3000" dirty="0" err="1">
                <a:latin typeface="Times New Roman" panose="02020603050405020304" pitchFamily="18" charset="0"/>
                <a:cs typeface="Times New Roman" panose="02020603050405020304" pitchFamily="18" charset="0"/>
              </a:rPr>
              <a:t>المحوار</a:t>
            </a:r>
            <a:r>
              <a:rPr lang="ar-MA" sz="3000" b="1" dirty="0">
                <a:solidFill>
                  <a:schemeClr val="accent1"/>
                </a:solidFill>
                <a:latin typeface="Times New Roman" panose="02020603050405020304" pitchFamily="18" charset="0"/>
                <a:cs typeface="Times New Roman" panose="02020603050405020304" pitchFamily="18" charset="0"/>
              </a:rPr>
              <a:t> </a:t>
            </a:r>
            <a:endParaRPr lang="fr-FR" sz="3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39929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EFEF60E-0C40-3D3E-9A09-D49C593DA0E5}"/>
              </a:ext>
            </a:extLst>
          </p:cNvPr>
          <p:cNvSpPr txBox="1"/>
          <p:nvPr/>
        </p:nvSpPr>
        <p:spPr>
          <a:xfrm>
            <a:off x="712433" y="237023"/>
            <a:ext cx="7916661" cy="523220"/>
          </a:xfrm>
          <a:prstGeom prst="rect">
            <a:avLst/>
          </a:prstGeom>
          <a:noFill/>
        </p:spPr>
        <p:txBody>
          <a:bodyPr wrap="square">
            <a:spAutoFit/>
          </a:bodyPr>
          <a:lstStyle/>
          <a:p>
            <a:r>
              <a:rPr lang="fr-FR" sz="28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 trajet de l’influx nerveux lors d’un reflexe </a:t>
            </a:r>
          </a:p>
        </p:txBody>
      </p:sp>
      <p:sp>
        <p:nvSpPr>
          <p:cNvPr id="4" name="ZoneTexte 3">
            <a:extLst>
              <a:ext uri="{FF2B5EF4-FFF2-40B4-BE49-F238E27FC236}">
                <a16:creationId xmlns:a16="http://schemas.microsoft.com/office/drawing/2014/main" id="{0CEF6A18-3BEC-AE37-EA3F-1A7F1F510907}"/>
              </a:ext>
            </a:extLst>
          </p:cNvPr>
          <p:cNvSpPr txBox="1"/>
          <p:nvPr/>
        </p:nvSpPr>
        <p:spPr>
          <a:xfrm>
            <a:off x="712433" y="946484"/>
            <a:ext cx="10780296" cy="646331"/>
          </a:xfrm>
          <a:prstGeom prst="rect">
            <a:avLst/>
          </a:prstGeom>
          <a:noFill/>
        </p:spPr>
        <p:txBody>
          <a:bodyPr wrap="square" rtlCol="0">
            <a:spAutoFit/>
          </a:bodyPr>
          <a:lstStyle/>
          <a:p>
            <a:r>
              <a:rPr lang="fr-FR" dirty="0"/>
              <a:t>Pour comprendre le rôle de certaines structures impliquées dans un réflexe médullaire, on étudie les expériences de Magendie</a:t>
            </a:r>
          </a:p>
        </p:txBody>
      </p:sp>
      <p:pic>
        <p:nvPicPr>
          <p:cNvPr id="10" name="Image 9">
            <a:extLst>
              <a:ext uri="{FF2B5EF4-FFF2-40B4-BE49-F238E27FC236}">
                <a16:creationId xmlns:a16="http://schemas.microsoft.com/office/drawing/2014/main" id="{790E4CD9-65E7-877C-7E70-9E50D0CA777D}"/>
              </a:ext>
            </a:extLst>
          </p:cNvPr>
          <p:cNvPicPr>
            <a:picLocks noChangeAspect="1"/>
          </p:cNvPicPr>
          <p:nvPr/>
        </p:nvPicPr>
        <p:blipFill>
          <a:blip r:embed="rId2"/>
          <a:stretch>
            <a:fillRect/>
          </a:stretch>
        </p:blipFill>
        <p:spPr>
          <a:xfrm>
            <a:off x="2231845" y="1426029"/>
            <a:ext cx="8355945" cy="5255106"/>
          </a:xfrm>
          <a:prstGeom prst="rect">
            <a:avLst/>
          </a:prstGeom>
        </p:spPr>
      </p:pic>
      <p:sp>
        <p:nvSpPr>
          <p:cNvPr id="2" name="Rectangle 1">
            <a:extLst>
              <a:ext uri="{FF2B5EF4-FFF2-40B4-BE49-F238E27FC236}">
                <a16:creationId xmlns:a16="http://schemas.microsoft.com/office/drawing/2014/main" id="{FAF61B1A-6FC4-3EEF-D3F2-CA07CAC273EA}"/>
              </a:ext>
            </a:extLst>
          </p:cNvPr>
          <p:cNvSpPr/>
          <p:nvPr/>
        </p:nvSpPr>
        <p:spPr>
          <a:xfrm>
            <a:off x="8750808" y="2679192"/>
            <a:ext cx="1719072" cy="1527048"/>
          </a:xfrm>
          <a:prstGeom prst="rect">
            <a:avLst/>
          </a:prstGeom>
          <a:solidFill>
            <a:srgbClr val="FFFF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F5D4D207-35BA-28F5-5AD8-0949CEC8BF52}"/>
              </a:ext>
            </a:extLst>
          </p:cNvPr>
          <p:cNvSpPr/>
          <p:nvPr/>
        </p:nvSpPr>
        <p:spPr>
          <a:xfrm>
            <a:off x="8750808" y="4680163"/>
            <a:ext cx="1719072" cy="1527048"/>
          </a:xfrm>
          <a:prstGeom prst="rect">
            <a:avLst/>
          </a:prstGeom>
          <a:solidFill>
            <a:srgbClr val="FFFF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719912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grpId="0" nodeType="clickEffect">
                                  <p:stCondLst>
                                    <p:cond delay="0"/>
                                  </p:stCondLst>
                                  <p:childTnLst>
                                    <p:animEffect transition="out" filter="barn(inVertic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6" presetClass="exit" presetSubtype="21" fill="hold" grpId="0" nodeType="clickEffect">
                                  <p:stCondLst>
                                    <p:cond delay="0"/>
                                  </p:stCondLst>
                                  <p:childTnLst>
                                    <p:animEffect transition="out" filter="barn(inVertical)">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1C64745-9FF7-3ED6-8906-4A9072E2246B}"/>
              </a:ext>
            </a:extLst>
          </p:cNvPr>
          <p:cNvPicPr>
            <a:picLocks noChangeAspect="1"/>
          </p:cNvPicPr>
          <p:nvPr/>
        </p:nvPicPr>
        <p:blipFill>
          <a:blip r:embed="rId2"/>
          <a:stretch>
            <a:fillRect/>
          </a:stretch>
        </p:blipFill>
        <p:spPr>
          <a:xfrm>
            <a:off x="1771298" y="0"/>
            <a:ext cx="8649403" cy="6858000"/>
          </a:xfrm>
          <a:prstGeom prst="rect">
            <a:avLst/>
          </a:prstGeom>
        </p:spPr>
      </p:pic>
      <p:sp>
        <p:nvSpPr>
          <p:cNvPr id="2" name="Rectangle 1">
            <a:extLst>
              <a:ext uri="{FF2B5EF4-FFF2-40B4-BE49-F238E27FC236}">
                <a16:creationId xmlns:a16="http://schemas.microsoft.com/office/drawing/2014/main" id="{30FC8CF7-AB89-CEA5-A72C-E3AF069599D1}"/>
              </a:ext>
            </a:extLst>
          </p:cNvPr>
          <p:cNvSpPr/>
          <p:nvPr/>
        </p:nvSpPr>
        <p:spPr>
          <a:xfrm>
            <a:off x="8507730" y="283464"/>
            <a:ext cx="1841342" cy="1792224"/>
          </a:xfrm>
          <a:prstGeom prst="rect">
            <a:avLst/>
          </a:prstGeom>
          <a:solidFill>
            <a:srgbClr val="FFFF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3016A27E-9429-4053-D62F-FC31ECA25F05}"/>
              </a:ext>
            </a:extLst>
          </p:cNvPr>
          <p:cNvSpPr/>
          <p:nvPr/>
        </p:nvSpPr>
        <p:spPr>
          <a:xfrm>
            <a:off x="8507730" y="2532888"/>
            <a:ext cx="1841342" cy="1792224"/>
          </a:xfrm>
          <a:prstGeom prst="rect">
            <a:avLst/>
          </a:prstGeom>
          <a:solidFill>
            <a:srgbClr val="FFFF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6DEACF76-0381-31BB-A067-67EAC5E1B26E}"/>
              </a:ext>
            </a:extLst>
          </p:cNvPr>
          <p:cNvSpPr/>
          <p:nvPr/>
        </p:nvSpPr>
        <p:spPr>
          <a:xfrm>
            <a:off x="8507730" y="4774692"/>
            <a:ext cx="1841342" cy="1891284"/>
          </a:xfrm>
          <a:prstGeom prst="rect">
            <a:avLst/>
          </a:prstGeom>
          <a:solidFill>
            <a:srgbClr val="FFFF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57154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grpId="0" nodeType="clickEffect">
                                  <p:stCondLst>
                                    <p:cond delay="0"/>
                                  </p:stCondLst>
                                  <p:childTnLst>
                                    <p:animEffect transition="out" filter="barn(inVertic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6" presetClass="exit" presetSubtype="21" fill="hold" grpId="0" nodeType="clickEffect">
                                  <p:stCondLst>
                                    <p:cond delay="0"/>
                                  </p:stCondLst>
                                  <p:childTnLst>
                                    <p:animEffect transition="out" filter="barn(inVertical)">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6" presetClass="exit" presetSubtype="21" fill="hold" grpId="0" nodeType="clickEffect">
                                  <p:stCondLst>
                                    <p:cond delay="0"/>
                                  </p:stCondLst>
                                  <p:childTnLst>
                                    <p:animEffect transition="out" filter="barn(inVertical)">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23C0AD0-0159-95B9-A476-4634BE54FA54}"/>
              </a:ext>
            </a:extLst>
          </p:cNvPr>
          <p:cNvSpPr txBox="1"/>
          <p:nvPr/>
        </p:nvSpPr>
        <p:spPr>
          <a:xfrm>
            <a:off x="665747" y="130206"/>
            <a:ext cx="10860506" cy="1477328"/>
          </a:xfrm>
          <a:prstGeom prst="rect">
            <a:avLst/>
          </a:prstGeom>
          <a:noFill/>
        </p:spPr>
        <p:txBody>
          <a:bodyPr wrap="square" rtlCol="0">
            <a:spAutoFit/>
          </a:bodyPr>
          <a:lstStyle/>
          <a:p>
            <a:r>
              <a:rPr lang="fr-FR" sz="3000" b="1" i="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Remarque : </a:t>
            </a:r>
          </a:p>
          <a:p>
            <a:r>
              <a:rPr lang="fr-FR" sz="3000" dirty="0">
                <a:latin typeface="Times New Roman" panose="02020603050405020304" pitchFamily="18" charset="0"/>
                <a:cs typeface="Times New Roman" panose="02020603050405020304" pitchFamily="18" charset="0"/>
              </a:rPr>
              <a:t>Le Nerf sciatique comprend les fibres nerveuses sensitives et d’autre motrices, c’est un nerf mixte   </a:t>
            </a:r>
          </a:p>
        </p:txBody>
      </p:sp>
      <p:sp>
        <p:nvSpPr>
          <p:cNvPr id="3" name="ZoneTexte 2">
            <a:extLst>
              <a:ext uri="{FF2B5EF4-FFF2-40B4-BE49-F238E27FC236}">
                <a16:creationId xmlns:a16="http://schemas.microsoft.com/office/drawing/2014/main" id="{C9F812FA-21C3-7802-9404-C389C1ED6251}"/>
              </a:ext>
            </a:extLst>
          </p:cNvPr>
          <p:cNvSpPr txBox="1"/>
          <p:nvPr/>
        </p:nvSpPr>
        <p:spPr>
          <a:xfrm>
            <a:off x="665747" y="2678330"/>
            <a:ext cx="10860506" cy="2400657"/>
          </a:xfrm>
          <a:prstGeom prst="rect">
            <a:avLst/>
          </a:prstGeom>
          <a:noFill/>
        </p:spPr>
        <p:txBody>
          <a:bodyPr wrap="square" rtlCol="0">
            <a:spAutoFit/>
          </a:bodyPr>
          <a:lstStyle/>
          <a:p>
            <a:r>
              <a:rPr lang="fr-FR" sz="3000" b="1" i="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Conclusion : </a:t>
            </a:r>
          </a:p>
          <a:p>
            <a:r>
              <a:rPr lang="fr-FR" sz="3000" dirty="0">
                <a:latin typeface="Times New Roman" panose="02020603050405020304" pitchFamily="18" charset="0"/>
                <a:cs typeface="Times New Roman" panose="02020603050405020304" pitchFamily="18" charset="0"/>
              </a:rPr>
              <a:t>Lors d’un réflexe médullaire, l’influx nerveux prend un parcours en forme d’arc appelé « Arc réflexe » au cours duquel l’influx nerveux sensitif est réfléchi au niveau de la moelle épinière et devient influx nerveux moteur</a:t>
            </a:r>
          </a:p>
        </p:txBody>
      </p:sp>
      <p:sp>
        <p:nvSpPr>
          <p:cNvPr id="6" name="ZoneTexte 5">
            <a:extLst>
              <a:ext uri="{FF2B5EF4-FFF2-40B4-BE49-F238E27FC236}">
                <a16:creationId xmlns:a16="http://schemas.microsoft.com/office/drawing/2014/main" id="{793426AF-17F7-2A7C-74F0-562330650AF4}"/>
              </a:ext>
            </a:extLst>
          </p:cNvPr>
          <p:cNvSpPr txBox="1"/>
          <p:nvPr/>
        </p:nvSpPr>
        <p:spPr>
          <a:xfrm>
            <a:off x="1259305" y="1607534"/>
            <a:ext cx="9673389" cy="553998"/>
          </a:xfrm>
          <a:prstGeom prst="rect">
            <a:avLst/>
          </a:prstGeom>
          <a:noFill/>
        </p:spPr>
        <p:txBody>
          <a:bodyPr wrap="square">
            <a:spAutoFit/>
          </a:bodyPr>
          <a:lstStyle/>
          <a:p>
            <a:pPr algn="r" rtl="1"/>
            <a:r>
              <a:rPr lang="fr-FR" sz="3000" dirty="0">
                <a:latin typeface="Times New Roman" panose="02020603050405020304" pitchFamily="18" charset="0"/>
                <a:cs typeface="Times New Roman" panose="02020603050405020304" pitchFamily="18" charset="0"/>
              </a:rPr>
              <a:t>يتضمن العصب الوركي أليافًا عصبية حسية وحركية، وهو عصب مختلط.</a:t>
            </a:r>
          </a:p>
        </p:txBody>
      </p:sp>
      <p:sp>
        <p:nvSpPr>
          <p:cNvPr id="8" name="ZoneTexte 7">
            <a:extLst>
              <a:ext uri="{FF2B5EF4-FFF2-40B4-BE49-F238E27FC236}">
                <a16:creationId xmlns:a16="http://schemas.microsoft.com/office/drawing/2014/main" id="{E8592600-18EA-98A6-5238-5215B94F4409}"/>
              </a:ext>
            </a:extLst>
          </p:cNvPr>
          <p:cNvSpPr txBox="1"/>
          <p:nvPr/>
        </p:nvSpPr>
        <p:spPr>
          <a:xfrm>
            <a:off x="665747" y="5380672"/>
            <a:ext cx="10659979" cy="1477328"/>
          </a:xfrm>
          <a:prstGeom prst="rect">
            <a:avLst/>
          </a:prstGeom>
          <a:noFill/>
        </p:spPr>
        <p:txBody>
          <a:bodyPr wrap="square">
            <a:spAutoFit/>
          </a:bodyPr>
          <a:lstStyle/>
          <a:p>
            <a:pPr algn="just" rtl="1"/>
            <a:r>
              <a:rPr lang="ar-MA" sz="3000" dirty="0">
                <a:latin typeface="Times New Roman" panose="02020603050405020304" pitchFamily="18" charset="0"/>
                <a:cs typeface="Times New Roman" panose="02020603050405020304" pitchFamily="18" charset="0"/>
              </a:rPr>
              <a:t>اثناء</a:t>
            </a:r>
            <a:r>
              <a:rPr lang="fr-FR" sz="3000" dirty="0">
                <a:latin typeface="Times New Roman" panose="02020603050405020304" pitchFamily="18" charset="0"/>
                <a:cs typeface="Times New Roman" panose="02020603050405020304" pitchFamily="18" charset="0"/>
              </a:rPr>
              <a:t> </a:t>
            </a:r>
            <a:r>
              <a:rPr lang="ar-MA" sz="3000" dirty="0">
                <a:latin typeface="Times New Roman" panose="02020603050405020304" pitchFamily="18" charset="0"/>
                <a:cs typeface="Times New Roman" panose="02020603050405020304" pitchFamily="18" charset="0"/>
              </a:rPr>
              <a:t>الانعكاس الشوكي</a:t>
            </a:r>
            <a:r>
              <a:rPr lang="fr-FR" sz="3000" dirty="0">
                <a:latin typeface="Times New Roman" panose="02020603050405020304" pitchFamily="18" charset="0"/>
                <a:cs typeface="Times New Roman" panose="02020603050405020304" pitchFamily="18" charset="0"/>
              </a:rPr>
              <a:t>، </a:t>
            </a:r>
            <a:r>
              <a:rPr lang="ar-MA" sz="3000" dirty="0">
                <a:latin typeface="Times New Roman" panose="02020603050405020304" pitchFamily="18" charset="0"/>
                <a:cs typeface="Times New Roman" panose="02020603050405020304" pitchFamily="18" charset="0"/>
              </a:rPr>
              <a:t>ت</a:t>
            </a:r>
            <a:r>
              <a:rPr lang="fr-FR" sz="3000" dirty="0" err="1">
                <a:latin typeface="Times New Roman" panose="02020603050405020304" pitchFamily="18" charset="0"/>
                <a:cs typeface="Times New Roman" panose="02020603050405020304" pitchFamily="18" charset="0"/>
              </a:rPr>
              <a:t>أخذ</a:t>
            </a:r>
            <a:r>
              <a:rPr lang="fr-FR" sz="3000" dirty="0">
                <a:latin typeface="Times New Roman" panose="02020603050405020304" pitchFamily="18" charset="0"/>
                <a:cs typeface="Times New Roman" panose="02020603050405020304" pitchFamily="18" charset="0"/>
              </a:rPr>
              <a:t> </a:t>
            </a:r>
            <a:r>
              <a:rPr lang="ar-MA" sz="3000" dirty="0">
                <a:latin typeface="Times New Roman" panose="02020603050405020304" pitchFamily="18" charset="0"/>
                <a:cs typeface="Times New Roman" panose="02020603050405020304" pitchFamily="18" charset="0"/>
              </a:rPr>
              <a:t>السيالة</a:t>
            </a:r>
            <a:r>
              <a:rPr lang="fr-FR" sz="3000" dirty="0">
                <a:latin typeface="Times New Roman" panose="02020603050405020304" pitchFamily="18" charset="0"/>
                <a:cs typeface="Times New Roman" panose="02020603050405020304" pitchFamily="18" charset="0"/>
              </a:rPr>
              <a:t> </a:t>
            </a:r>
            <a:r>
              <a:rPr lang="fr-FR" sz="3000" dirty="0" err="1">
                <a:latin typeface="Times New Roman" panose="02020603050405020304" pitchFamily="18" charset="0"/>
                <a:cs typeface="Times New Roman" panose="02020603050405020304" pitchFamily="18" charset="0"/>
              </a:rPr>
              <a:t>العصبي</a:t>
            </a:r>
            <a:r>
              <a:rPr lang="ar-MA" sz="3000" dirty="0">
                <a:latin typeface="Times New Roman" panose="02020603050405020304" pitchFamily="18" charset="0"/>
                <a:cs typeface="Times New Roman" panose="02020603050405020304" pitchFamily="18" charset="0"/>
              </a:rPr>
              <a:t>ة</a:t>
            </a:r>
            <a:r>
              <a:rPr lang="fr-FR" sz="3000" dirty="0">
                <a:latin typeface="Times New Roman" panose="02020603050405020304" pitchFamily="18" charset="0"/>
                <a:cs typeface="Times New Roman" panose="02020603050405020304" pitchFamily="18" charset="0"/>
              </a:rPr>
              <a:t> </a:t>
            </a:r>
            <a:r>
              <a:rPr lang="fr-FR" sz="3000" dirty="0" err="1">
                <a:latin typeface="Times New Roman" panose="02020603050405020304" pitchFamily="18" charset="0"/>
                <a:cs typeface="Times New Roman" panose="02020603050405020304" pitchFamily="18" charset="0"/>
              </a:rPr>
              <a:t>مسارًا</a:t>
            </a:r>
            <a:r>
              <a:rPr lang="fr-FR" sz="3000" dirty="0">
                <a:latin typeface="Times New Roman" panose="02020603050405020304" pitchFamily="18" charset="0"/>
                <a:cs typeface="Times New Roman" panose="02020603050405020304" pitchFamily="18" charset="0"/>
              </a:rPr>
              <a:t> على </a:t>
            </a:r>
            <a:r>
              <a:rPr lang="fr-FR" sz="3000" dirty="0" err="1">
                <a:latin typeface="Times New Roman" panose="02020603050405020304" pitchFamily="18" charset="0"/>
                <a:cs typeface="Times New Roman" panose="02020603050405020304" pitchFamily="18" charset="0"/>
              </a:rPr>
              <a:t>شكل</a:t>
            </a:r>
            <a:r>
              <a:rPr lang="fr-FR" sz="3000" dirty="0">
                <a:latin typeface="Times New Roman" panose="02020603050405020304" pitchFamily="18" charset="0"/>
                <a:cs typeface="Times New Roman" panose="02020603050405020304" pitchFamily="18" charset="0"/>
              </a:rPr>
              <a:t> </a:t>
            </a:r>
            <a:r>
              <a:rPr lang="fr-FR" sz="3000" dirty="0" err="1">
                <a:latin typeface="Times New Roman" panose="02020603050405020304" pitchFamily="18" charset="0"/>
                <a:cs typeface="Times New Roman" panose="02020603050405020304" pitchFamily="18" charset="0"/>
              </a:rPr>
              <a:t>قوس</a:t>
            </a:r>
            <a:r>
              <a:rPr lang="fr-FR" sz="3000" dirty="0">
                <a:latin typeface="Times New Roman" panose="02020603050405020304" pitchFamily="18" charset="0"/>
                <a:cs typeface="Times New Roman" panose="02020603050405020304" pitchFamily="18" charset="0"/>
              </a:rPr>
              <a:t> </a:t>
            </a:r>
            <a:r>
              <a:rPr lang="fr-FR" sz="3000" dirty="0" err="1">
                <a:latin typeface="Times New Roman" panose="02020603050405020304" pitchFamily="18" charset="0"/>
                <a:cs typeface="Times New Roman" panose="02020603050405020304" pitchFamily="18" charset="0"/>
              </a:rPr>
              <a:t>يسمى</a:t>
            </a:r>
            <a:r>
              <a:rPr lang="fr-FR" sz="3000" dirty="0">
                <a:latin typeface="Times New Roman" panose="02020603050405020304" pitchFamily="18" charset="0"/>
                <a:cs typeface="Times New Roman" panose="02020603050405020304" pitchFamily="18" charset="0"/>
              </a:rPr>
              <a:t> "</a:t>
            </a:r>
            <a:r>
              <a:rPr lang="fr-FR" sz="3000" dirty="0" err="1">
                <a:latin typeface="Times New Roman" panose="02020603050405020304" pitchFamily="18" charset="0"/>
                <a:cs typeface="Times New Roman" panose="02020603050405020304" pitchFamily="18" charset="0"/>
              </a:rPr>
              <a:t>قوس</a:t>
            </a:r>
            <a:r>
              <a:rPr lang="fr-FR" sz="3000" dirty="0">
                <a:latin typeface="Times New Roman" panose="02020603050405020304" pitchFamily="18" charset="0"/>
                <a:cs typeface="Times New Roman" panose="02020603050405020304" pitchFamily="18" charset="0"/>
              </a:rPr>
              <a:t> الانعكاس" </a:t>
            </a:r>
            <a:r>
              <a:rPr lang="ar-MA" sz="3000" dirty="0">
                <a:latin typeface="Times New Roman" panose="02020603050405020304" pitchFamily="18" charset="0"/>
                <a:cs typeface="Times New Roman" panose="02020603050405020304" pitchFamily="18" charset="0"/>
              </a:rPr>
              <a:t> </a:t>
            </a:r>
            <a:r>
              <a:rPr lang="fr-FR" sz="3000" dirty="0">
                <a:latin typeface="Times New Roman" panose="02020603050405020304" pitchFamily="18" charset="0"/>
                <a:cs typeface="Times New Roman" panose="02020603050405020304" pitchFamily="18" charset="0"/>
              </a:rPr>
              <a:t>وخلاله </a:t>
            </a:r>
            <a:r>
              <a:rPr lang="ar-MA" sz="3000" dirty="0">
                <a:latin typeface="Times New Roman" panose="02020603050405020304" pitchFamily="18" charset="0"/>
                <a:cs typeface="Times New Roman" panose="02020603050405020304" pitchFamily="18" charset="0"/>
              </a:rPr>
              <a:t>ت</a:t>
            </a:r>
            <a:r>
              <a:rPr lang="fr-FR" sz="3000" dirty="0">
                <a:latin typeface="Times New Roman" panose="02020603050405020304" pitchFamily="18" charset="0"/>
                <a:cs typeface="Times New Roman" panose="02020603050405020304" pitchFamily="18" charset="0"/>
              </a:rPr>
              <a:t>نعكس </a:t>
            </a:r>
            <a:r>
              <a:rPr lang="ar-MA" sz="3000" dirty="0">
                <a:latin typeface="Times New Roman" panose="02020603050405020304" pitchFamily="18" charset="0"/>
                <a:cs typeface="Times New Roman" panose="02020603050405020304" pitchFamily="18" charset="0"/>
              </a:rPr>
              <a:t>السيالة</a:t>
            </a:r>
            <a:r>
              <a:rPr lang="fr-FR" sz="3000" dirty="0">
                <a:latin typeface="Times New Roman" panose="02020603050405020304" pitchFamily="18" charset="0"/>
                <a:cs typeface="Times New Roman" panose="02020603050405020304" pitchFamily="18" charset="0"/>
              </a:rPr>
              <a:t> </a:t>
            </a:r>
            <a:r>
              <a:rPr lang="fr-FR" sz="3000" dirty="0" err="1">
                <a:latin typeface="Times New Roman" panose="02020603050405020304" pitchFamily="18" charset="0"/>
                <a:cs typeface="Times New Roman" panose="02020603050405020304" pitchFamily="18" charset="0"/>
              </a:rPr>
              <a:t>العصبي</a:t>
            </a:r>
            <a:r>
              <a:rPr lang="ar-MA" sz="3000" dirty="0">
                <a:latin typeface="Times New Roman" panose="02020603050405020304" pitchFamily="18" charset="0"/>
                <a:cs typeface="Times New Roman" panose="02020603050405020304" pitchFamily="18" charset="0"/>
              </a:rPr>
              <a:t>ة</a:t>
            </a:r>
            <a:r>
              <a:rPr lang="fr-FR" sz="3000" dirty="0">
                <a:latin typeface="Times New Roman" panose="02020603050405020304" pitchFamily="18" charset="0"/>
                <a:cs typeface="Times New Roman" panose="02020603050405020304" pitchFamily="18" charset="0"/>
              </a:rPr>
              <a:t> </a:t>
            </a:r>
            <a:r>
              <a:rPr lang="fr-FR" sz="3000" dirty="0" err="1">
                <a:latin typeface="Times New Roman" panose="02020603050405020304" pitchFamily="18" charset="0"/>
                <a:cs typeface="Times New Roman" panose="02020603050405020304" pitchFamily="18" charset="0"/>
              </a:rPr>
              <a:t>الحسي</a:t>
            </a:r>
            <a:r>
              <a:rPr lang="ar-MA" sz="3000" dirty="0">
                <a:latin typeface="Times New Roman" panose="02020603050405020304" pitchFamily="18" charset="0"/>
                <a:cs typeface="Times New Roman" panose="02020603050405020304" pitchFamily="18" charset="0"/>
              </a:rPr>
              <a:t>ة</a:t>
            </a:r>
            <a:r>
              <a:rPr lang="fr-FR" sz="3000" dirty="0">
                <a:latin typeface="Times New Roman" panose="02020603050405020304" pitchFamily="18" charset="0"/>
                <a:cs typeface="Times New Roman" panose="02020603050405020304" pitchFamily="18" charset="0"/>
              </a:rPr>
              <a:t> على </a:t>
            </a:r>
            <a:r>
              <a:rPr lang="fr-FR" sz="3000" dirty="0" err="1">
                <a:latin typeface="Times New Roman" panose="02020603050405020304" pitchFamily="18" charset="0"/>
                <a:cs typeface="Times New Roman" panose="02020603050405020304" pitchFamily="18" charset="0"/>
              </a:rPr>
              <a:t>مستوى</a:t>
            </a:r>
            <a:r>
              <a:rPr lang="fr-FR" sz="3000" dirty="0">
                <a:latin typeface="Times New Roman" panose="02020603050405020304" pitchFamily="18" charset="0"/>
                <a:cs typeface="Times New Roman" panose="02020603050405020304" pitchFamily="18" charset="0"/>
              </a:rPr>
              <a:t> </a:t>
            </a:r>
            <a:r>
              <a:rPr lang="fr-FR" sz="3000" dirty="0" err="1">
                <a:latin typeface="Times New Roman" panose="02020603050405020304" pitchFamily="18" charset="0"/>
                <a:cs typeface="Times New Roman" panose="02020603050405020304" pitchFamily="18" charset="0"/>
              </a:rPr>
              <a:t>النخاع</a:t>
            </a:r>
            <a:r>
              <a:rPr lang="fr-FR" sz="3000" dirty="0">
                <a:latin typeface="Times New Roman" panose="02020603050405020304" pitchFamily="18" charset="0"/>
                <a:cs typeface="Times New Roman" panose="02020603050405020304" pitchFamily="18" charset="0"/>
              </a:rPr>
              <a:t> </a:t>
            </a:r>
            <a:r>
              <a:rPr lang="fr-FR" sz="3000" dirty="0" err="1">
                <a:latin typeface="Times New Roman" panose="02020603050405020304" pitchFamily="18" charset="0"/>
                <a:cs typeface="Times New Roman" panose="02020603050405020304" pitchFamily="18" charset="0"/>
              </a:rPr>
              <a:t>الشوكي</a:t>
            </a:r>
            <a:r>
              <a:rPr lang="fr-FR" sz="3000" dirty="0">
                <a:latin typeface="Times New Roman" panose="02020603050405020304" pitchFamily="18" charset="0"/>
                <a:cs typeface="Times New Roman" panose="02020603050405020304" pitchFamily="18" charset="0"/>
              </a:rPr>
              <a:t> و</a:t>
            </a:r>
            <a:r>
              <a:rPr lang="ar-MA" sz="3000" dirty="0">
                <a:latin typeface="Times New Roman" panose="02020603050405020304" pitchFamily="18" charset="0"/>
                <a:cs typeface="Times New Roman" panose="02020603050405020304" pitchFamily="18" charset="0"/>
              </a:rPr>
              <a:t>ت</a:t>
            </a:r>
            <a:r>
              <a:rPr lang="fr-FR" sz="3000" dirty="0" err="1">
                <a:latin typeface="Times New Roman" panose="02020603050405020304" pitchFamily="18" charset="0"/>
                <a:cs typeface="Times New Roman" panose="02020603050405020304" pitchFamily="18" charset="0"/>
              </a:rPr>
              <a:t>صبح</a:t>
            </a:r>
            <a:r>
              <a:rPr lang="fr-FR" sz="3000" dirty="0">
                <a:latin typeface="Times New Roman" panose="02020603050405020304" pitchFamily="18" charset="0"/>
                <a:cs typeface="Times New Roman" panose="02020603050405020304" pitchFamily="18" charset="0"/>
              </a:rPr>
              <a:t> </a:t>
            </a:r>
            <a:r>
              <a:rPr lang="ar-MA" sz="3000" dirty="0">
                <a:latin typeface="Times New Roman" panose="02020603050405020304" pitchFamily="18" charset="0"/>
                <a:cs typeface="Times New Roman" panose="02020603050405020304" pitchFamily="18" charset="0"/>
              </a:rPr>
              <a:t>سيالة</a:t>
            </a:r>
            <a:r>
              <a:rPr lang="fr-FR" sz="3000" dirty="0">
                <a:latin typeface="Times New Roman" panose="02020603050405020304" pitchFamily="18" charset="0"/>
                <a:cs typeface="Times New Roman" panose="02020603050405020304" pitchFamily="18" charset="0"/>
              </a:rPr>
              <a:t> عصبي</a:t>
            </a:r>
            <a:r>
              <a:rPr lang="ar-MA" sz="3000" dirty="0">
                <a:latin typeface="Times New Roman" panose="02020603050405020304" pitchFamily="18" charset="0"/>
                <a:cs typeface="Times New Roman" panose="02020603050405020304" pitchFamily="18" charset="0"/>
              </a:rPr>
              <a:t>ة</a:t>
            </a:r>
            <a:r>
              <a:rPr lang="fr-FR" sz="3000" dirty="0">
                <a:latin typeface="Times New Roman" panose="02020603050405020304" pitchFamily="18" charset="0"/>
                <a:cs typeface="Times New Roman" panose="02020603050405020304" pitchFamily="18" charset="0"/>
              </a:rPr>
              <a:t> حركي</a:t>
            </a:r>
            <a:r>
              <a:rPr lang="ar-MA" sz="3000" dirty="0">
                <a:latin typeface="Times New Roman" panose="02020603050405020304" pitchFamily="18" charset="0"/>
                <a:cs typeface="Times New Roman" panose="02020603050405020304" pitchFamily="18" charset="0"/>
              </a:rPr>
              <a:t>ة</a:t>
            </a:r>
            <a:r>
              <a:rPr lang="fr-FR" sz="3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0696654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61EA436-D093-D9DA-4426-DDE9476EA5A0}"/>
              </a:ext>
            </a:extLst>
          </p:cNvPr>
          <p:cNvSpPr txBox="1"/>
          <p:nvPr/>
        </p:nvSpPr>
        <p:spPr>
          <a:xfrm>
            <a:off x="730188" y="214968"/>
            <a:ext cx="7916661" cy="523220"/>
          </a:xfrm>
          <a:prstGeom prst="rect">
            <a:avLst/>
          </a:prstGeom>
          <a:noFill/>
        </p:spPr>
        <p:txBody>
          <a:bodyPr wrap="square">
            <a:spAutoFit/>
          </a:bodyPr>
          <a:lstStyle/>
          <a:p>
            <a:r>
              <a:rPr lang="fr-FR" sz="28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 Notion de synapse</a:t>
            </a:r>
          </a:p>
        </p:txBody>
      </p:sp>
      <p:pic>
        <p:nvPicPr>
          <p:cNvPr id="3" name="Picture 2" descr="Random Synapses Firing | by Robert Siegel | Fortitude Group | Medium">
            <a:extLst>
              <a:ext uri="{FF2B5EF4-FFF2-40B4-BE49-F238E27FC236}">
                <a16:creationId xmlns:a16="http://schemas.microsoft.com/office/drawing/2014/main" id="{A6339211-55F3-5441-7374-0DFCF0EC11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7284" y="4100143"/>
            <a:ext cx="4822937" cy="2392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6">
            <a:extLst>
              <a:ext uri="{FF2B5EF4-FFF2-40B4-BE49-F238E27FC236}">
                <a16:creationId xmlns:a16="http://schemas.microsoft.com/office/drawing/2014/main" id="{3591104D-8DB4-BBC9-17BF-6381E758E5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0462" y="738189"/>
            <a:ext cx="7216976" cy="2528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Connecteur droit 8">
            <a:extLst>
              <a:ext uri="{FF2B5EF4-FFF2-40B4-BE49-F238E27FC236}">
                <a16:creationId xmlns:a16="http://schemas.microsoft.com/office/drawing/2014/main" id="{C2259472-17B6-D26C-744D-90D9AC572C4C}"/>
              </a:ext>
            </a:extLst>
          </p:cNvPr>
          <p:cNvCxnSpPr>
            <a:cxnSpLocks/>
          </p:cNvCxnSpPr>
          <p:nvPr/>
        </p:nvCxnSpPr>
        <p:spPr>
          <a:xfrm flipH="1">
            <a:off x="4997284" y="2117395"/>
            <a:ext cx="2363160" cy="1982748"/>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1" name="Connecteur droit 10">
            <a:extLst>
              <a:ext uri="{FF2B5EF4-FFF2-40B4-BE49-F238E27FC236}">
                <a16:creationId xmlns:a16="http://schemas.microsoft.com/office/drawing/2014/main" id="{2333D7AA-43B7-EE63-7617-1FD6951FD43B}"/>
              </a:ext>
            </a:extLst>
          </p:cNvPr>
          <p:cNvCxnSpPr>
            <a:cxnSpLocks/>
          </p:cNvCxnSpPr>
          <p:nvPr/>
        </p:nvCxnSpPr>
        <p:spPr>
          <a:xfrm>
            <a:off x="7755585" y="2117395"/>
            <a:ext cx="2064636" cy="1982748"/>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5" name="ZoneTexte 11">
            <a:extLst>
              <a:ext uri="{FF2B5EF4-FFF2-40B4-BE49-F238E27FC236}">
                <a16:creationId xmlns:a16="http://schemas.microsoft.com/office/drawing/2014/main" id="{A8113776-6F48-9BFF-3AB7-FE262569F2B4}"/>
              </a:ext>
            </a:extLst>
          </p:cNvPr>
          <p:cNvSpPr txBox="1">
            <a:spLocks noChangeArrowheads="1"/>
          </p:cNvSpPr>
          <p:nvPr/>
        </p:nvSpPr>
        <p:spPr bwMode="auto">
          <a:xfrm>
            <a:off x="2264408" y="4896914"/>
            <a:ext cx="20288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en-US" sz="3200" b="1" dirty="0">
                <a:solidFill>
                  <a:srgbClr val="0070C0"/>
                </a:solidFill>
                <a:latin typeface="Times New Roman" panose="02020603050405020304" pitchFamily="18" charset="0"/>
                <a:cs typeface="Times New Roman" panose="02020603050405020304" pitchFamily="18" charset="0"/>
              </a:rPr>
              <a:t>Synapse  </a:t>
            </a:r>
          </a:p>
        </p:txBody>
      </p:sp>
      <p:sp>
        <p:nvSpPr>
          <p:cNvPr id="6" name="Accolade fermante 5">
            <a:extLst>
              <a:ext uri="{FF2B5EF4-FFF2-40B4-BE49-F238E27FC236}">
                <a16:creationId xmlns:a16="http://schemas.microsoft.com/office/drawing/2014/main" id="{C223BB33-776B-56BF-E122-36B07D9F8E15}"/>
              </a:ext>
            </a:extLst>
          </p:cNvPr>
          <p:cNvSpPr/>
          <p:nvPr/>
        </p:nvSpPr>
        <p:spPr>
          <a:xfrm flipH="1">
            <a:off x="4219427" y="4278351"/>
            <a:ext cx="479425" cy="2036116"/>
          </a:xfrm>
          <a:prstGeom prst="rightBrace">
            <a:avLst>
              <a:gd name="adj1" fmla="val 66872"/>
              <a:gd name="adj2" fmla="val 49436"/>
            </a:avLst>
          </a:prstGeom>
          <a:ln w="28575"/>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fr-FR"/>
          </a:p>
        </p:txBody>
      </p:sp>
      <p:sp>
        <p:nvSpPr>
          <p:cNvPr id="12" name="ZoneTexte 11">
            <a:extLst>
              <a:ext uri="{FF2B5EF4-FFF2-40B4-BE49-F238E27FC236}">
                <a16:creationId xmlns:a16="http://schemas.microsoft.com/office/drawing/2014/main" id="{BAA55FF6-BC40-4896-3FA0-B58FBBB27484}"/>
              </a:ext>
            </a:extLst>
          </p:cNvPr>
          <p:cNvSpPr txBox="1"/>
          <p:nvPr/>
        </p:nvSpPr>
        <p:spPr>
          <a:xfrm>
            <a:off x="500528" y="1545598"/>
            <a:ext cx="3047260" cy="2554545"/>
          </a:xfrm>
          <a:prstGeom prst="rect">
            <a:avLst/>
          </a:prstGeom>
          <a:noFill/>
        </p:spPr>
        <p:txBody>
          <a:bodyPr wrap="square">
            <a:spAutoFit/>
          </a:bodyPr>
          <a:lstStyle/>
          <a:p>
            <a:r>
              <a:rPr lang="fr-FR" altLang="en-US" sz="3200" b="1" dirty="0">
                <a:solidFill>
                  <a:srgbClr val="FF0000"/>
                </a:solidFill>
                <a:latin typeface="Times New Roman" panose="02020603050405020304" pitchFamily="18" charset="0"/>
                <a:cs typeface="Times New Roman" panose="02020603050405020304" pitchFamily="18" charset="0"/>
              </a:rPr>
              <a:t>Comment se fait le transfert de l’influx nerveux entre les cellules nerveuses? </a:t>
            </a:r>
            <a:endParaRPr lang="fr-FR" sz="3200" dirty="0">
              <a:solidFill>
                <a:srgbClr val="FF0000"/>
              </a:solidFill>
            </a:endParaRPr>
          </a:p>
        </p:txBody>
      </p:sp>
    </p:spTree>
    <p:extLst>
      <p:ext uri="{BB962C8B-B14F-4D97-AF65-F5344CB8AC3E}">
        <p14:creationId xmlns:p14="http://schemas.microsoft.com/office/powerpoint/2010/main" val="36249633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75F3A95-407F-09F5-7D65-3D8E8D874C88}"/>
              </a:ext>
            </a:extLst>
          </p:cNvPr>
          <p:cNvSpPr/>
          <p:nvPr/>
        </p:nvSpPr>
        <p:spPr>
          <a:xfrm>
            <a:off x="1377134" y="520685"/>
            <a:ext cx="9242425" cy="233521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4400" b="1" i="1" u="sng" dirty="0">
                <a:solidFill>
                  <a:srgbClr val="FF0000"/>
                </a:solidFill>
              </a:rPr>
              <a:t>La Synapse :</a:t>
            </a:r>
            <a:r>
              <a:rPr lang="fr-FR" sz="4400" dirty="0">
                <a:solidFill>
                  <a:sysClr val="windowText" lastClr="000000"/>
                </a:solidFill>
              </a:rPr>
              <a:t> région de contact entre deux neurones ou entre un neurone et une autre cellule </a:t>
            </a:r>
          </a:p>
        </p:txBody>
      </p:sp>
      <p:sp>
        <p:nvSpPr>
          <p:cNvPr id="3" name="Rectangle 2">
            <a:extLst>
              <a:ext uri="{FF2B5EF4-FFF2-40B4-BE49-F238E27FC236}">
                <a16:creationId xmlns:a16="http://schemas.microsoft.com/office/drawing/2014/main" id="{08243B83-7D7A-21A7-CFA8-FC2897B8DC63}"/>
              </a:ext>
            </a:extLst>
          </p:cNvPr>
          <p:cNvSpPr/>
          <p:nvPr/>
        </p:nvSpPr>
        <p:spPr>
          <a:xfrm>
            <a:off x="1377133" y="3429000"/>
            <a:ext cx="9242425" cy="233521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1" fontAlgn="auto" hangingPunct="1">
              <a:spcBef>
                <a:spcPts val="0"/>
              </a:spcBef>
              <a:spcAft>
                <a:spcPts val="0"/>
              </a:spcAft>
              <a:defRPr/>
            </a:pPr>
            <a:r>
              <a:rPr lang="ar-MA" sz="4400" b="1" i="1" u="sng" dirty="0" err="1">
                <a:solidFill>
                  <a:srgbClr val="FF0000"/>
                </a:solidFill>
              </a:rPr>
              <a:t>السينابس</a:t>
            </a:r>
            <a:r>
              <a:rPr lang="ar-MA" sz="4400" b="1" i="1" u="sng" dirty="0">
                <a:solidFill>
                  <a:srgbClr val="FF0000"/>
                </a:solidFill>
              </a:rPr>
              <a:t>:</a:t>
            </a:r>
            <a:r>
              <a:rPr lang="ar-MA" sz="4400" dirty="0">
                <a:solidFill>
                  <a:sysClr val="windowText" lastClr="000000"/>
                </a:solidFill>
              </a:rPr>
              <a:t> منطقة الالتقاء بين خلية عصبية أو بين خلية عصبية وخلية أخرى</a:t>
            </a:r>
            <a:endParaRPr lang="fr-FR" sz="4400" dirty="0">
              <a:solidFill>
                <a:sysClr val="windowText" lastClr="000000"/>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Image 4">
            <a:extLst>
              <a:ext uri="{FF2B5EF4-FFF2-40B4-BE49-F238E27FC236}">
                <a16:creationId xmlns:a16="http://schemas.microsoft.com/office/drawing/2014/main" id="{C56B6B26-4368-C364-7DC3-EA55FA62DC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038" y="371475"/>
            <a:ext cx="10036175" cy="611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3" name="ZoneTexte 5">
            <a:extLst>
              <a:ext uri="{FF2B5EF4-FFF2-40B4-BE49-F238E27FC236}">
                <a16:creationId xmlns:a16="http://schemas.microsoft.com/office/drawing/2014/main" id="{C15A12B4-E212-FAB7-F6A9-E1B1BA189C8D}"/>
              </a:ext>
            </a:extLst>
          </p:cNvPr>
          <p:cNvSpPr txBox="1">
            <a:spLocks noChangeArrowheads="1"/>
          </p:cNvSpPr>
          <p:nvPr/>
        </p:nvSpPr>
        <p:spPr bwMode="auto">
          <a:xfrm>
            <a:off x="1787525" y="5651500"/>
            <a:ext cx="12144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en-US" sz="2000" b="1">
                <a:solidFill>
                  <a:srgbClr val="7030A0"/>
                </a:solidFill>
              </a:rPr>
              <a:t>Corps cellulaire</a:t>
            </a:r>
          </a:p>
        </p:txBody>
      </p:sp>
      <p:sp>
        <p:nvSpPr>
          <p:cNvPr id="107524" name="ZoneTexte 6">
            <a:extLst>
              <a:ext uri="{FF2B5EF4-FFF2-40B4-BE49-F238E27FC236}">
                <a16:creationId xmlns:a16="http://schemas.microsoft.com/office/drawing/2014/main" id="{B3676030-2443-1C0F-DACF-40D99497209E}"/>
              </a:ext>
            </a:extLst>
          </p:cNvPr>
          <p:cNvSpPr txBox="1">
            <a:spLocks noChangeArrowheads="1"/>
          </p:cNvSpPr>
          <p:nvPr/>
        </p:nvSpPr>
        <p:spPr bwMode="auto">
          <a:xfrm>
            <a:off x="3971925" y="2006600"/>
            <a:ext cx="14176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en-US" b="1">
                <a:solidFill>
                  <a:srgbClr val="7030A0"/>
                </a:solidFill>
              </a:rPr>
              <a:t>Arborisation terminale</a:t>
            </a:r>
          </a:p>
        </p:txBody>
      </p:sp>
      <p:cxnSp>
        <p:nvCxnSpPr>
          <p:cNvPr id="9" name="Connecteur droit avec flèche 8">
            <a:extLst>
              <a:ext uri="{FF2B5EF4-FFF2-40B4-BE49-F238E27FC236}">
                <a16:creationId xmlns:a16="http://schemas.microsoft.com/office/drawing/2014/main" id="{27DC87CE-6F30-3877-F8A0-082B51620A59}"/>
              </a:ext>
            </a:extLst>
          </p:cNvPr>
          <p:cNvCxnSpPr>
            <a:stCxn id="107523" idx="3"/>
          </p:cNvCxnSpPr>
          <p:nvPr/>
        </p:nvCxnSpPr>
        <p:spPr>
          <a:xfrm flipV="1">
            <a:off x="3001963" y="5713413"/>
            <a:ext cx="989012" cy="29210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1" name="Connecteur droit avec flèche 10">
            <a:extLst>
              <a:ext uri="{FF2B5EF4-FFF2-40B4-BE49-F238E27FC236}">
                <a16:creationId xmlns:a16="http://schemas.microsoft.com/office/drawing/2014/main" id="{A5C7A1DD-D94F-FFB4-55F7-3B09C4B921D9}"/>
              </a:ext>
            </a:extLst>
          </p:cNvPr>
          <p:cNvCxnSpPr>
            <a:cxnSpLocks/>
          </p:cNvCxnSpPr>
          <p:nvPr/>
        </p:nvCxnSpPr>
        <p:spPr>
          <a:xfrm flipH="1">
            <a:off x="3990975" y="2803525"/>
            <a:ext cx="690563" cy="50641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7527" name="ZoneTexte 12">
            <a:extLst>
              <a:ext uri="{FF2B5EF4-FFF2-40B4-BE49-F238E27FC236}">
                <a16:creationId xmlns:a16="http://schemas.microsoft.com/office/drawing/2014/main" id="{253400DE-4E9A-3F1F-A988-AC2382CCB099}"/>
              </a:ext>
            </a:extLst>
          </p:cNvPr>
          <p:cNvSpPr txBox="1">
            <a:spLocks noChangeArrowheads="1"/>
          </p:cNvSpPr>
          <p:nvPr/>
        </p:nvSpPr>
        <p:spPr bwMode="auto">
          <a:xfrm>
            <a:off x="5543550" y="4240213"/>
            <a:ext cx="1687513" cy="584200"/>
          </a:xfrm>
          <a:prstGeom prst="rect">
            <a:avLst/>
          </a:prstGeom>
          <a:solidFill>
            <a:srgbClr val="E1E9F5"/>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en-US" sz="1600" b="1">
                <a:solidFill>
                  <a:srgbClr val="CC045E"/>
                </a:solidFill>
              </a:rPr>
              <a:t>Neuromédiateur (acétyle choline)</a:t>
            </a:r>
          </a:p>
        </p:txBody>
      </p:sp>
      <p:cxnSp>
        <p:nvCxnSpPr>
          <p:cNvPr id="15" name="Connecteur droit avec flèche 14">
            <a:extLst>
              <a:ext uri="{FF2B5EF4-FFF2-40B4-BE49-F238E27FC236}">
                <a16:creationId xmlns:a16="http://schemas.microsoft.com/office/drawing/2014/main" id="{5B8FF988-A086-B493-EA7F-780F2D2FA8E0}"/>
              </a:ext>
            </a:extLst>
          </p:cNvPr>
          <p:cNvCxnSpPr>
            <a:cxnSpLocks/>
          </p:cNvCxnSpPr>
          <p:nvPr/>
        </p:nvCxnSpPr>
        <p:spPr>
          <a:xfrm flipV="1">
            <a:off x="7061200" y="4214813"/>
            <a:ext cx="284163" cy="327025"/>
          </a:xfrm>
          <a:prstGeom prst="straightConnector1">
            <a:avLst/>
          </a:prstGeom>
          <a:ln w="28575">
            <a:solidFill>
              <a:srgbClr val="CC045E"/>
            </a:solidFill>
            <a:tailEnd type="triangle"/>
          </a:ln>
        </p:spPr>
        <p:style>
          <a:lnRef idx="1">
            <a:schemeClr val="accent2"/>
          </a:lnRef>
          <a:fillRef idx="0">
            <a:schemeClr val="accent2"/>
          </a:fillRef>
          <a:effectRef idx="0">
            <a:schemeClr val="accent2"/>
          </a:effectRef>
          <a:fontRef idx="minor">
            <a:schemeClr val="tx1"/>
          </a:fontRef>
        </p:style>
      </p:cxnSp>
      <p:cxnSp>
        <p:nvCxnSpPr>
          <p:cNvPr id="17" name="Connecteur droit avec flèche 16">
            <a:extLst>
              <a:ext uri="{FF2B5EF4-FFF2-40B4-BE49-F238E27FC236}">
                <a16:creationId xmlns:a16="http://schemas.microsoft.com/office/drawing/2014/main" id="{2180A3F8-D9B7-1B82-57D8-A95F42D37163}"/>
              </a:ext>
            </a:extLst>
          </p:cNvPr>
          <p:cNvCxnSpPr>
            <a:cxnSpLocks/>
          </p:cNvCxnSpPr>
          <p:nvPr/>
        </p:nvCxnSpPr>
        <p:spPr>
          <a:xfrm>
            <a:off x="7061200" y="4541838"/>
            <a:ext cx="419100" cy="111125"/>
          </a:xfrm>
          <a:prstGeom prst="straightConnector1">
            <a:avLst/>
          </a:prstGeom>
          <a:ln w="28575">
            <a:solidFill>
              <a:srgbClr val="CC045E"/>
            </a:solidFill>
            <a:tailEnd type="triangle"/>
          </a:ln>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9570" name="Groupe 13">
            <a:extLst>
              <a:ext uri="{FF2B5EF4-FFF2-40B4-BE49-F238E27FC236}">
                <a16:creationId xmlns:a16="http://schemas.microsoft.com/office/drawing/2014/main" id="{350CAB0D-D1DB-860A-62CA-310EB66B56AC}"/>
              </a:ext>
            </a:extLst>
          </p:cNvPr>
          <p:cNvGrpSpPr>
            <a:grpSpLocks/>
          </p:cNvGrpSpPr>
          <p:nvPr/>
        </p:nvGrpSpPr>
        <p:grpSpPr bwMode="auto">
          <a:xfrm>
            <a:off x="7750175" y="473075"/>
            <a:ext cx="4586288" cy="5778500"/>
            <a:chOff x="7749915" y="472560"/>
            <a:chExt cx="4586499" cy="5778988"/>
          </a:xfrm>
        </p:grpSpPr>
        <p:grpSp>
          <p:nvGrpSpPr>
            <p:cNvPr id="109582" name="Groupe 4">
              <a:extLst>
                <a:ext uri="{FF2B5EF4-FFF2-40B4-BE49-F238E27FC236}">
                  <a16:creationId xmlns:a16="http://schemas.microsoft.com/office/drawing/2014/main" id="{757E491F-9934-D7E2-4A38-7C894ABD7DAB}"/>
                </a:ext>
              </a:extLst>
            </p:cNvPr>
            <p:cNvGrpSpPr>
              <a:grpSpLocks/>
            </p:cNvGrpSpPr>
            <p:nvPr/>
          </p:nvGrpSpPr>
          <p:grpSpPr bwMode="auto">
            <a:xfrm>
              <a:off x="7749915" y="472560"/>
              <a:ext cx="4586499" cy="5778988"/>
              <a:chOff x="7749915" y="472560"/>
              <a:chExt cx="4586499" cy="5778988"/>
            </a:xfrm>
          </p:grpSpPr>
          <p:pic>
            <p:nvPicPr>
              <p:cNvPr id="109587" name="Image 2">
                <a:extLst>
                  <a:ext uri="{FF2B5EF4-FFF2-40B4-BE49-F238E27FC236}">
                    <a16:creationId xmlns:a16="http://schemas.microsoft.com/office/drawing/2014/main" id="{076FBC03-EEC4-BB57-A72A-9C7212BF46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9915" y="472560"/>
                <a:ext cx="4586499" cy="577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rme libre : forme 3">
                <a:extLst>
                  <a:ext uri="{FF2B5EF4-FFF2-40B4-BE49-F238E27FC236}">
                    <a16:creationId xmlns:a16="http://schemas.microsoft.com/office/drawing/2014/main" id="{20CF891E-0B33-3222-8C7C-6B79860ED126}"/>
                  </a:ext>
                </a:extLst>
              </p:cNvPr>
              <p:cNvSpPr/>
              <p:nvPr/>
            </p:nvSpPr>
            <p:spPr>
              <a:xfrm>
                <a:off x="9564511" y="1409264"/>
                <a:ext cx="868402" cy="569961"/>
              </a:xfrm>
              <a:custGeom>
                <a:avLst/>
                <a:gdLst>
                  <a:gd name="connsiteX0" fmla="*/ 584616 w 869429"/>
                  <a:gd name="connsiteY0" fmla="*/ 509666 h 569814"/>
                  <a:gd name="connsiteX1" fmla="*/ 584616 w 869429"/>
                  <a:gd name="connsiteY1" fmla="*/ 509666 h 569814"/>
                  <a:gd name="connsiteX2" fmla="*/ 419724 w 869429"/>
                  <a:gd name="connsiteY2" fmla="*/ 569627 h 569814"/>
                  <a:gd name="connsiteX3" fmla="*/ 89941 w 869429"/>
                  <a:gd name="connsiteY3" fmla="*/ 239843 h 569814"/>
                  <a:gd name="connsiteX4" fmla="*/ 0 w 869429"/>
                  <a:gd name="connsiteY4" fmla="*/ 0 h 569814"/>
                  <a:gd name="connsiteX5" fmla="*/ 449705 w 869429"/>
                  <a:gd name="connsiteY5" fmla="*/ 0 h 569814"/>
                  <a:gd name="connsiteX6" fmla="*/ 869429 w 869429"/>
                  <a:gd name="connsiteY6" fmla="*/ 89941 h 569814"/>
                  <a:gd name="connsiteX7" fmla="*/ 779488 w 869429"/>
                  <a:gd name="connsiteY7" fmla="*/ 374755 h 569814"/>
                  <a:gd name="connsiteX8" fmla="*/ 584616 w 869429"/>
                  <a:gd name="connsiteY8" fmla="*/ 509666 h 569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9429" h="569814">
                    <a:moveTo>
                      <a:pt x="584616" y="509666"/>
                    </a:moveTo>
                    <a:lnTo>
                      <a:pt x="584616" y="509666"/>
                    </a:lnTo>
                    <a:cubicBezTo>
                      <a:pt x="451287" y="576331"/>
                      <a:pt x="509387" y="569627"/>
                      <a:pt x="419724" y="569627"/>
                    </a:cubicBezTo>
                    <a:lnTo>
                      <a:pt x="89941" y="239843"/>
                    </a:lnTo>
                    <a:lnTo>
                      <a:pt x="0" y="0"/>
                    </a:lnTo>
                    <a:lnTo>
                      <a:pt x="449705" y="0"/>
                    </a:lnTo>
                    <a:lnTo>
                      <a:pt x="869429" y="89941"/>
                    </a:lnTo>
                    <a:lnTo>
                      <a:pt x="779488" y="374755"/>
                    </a:lnTo>
                    <a:lnTo>
                      <a:pt x="584616" y="509666"/>
                    </a:lnTo>
                    <a:close/>
                  </a:path>
                </a:pathLst>
              </a:custGeom>
              <a:solidFill>
                <a:srgbClr val="E6CF4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0" name="Forme libre : forme 9">
              <a:extLst>
                <a:ext uri="{FF2B5EF4-FFF2-40B4-BE49-F238E27FC236}">
                  <a16:creationId xmlns:a16="http://schemas.microsoft.com/office/drawing/2014/main" id="{EED695C3-8420-9B77-07CB-23C2558960D2}"/>
                </a:ext>
              </a:extLst>
            </p:cNvPr>
            <p:cNvSpPr/>
            <p:nvPr/>
          </p:nvSpPr>
          <p:spPr>
            <a:xfrm>
              <a:off x="11002853" y="1858565"/>
              <a:ext cx="869990" cy="600126"/>
            </a:xfrm>
            <a:custGeom>
              <a:avLst/>
              <a:gdLst>
                <a:gd name="connsiteX0" fmla="*/ 524656 w 869430"/>
                <a:gd name="connsiteY0" fmla="*/ 0 h 599607"/>
                <a:gd name="connsiteX1" fmla="*/ 0 w 869430"/>
                <a:gd name="connsiteY1" fmla="*/ 599607 h 599607"/>
                <a:gd name="connsiteX2" fmla="*/ 464695 w 869430"/>
                <a:gd name="connsiteY2" fmla="*/ 539646 h 599607"/>
                <a:gd name="connsiteX3" fmla="*/ 869430 w 869430"/>
                <a:gd name="connsiteY3" fmla="*/ 104931 h 599607"/>
                <a:gd name="connsiteX4" fmla="*/ 524656 w 869430"/>
                <a:gd name="connsiteY4" fmla="*/ 0 h 599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9430" h="599607">
                  <a:moveTo>
                    <a:pt x="524656" y="0"/>
                  </a:moveTo>
                  <a:lnTo>
                    <a:pt x="0" y="599607"/>
                  </a:lnTo>
                  <a:lnTo>
                    <a:pt x="464695" y="539646"/>
                  </a:lnTo>
                  <a:lnTo>
                    <a:pt x="869430" y="104931"/>
                  </a:lnTo>
                  <a:lnTo>
                    <a:pt x="524656"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 name="Forme libre : forme 10">
              <a:extLst>
                <a:ext uri="{FF2B5EF4-FFF2-40B4-BE49-F238E27FC236}">
                  <a16:creationId xmlns:a16="http://schemas.microsoft.com/office/drawing/2014/main" id="{46B1BB63-3723-4BD0-465D-4A5115E5EEFB}"/>
                </a:ext>
              </a:extLst>
            </p:cNvPr>
            <p:cNvSpPr/>
            <p:nvPr/>
          </p:nvSpPr>
          <p:spPr>
            <a:xfrm>
              <a:off x="10658349" y="2442814"/>
              <a:ext cx="314339" cy="211155"/>
            </a:xfrm>
            <a:custGeom>
              <a:avLst/>
              <a:gdLst>
                <a:gd name="connsiteX0" fmla="*/ 209862 w 314793"/>
                <a:gd name="connsiteY0" fmla="*/ 0 h 209862"/>
                <a:gd name="connsiteX1" fmla="*/ 0 w 314793"/>
                <a:gd name="connsiteY1" fmla="*/ 149901 h 209862"/>
                <a:gd name="connsiteX2" fmla="*/ 119921 w 314793"/>
                <a:gd name="connsiteY2" fmla="*/ 209862 h 209862"/>
                <a:gd name="connsiteX3" fmla="*/ 269823 w 314793"/>
                <a:gd name="connsiteY3" fmla="*/ 164892 h 209862"/>
                <a:gd name="connsiteX4" fmla="*/ 314793 w 314793"/>
                <a:gd name="connsiteY4" fmla="*/ 59960 h 209862"/>
                <a:gd name="connsiteX5" fmla="*/ 209862 w 314793"/>
                <a:gd name="connsiteY5" fmla="*/ 0 h 20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4793" h="209862">
                  <a:moveTo>
                    <a:pt x="209862" y="0"/>
                  </a:moveTo>
                  <a:lnTo>
                    <a:pt x="0" y="149901"/>
                  </a:lnTo>
                  <a:lnTo>
                    <a:pt x="119921" y="209862"/>
                  </a:lnTo>
                  <a:lnTo>
                    <a:pt x="269823" y="164892"/>
                  </a:lnTo>
                  <a:lnTo>
                    <a:pt x="314793" y="59960"/>
                  </a:lnTo>
                  <a:lnTo>
                    <a:pt x="209862" y="0"/>
                  </a:lnTo>
                  <a:close/>
                </a:path>
              </a:pathLst>
            </a:custGeom>
            <a:solidFill>
              <a:srgbClr val="E8DE4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 name="Forme libre : forme 11">
              <a:extLst>
                <a:ext uri="{FF2B5EF4-FFF2-40B4-BE49-F238E27FC236}">
                  <a16:creationId xmlns:a16="http://schemas.microsoft.com/office/drawing/2014/main" id="{7DB596AC-0E4A-6360-92AA-84FE46619AE6}"/>
                </a:ext>
              </a:extLst>
            </p:cNvPr>
            <p:cNvSpPr/>
            <p:nvPr/>
          </p:nvSpPr>
          <p:spPr>
            <a:xfrm>
              <a:off x="8080130" y="4257480"/>
              <a:ext cx="823951" cy="600126"/>
            </a:xfrm>
            <a:custGeom>
              <a:avLst/>
              <a:gdLst>
                <a:gd name="connsiteX0" fmla="*/ 824459 w 824459"/>
                <a:gd name="connsiteY0" fmla="*/ 0 h 599606"/>
                <a:gd name="connsiteX1" fmla="*/ 0 w 824459"/>
                <a:gd name="connsiteY1" fmla="*/ 419724 h 599606"/>
                <a:gd name="connsiteX2" fmla="*/ 239843 w 824459"/>
                <a:gd name="connsiteY2" fmla="*/ 599606 h 599606"/>
                <a:gd name="connsiteX3" fmla="*/ 509666 w 824459"/>
                <a:gd name="connsiteY3" fmla="*/ 434714 h 599606"/>
                <a:gd name="connsiteX4" fmla="*/ 824459 w 824459"/>
                <a:gd name="connsiteY4" fmla="*/ 0 h 599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459" h="599606">
                  <a:moveTo>
                    <a:pt x="824459" y="0"/>
                  </a:moveTo>
                  <a:lnTo>
                    <a:pt x="0" y="419724"/>
                  </a:lnTo>
                  <a:lnTo>
                    <a:pt x="239843" y="599606"/>
                  </a:lnTo>
                  <a:lnTo>
                    <a:pt x="509666" y="434714"/>
                  </a:lnTo>
                  <a:lnTo>
                    <a:pt x="824459"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 name="Forme libre : forme 12">
              <a:extLst>
                <a:ext uri="{FF2B5EF4-FFF2-40B4-BE49-F238E27FC236}">
                  <a16:creationId xmlns:a16="http://schemas.microsoft.com/office/drawing/2014/main" id="{AA42A5E2-740A-8CAC-DB8E-3AFA6A161050}"/>
                </a:ext>
              </a:extLst>
            </p:cNvPr>
            <p:cNvSpPr/>
            <p:nvPr/>
          </p:nvSpPr>
          <p:spPr>
            <a:xfrm>
              <a:off x="8948533" y="4062201"/>
              <a:ext cx="255599" cy="195278"/>
            </a:xfrm>
            <a:custGeom>
              <a:avLst/>
              <a:gdLst>
                <a:gd name="connsiteX0" fmla="*/ 254833 w 254833"/>
                <a:gd name="connsiteY0" fmla="*/ 104932 h 194873"/>
                <a:gd name="connsiteX1" fmla="*/ 224852 w 254833"/>
                <a:gd name="connsiteY1" fmla="*/ 0 h 194873"/>
                <a:gd name="connsiteX2" fmla="*/ 14990 w 254833"/>
                <a:gd name="connsiteY2" fmla="*/ 29981 h 194873"/>
                <a:gd name="connsiteX3" fmla="*/ 0 w 254833"/>
                <a:gd name="connsiteY3" fmla="*/ 179882 h 194873"/>
                <a:gd name="connsiteX4" fmla="*/ 104931 w 254833"/>
                <a:gd name="connsiteY4" fmla="*/ 194873 h 194873"/>
                <a:gd name="connsiteX5" fmla="*/ 254833 w 254833"/>
                <a:gd name="connsiteY5" fmla="*/ 104932 h 194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833" h="194873">
                  <a:moveTo>
                    <a:pt x="254833" y="104932"/>
                  </a:moveTo>
                  <a:lnTo>
                    <a:pt x="224852" y="0"/>
                  </a:lnTo>
                  <a:lnTo>
                    <a:pt x="14990" y="29981"/>
                  </a:lnTo>
                  <a:lnTo>
                    <a:pt x="0" y="179882"/>
                  </a:lnTo>
                  <a:lnTo>
                    <a:pt x="104931" y="194873"/>
                  </a:lnTo>
                  <a:lnTo>
                    <a:pt x="254833" y="104932"/>
                  </a:lnTo>
                  <a:close/>
                </a:path>
              </a:pathLst>
            </a:custGeom>
            <a:solidFill>
              <a:srgbClr val="E3B4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09571" name="ZoneTexte 6">
            <a:extLst>
              <a:ext uri="{FF2B5EF4-FFF2-40B4-BE49-F238E27FC236}">
                <a16:creationId xmlns:a16="http://schemas.microsoft.com/office/drawing/2014/main" id="{EF09C818-77DE-DA9E-96CE-EBDD06B5025E}"/>
              </a:ext>
            </a:extLst>
          </p:cNvPr>
          <p:cNvSpPr txBox="1">
            <a:spLocks noChangeArrowheads="1"/>
          </p:cNvSpPr>
          <p:nvPr/>
        </p:nvSpPr>
        <p:spPr bwMode="auto">
          <a:xfrm>
            <a:off x="8985250" y="6062663"/>
            <a:ext cx="20272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en-US" sz="2000" b="1" dirty="0">
                <a:latin typeface="Times New Roman" panose="02020603050405020304" pitchFamily="18" charset="0"/>
                <a:cs typeface="Times New Roman" panose="02020603050405020304" pitchFamily="18" charset="0"/>
              </a:rPr>
              <a:t>neurone </a:t>
            </a:r>
          </a:p>
          <a:p>
            <a:pPr algn="ctr" eaLnBrk="1" hangingPunct="1"/>
            <a:r>
              <a:rPr lang="fr-FR" altLang="en-US" sz="2000" b="1" dirty="0">
                <a:latin typeface="Times New Roman" panose="02020603050405020304" pitchFamily="18" charset="0"/>
                <a:cs typeface="Times New Roman" panose="02020603050405020304" pitchFamily="18" charset="0"/>
              </a:rPr>
              <a:t>post-synaptique</a:t>
            </a:r>
            <a:endParaRPr lang="fr-FR" altLang="en-US" sz="2000" dirty="0"/>
          </a:p>
        </p:txBody>
      </p:sp>
      <p:sp>
        <p:nvSpPr>
          <p:cNvPr id="109572" name="ZoneTexte 7">
            <a:extLst>
              <a:ext uri="{FF2B5EF4-FFF2-40B4-BE49-F238E27FC236}">
                <a16:creationId xmlns:a16="http://schemas.microsoft.com/office/drawing/2014/main" id="{8782A7CE-12B4-63CA-0850-3B510676CE20}"/>
              </a:ext>
            </a:extLst>
          </p:cNvPr>
          <p:cNvSpPr txBox="1">
            <a:spLocks noChangeArrowheads="1"/>
          </p:cNvSpPr>
          <p:nvPr/>
        </p:nvSpPr>
        <p:spPr bwMode="auto">
          <a:xfrm>
            <a:off x="8985250" y="-101600"/>
            <a:ext cx="20272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en-US" sz="2000" b="1">
                <a:latin typeface="Times New Roman" panose="02020603050405020304" pitchFamily="18" charset="0"/>
                <a:cs typeface="Times New Roman" panose="02020603050405020304" pitchFamily="18" charset="0"/>
              </a:rPr>
              <a:t>neurone </a:t>
            </a:r>
          </a:p>
          <a:p>
            <a:pPr algn="ctr" eaLnBrk="1" hangingPunct="1"/>
            <a:r>
              <a:rPr lang="fr-FR" altLang="en-US" sz="2000" b="1">
                <a:latin typeface="Times New Roman" panose="02020603050405020304" pitchFamily="18" charset="0"/>
                <a:cs typeface="Times New Roman" panose="02020603050405020304" pitchFamily="18" charset="0"/>
              </a:rPr>
              <a:t>pré-synaptique</a:t>
            </a:r>
            <a:endParaRPr lang="fr-FR" altLang="en-US" sz="2000"/>
          </a:p>
        </p:txBody>
      </p:sp>
      <p:sp>
        <p:nvSpPr>
          <p:cNvPr id="109574" name="ZoneTexte 8">
            <a:extLst>
              <a:ext uri="{FF2B5EF4-FFF2-40B4-BE49-F238E27FC236}">
                <a16:creationId xmlns:a16="http://schemas.microsoft.com/office/drawing/2014/main" id="{E7FF7FC4-F329-53DD-751F-A609C59B719C}"/>
              </a:ext>
            </a:extLst>
          </p:cNvPr>
          <p:cNvSpPr txBox="1">
            <a:spLocks noChangeArrowheads="1"/>
          </p:cNvSpPr>
          <p:nvPr/>
        </p:nvSpPr>
        <p:spPr bwMode="auto">
          <a:xfrm>
            <a:off x="10648950" y="3192463"/>
            <a:ext cx="16875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en-US" sz="1600" b="1">
                <a:solidFill>
                  <a:srgbClr val="CC045E"/>
                </a:solidFill>
              </a:rPr>
              <a:t> (acétyle choline)</a:t>
            </a:r>
          </a:p>
        </p:txBody>
      </p:sp>
      <p:sp>
        <p:nvSpPr>
          <p:cNvPr id="109575" name="ZoneTexte 14">
            <a:extLst>
              <a:ext uri="{FF2B5EF4-FFF2-40B4-BE49-F238E27FC236}">
                <a16:creationId xmlns:a16="http://schemas.microsoft.com/office/drawing/2014/main" id="{F80C7A0D-8CB6-312C-F3F2-3E9B980A4B58}"/>
              </a:ext>
            </a:extLst>
          </p:cNvPr>
          <p:cNvSpPr txBox="1">
            <a:spLocks noChangeArrowheads="1"/>
          </p:cNvSpPr>
          <p:nvPr/>
        </p:nvSpPr>
        <p:spPr bwMode="auto">
          <a:xfrm>
            <a:off x="7345363" y="2995613"/>
            <a:ext cx="11557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en-US" sz="1600" b="1">
                <a:solidFill>
                  <a:srgbClr val="D04D12"/>
                </a:solidFill>
              </a:rPr>
              <a:t>Fente synaptique </a:t>
            </a:r>
          </a:p>
        </p:txBody>
      </p:sp>
      <p:sp>
        <p:nvSpPr>
          <p:cNvPr id="109576" name="ZoneTexte 15">
            <a:extLst>
              <a:ext uri="{FF2B5EF4-FFF2-40B4-BE49-F238E27FC236}">
                <a16:creationId xmlns:a16="http://schemas.microsoft.com/office/drawing/2014/main" id="{216DBBA6-CF52-5E8A-775C-40959BD74C7A}"/>
              </a:ext>
            </a:extLst>
          </p:cNvPr>
          <p:cNvSpPr txBox="1">
            <a:spLocks noChangeArrowheads="1"/>
          </p:cNvSpPr>
          <p:nvPr/>
        </p:nvSpPr>
        <p:spPr bwMode="auto">
          <a:xfrm>
            <a:off x="7359650" y="1779588"/>
            <a:ext cx="11557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en-US" sz="2000" b="1"/>
              <a:t>Vésicule </a:t>
            </a:r>
          </a:p>
        </p:txBody>
      </p:sp>
      <p:cxnSp>
        <p:nvCxnSpPr>
          <p:cNvPr id="18" name="Connecteur droit avec flèche 17">
            <a:extLst>
              <a:ext uri="{FF2B5EF4-FFF2-40B4-BE49-F238E27FC236}">
                <a16:creationId xmlns:a16="http://schemas.microsoft.com/office/drawing/2014/main" id="{E569276C-DC31-469D-8502-70D11F71FCA3}"/>
              </a:ext>
            </a:extLst>
          </p:cNvPr>
          <p:cNvCxnSpPr>
            <a:cxnSpLocks/>
          </p:cNvCxnSpPr>
          <p:nvPr/>
        </p:nvCxnSpPr>
        <p:spPr>
          <a:xfrm flipH="1" flipV="1">
            <a:off x="10537825" y="2862263"/>
            <a:ext cx="277813" cy="566737"/>
          </a:xfrm>
          <a:prstGeom prst="straightConnector1">
            <a:avLst/>
          </a:prstGeom>
          <a:ln w="28575">
            <a:solidFill>
              <a:srgbClr val="CC045E"/>
            </a:solidFill>
            <a:tailEnd type="triangle"/>
          </a:ln>
        </p:spPr>
        <p:style>
          <a:lnRef idx="1">
            <a:schemeClr val="accent2"/>
          </a:lnRef>
          <a:fillRef idx="0">
            <a:schemeClr val="accent2"/>
          </a:fillRef>
          <a:effectRef idx="0">
            <a:schemeClr val="accent2"/>
          </a:effectRef>
          <a:fontRef idx="minor">
            <a:schemeClr val="tx1"/>
          </a:fontRef>
        </p:style>
      </p:cxnSp>
      <p:cxnSp>
        <p:nvCxnSpPr>
          <p:cNvPr id="20" name="Connecteur droit avec flèche 19">
            <a:extLst>
              <a:ext uri="{FF2B5EF4-FFF2-40B4-BE49-F238E27FC236}">
                <a16:creationId xmlns:a16="http://schemas.microsoft.com/office/drawing/2014/main" id="{E849AF0A-62BC-C1DC-543F-388ACCB4A69B}"/>
              </a:ext>
            </a:extLst>
          </p:cNvPr>
          <p:cNvCxnSpPr>
            <a:cxnSpLocks/>
          </p:cNvCxnSpPr>
          <p:nvPr/>
        </p:nvCxnSpPr>
        <p:spPr>
          <a:xfrm flipH="1">
            <a:off x="10433050" y="3429000"/>
            <a:ext cx="382588" cy="0"/>
          </a:xfrm>
          <a:prstGeom prst="straightConnector1">
            <a:avLst/>
          </a:prstGeom>
          <a:ln w="28575">
            <a:solidFill>
              <a:srgbClr val="CC045E"/>
            </a:solidFill>
            <a:tailEnd type="triangle"/>
          </a:ln>
        </p:spPr>
        <p:style>
          <a:lnRef idx="1">
            <a:schemeClr val="accent2"/>
          </a:lnRef>
          <a:fillRef idx="0">
            <a:schemeClr val="accent2"/>
          </a:fillRef>
          <a:effectRef idx="0">
            <a:schemeClr val="accent2"/>
          </a:effectRef>
          <a:fontRef idx="minor">
            <a:schemeClr val="tx1"/>
          </a:fontRef>
        </p:style>
      </p:cxnSp>
      <p:sp>
        <p:nvSpPr>
          <p:cNvPr id="109579" name="ZoneTexte 22">
            <a:extLst>
              <a:ext uri="{FF2B5EF4-FFF2-40B4-BE49-F238E27FC236}">
                <a16:creationId xmlns:a16="http://schemas.microsoft.com/office/drawing/2014/main" id="{1949F09E-48C4-D852-7958-74D685CC67BD}"/>
              </a:ext>
            </a:extLst>
          </p:cNvPr>
          <p:cNvSpPr txBox="1">
            <a:spLocks noChangeArrowheads="1"/>
          </p:cNvSpPr>
          <p:nvPr/>
        </p:nvSpPr>
        <p:spPr bwMode="auto">
          <a:xfrm>
            <a:off x="10875963" y="4676775"/>
            <a:ext cx="14605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en-US" sz="1600" b="1"/>
              <a:t>Récepteurs membranaires </a:t>
            </a:r>
          </a:p>
        </p:txBody>
      </p:sp>
      <p:cxnSp>
        <p:nvCxnSpPr>
          <p:cNvPr id="25" name="Connecteur droit avec flèche 24">
            <a:extLst>
              <a:ext uri="{FF2B5EF4-FFF2-40B4-BE49-F238E27FC236}">
                <a16:creationId xmlns:a16="http://schemas.microsoft.com/office/drawing/2014/main" id="{76813642-2AFC-3CB0-084D-9C4F4070706B}"/>
              </a:ext>
            </a:extLst>
          </p:cNvPr>
          <p:cNvCxnSpPr>
            <a:cxnSpLocks/>
            <a:stCxn id="109579" idx="1"/>
          </p:cNvCxnSpPr>
          <p:nvPr/>
        </p:nvCxnSpPr>
        <p:spPr>
          <a:xfrm flipH="1" flipV="1">
            <a:off x="10815638" y="3954463"/>
            <a:ext cx="60325" cy="10160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a:extLst>
              <a:ext uri="{FF2B5EF4-FFF2-40B4-BE49-F238E27FC236}">
                <a16:creationId xmlns:a16="http://schemas.microsoft.com/office/drawing/2014/main" id="{99C39009-5880-0BD9-EE2B-E7B74000BA03}"/>
              </a:ext>
            </a:extLst>
          </p:cNvPr>
          <p:cNvCxnSpPr>
            <a:cxnSpLocks/>
            <a:stCxn id="109579" idx="1"/>
          </p:cNvCxnSpPr>
          <p:nvPr/>
        </p:nvCxnSpPr>
        <p:spPr>
          <a:xfrm flipH="1" flipV="1">
            <a:off x="10237788" y="3940175"/>
            <a:ext cx="638175" cy="103028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79A461DF-4205-0409-1E48-1D6E6D2536D8}"/>
              </a:ext>
            </a:extLst>
          </p:cNvPr>
          <p:cNvSpPr txBox="1"/>
          <p:nvPr/>
        </p:nvSpPr>
        <p:spPr>
          <a:xfrm>
            <a:off x="470896" y="714652"/>
            <a:ext cx="6192174" cy="5293757"/>
          </a:xfrm>
          <a:prstGeom prst="rect">
            <a:avLst/>
          </a:prstGeom>
          <a:noFill/>
        </p:spPr>
        <p:txBody>
          <a:bodyPr wrap="square">
            <a:spAutoFit/>
          </a:bodyPr>
          <a:lstStyle/>
          <a:p>
            <a:pPr algn="just"/>
            <a:r>
              <a:rPr lang="fr-FR" sz="2600" dirty="0">
                <a:latin typeface="Times New Roman" panose="02020603050405020304" pitchFamily="18" charset="0"/>
                <a:cs typeface="Times New Roman" panose="02020603050405020304" pitchFamily="18" charset="0"/>
              </a:rPr>
              <a:t>La succession des événements intervenant dans le fonctionnement de la synapse est :</a:t>
            </a:r>
          </a:p>
          <a:p>
            <a:pPr marL="342900" indent="-342900" algn="just">
              <a:buAutoNum type="arabicParenR"/>
            </a:pPr>
            <a:r>
              <a:rPr lang="fr-FR" sz="2600" dirty="0">
                <a:latin typeface="Times New Roman" panose="02020603050405020304" pitchFamily="18" charset="0"/>
                <a:cs typeface="Times New Roman" panose="02020603050405020304" pitchFamily="18" charset="0"/>
              </a:rPr>
              <a:t>Arrivée d’un message nerveux de nature électrique à l’extrémité de l’axone du neurone présynaptique</a:t>
            </a:r>
          </a:p>
          <a:p>
            <a:pPr marL="342900" indent="-342900" algn="just">
              <a:buAutoNum type="arabicParenR"/>
            </a:pPr>
            <a:r>
              <a:rPr lang="fr-FR" sz="2600" dirty="0">
                <a:latin typeface="Times New Roman" panose="02020603050405020304" pitchFamily="18" charset="0"/>
                <a:cs typeface="Times New Roman" panose="02020603050405020304" pitchFamily="18" charset="0"/>
              </a:rPr>
              <a:t>Exocytose des vésicules synaptiques et libération de l’acétylcholine dans la fente synaptique (espace synaptique)</a:t>
            </a:r>
          </a:p>
          <a:p>
            <a:pPr marL="342900" indent="-342900" algn="just">
              <a:buAutoNum type="arabicParenR"/>
            </a:pPr>
            <a:r>
              <a:rPr lang="fr-FR" sz="2600" dirty="0">
                <a:latin typeface="Times New Roman" panose="02020603050405020304" pitchFamily="18" charset="0"/>
                <a:cs typeface="Times New Roman" panose="02020603050405020304" pitchFamily="18" charset="0"/>
              </a:rPr>
              <a:t>Fixation des molécules d’acétylcholine (neurotransmetteur) sur les récepteurs postsynaptiques </a:t>
            </a:r>
          </a:p>
          <a:p>
            <a:pPr marL="342900" indent="-342900" algn="just">
              <a:buAutoNum type="arabicParenR"/>
            </a:pPr>
            <a:r>
              <a:rPr lang="fr-FR" sz="2600" dirty="0">
                <a:latin typeface="Times New Roman" panose="02020603050405020304" pitchFamily="18" charset="0"/>
                <a:cs typeface="Times New Roman" panose="02020603050405020304" pitchFamily="18" charset="0"/>
              </a:rPr>
              <a:t>Le passage de l’influx nerveux est l’origine de la communication nerveuses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9" name="Connecteur droit 38">
            <a:extLst>
              <a:ext uri="{FF2B5EF4-FFF2-40B4-BE49-F238E27FC236}">
                <a16:creationId xmlns:a16="http://schemas.microsoft.com/office/drawing/2014/main" id="{A4F91CEC-28AA-B110-C888-DC2EE75B7C62}"/>
              </a:ext>
            </a:extLst>
          </p:cNvPr>
          <p:cNvCxnSpPr/>
          <p:nvPr/>
        </p:nvCxnSpPr>
        <p:spPr>
          <a:xfrm flipH="1">
            <a:off x="6435725" y="2954338"/>
            <a:ext cx="24844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1729E09F-2063-4497-3E90-27C7B4B46BBF}"/>
              </a:ext>
            </a:extLst>
          </p:cNvPr>
          <p:cNvCxnSpPr/>
          <p:nvPr/>
        </p:nvCxnSpPr>
        <p:spPr>
          <a:xfrm flipH="1">
            <a:off x="2925763" y="3033713"/>
            <a:ext cx="25844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4452" name="Rectangle 22">
            <a:extLst>
              <a:ext uri="{FF2B5EF4-FFF2-40B4-BE49-F238E27FC236}">
                <a16:creationId xmlns:a16="http://schemas.microsoft.com/office/drawing/2014/main" id="{F6956C6B-9349-BEF4-6F78-CE04E721445A}"/>
              </a:ext>
            </a:extLst>
          </p:cNvPr>
          <p:cNvSpPr>
            <a:spLocks noChangeArrowheads="1"/>
          </p:cNvSpPr>
          <p:nvPr/>
        </p:nvSpPr>
        <p:spPr bwMode="auto">
          <a:xfrm>
            <a:off x="3865563" y="1098550"/>
            <a:ext cx="3843337" cy="652463"/>
          </a:xfrm>
          <a:prstGeom prst="ellipse">
            <a:avLst/>
          </a:prstGeom>
          <a:solidFill>
            <a:srgbClr val="FFFFFF"/>
          </a:solidFill>
          <a:ln w="38100">
            <a:solidFill>
              <a:schemeClr val="tx1"/>
            </a:solidFill>
            <a:miter lim="800000"/>
            <a:headEnd/>
            <a:tailEnd/>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fr-FR" altLang="en-US" sz="2400" b="1"/>
              <a:t>Moelle épinière</a:t>
            </a:r>
            <a:endParaRPr lang="ar-MA" altLang="fr-FR" sz="2400" b="1">
              <a:latin typeface="Sakkal Majalla" panose="02000000000000000000" pitchFamily="2" charset="-78"/>
              <a:cs typeface="Sakkal Majalla" panose="02000000000000000000" pitchFamily="2" charset="-78"/>
            </a:endParaRPr>
          </a:p>
        </p:txBody>
      </p:sp>
      <p:sp>
        <p:nvSpPr>
          <p:cNvPr id="104453" name="Rectangle 29">
            <a:extLst>
              <a:ext uri="{FF2B5EF4-FFF2-40B4-BE49-F238E27FC236}">
                <a16:creationId xmlns:a16="http://schemas.microsoft.com/office/drawing/2014/main" id="{865FF7C7-5A32-2B4C-42DB-E33CE54008E3}"/>
              </a:ext>
            </a:extLst>
          </p:cNvPr>
          <p:cNvSpPr>
            <a:spLocks noChangeArrowheads="1"/>
          </p:cNvSpPr>
          <p:nvPr/>
        </p:nvSpPr>
        <p:spPr bwMode="auto">
          <a:xfrm>
            <a:off x="1401763" y="5049838"/>
            <a:ext cx="2770187" cy="825500"/>
          </a:xfrm>
          <a:prstGeom prst="rect">
            <a:avLst/>
          </a:prstGeom>
          <a:solidFill>
            <a:srgbClr val="FFFFFF"/>
          </a:solidFill>
          <a:ln w="38100">
            <a:solidFill>
              <a:schemeClr val="tx1"/>
            </a:solidFill>
            <a:miter lim="800000"/>
            <a:headEnd/>
            <a:tailEnd/>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fr-FR" altLang="en-US" sz="2800" b="1"/>
              <a:t>Récepteur sensoriel</a:t>
            </a:r>
            <a:endParaRPr lang="ar-MA" altLang="fr-FR" sz="2800" b="1">
              <a:latin typeface="Sakkal Majalla" panose="02000000000000000000" pitchFamily="2" charset="-78"/>
              <a:cs typeface="Sakkal Majalla" panose="02000000000000000000" pitchFamily="2" charset="-78"/>
            </a:endParaRPr>
          </a:p>
        </p:txBody>
      </p:sp>
      <p:sp>
        <p:nvSpPr>
          <p:cNvPr id="104454" name="Rectangle 127238">
            <a:extLst>
              <a:ext uri="{FF2B5EF4-FFF2-40B4-BE49-F238E27FC236}">
                <a16:creationId xmlns:a16="http://schemas.microsoft.com/office/drawing/2014/main" id="{DD2A3812-94C2-0021-4A33-368DF25FDA0D}"/>
              </a:ext>
            </a:extLst>
          </p:cNvPr>
          <p:cNvSpPr>
            <a:spLocks noChangeArrowheads="1"/>
          </p:cNvSpPr>
          <p:nvPr/>
        </p:nvSpPr>
        <p:spPr bwMode="auto">
          <a:xfrm>
            <a:off x="6826250" y="2513013"/>
            <a:ext cx="1955800" cy="874712"/>
          </a:xfrm>
          <a:prstGeom prst="rect">
            <a:avLst/>
          </a:prstGeom>
          <a:solidFill>
            <a:srgbClr val="FFFFFF"/>
          </a:solidFill>
          <a:ln w="38100">
            <a:solidFill>
              <a:schemeClr val="tx1"/>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fr-FR" altLang="en-US" sz="2800" b="1"/>
              <a:t>Conducteur moteur</a:t>
            </a:r>
            <a:endParaRPr lang="ar-MA" altLang="fr-FR" sz="2800" b="1">
              <a:latin typeface="Sakkal Majalla" panose="02000000000000000000" pitchFamily="2" charset="-78"/>
              <a:cs typeface="Sakkal Majalla" panose="02000000000000000000" pitchFamily="2" charset="-78"/>
            </a:endParaRPr>
          </a:p>
        </p:txBody>
      </p:sp>
      <p:sp>
        <p:nvSpPr>
          <p:cNvPr id="104455" name="Rectangle 34">
            <a:extLst>
              <a:ext uri="{FF2B5EF4-FFF2-40B4-BE49-F238E27FC236}">
                <a16:creationId xmlns:a16="http://schemas.microsoft.com/office/drawing/2014/main" id="{0542A0FE-F906-8008-B096-CBB8221515CB}"/>
              </a:ext>
            </a:extLst>
          </p:cNvPr>
          <p:cNvSpPr>
            <a:spLocks noChangeArrowheads="1"/>
          </p:cNvSpPr>
          <p:nvPr/>
        </p:nvSpPr>
        <p:spPr bwMode="auto">
          <a:xfrm>
            <a:off x="2693988" y="1162050"/>
            <a:ext cx="462756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solidFill>
                <a:srgbClr val="000000"/>
              </a:solidFill>
            </a:endParaRPr>
          </a:p>
        </p:txBody>
      </p:sp>
      <p:cxnSp>
        <p:nvCxnSpPr>
          <p:cNvPr id="3" name="Connecteur : en angle 2">
            <a:extLst>
              <a:ext uri="{FF2B5EF4-FFF2-40B4-BE49-F238E27FC236}">
                <a16:creationId xmlns:a16="http://schemas.microsoft.com/office/drawing/2014/main" id="{D6909EDE-2AFB-CCC8-263D-EDB45413B0B4}"/>
              </a:ext>
            </a:extLst>
          </p:cNvPr>
          <p:cNvCxnSpPr>
            <a:cxnSpLocks/>
          </p:cNvCxnSpPr>
          <p:nvPr/>
        </p:nvCxnSpPr>
        <p:spPr>
          <a:xfrm rot="5400000" flipH="1" flipV="1">
            <a:off x="2039938" y="2555875"/>
            <a:ext cx="3359150" cy="1587500"/>
          </a:xfrm>
          <a:prstGeom prst="bentConnector3">
            <a:avLst>
              <a:gd name="adj1" fmla="val 88796"/>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Connecteur : en angle 4">
            <a:extLst>
              <a:ext uri="{FF2B5EF4-FFF2-40B4-BE49-F238E27FC236}">
                <a16:creationId xmlns:a16="http://schemas.microsoft.com/office/drawing/2014/main" id="{FB4C91D4-9856-A09C-D08A-AD81F1FD619B}"/>
              </a:ext>
            </a:extLst>
          </p:cNvPr>
          <p:cNvCxnSpPr>
            <a:cxnSpLocks/>
          </p:cNvCxnSpPr>
          <p:nvPr/>
        </p:nvCxnSpPr>
        <p:spPr>
          <a:xfrm rot="16200000" flipH="1">
            <a:off x="6299200" y="2444750"/>
            <a:ext cx="3422650" cy="1841500"/>
          </a:xfrm>
          <a:prstGeom prst="bentConnector3">
            <a:avLst>
              <a:gd name="adj1" fmla="val 21696"/>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1" name="Éclair 10">
            <a:extLst>
              <a:ext uri="{FF2B5EF4-FFF2-40B4-BE49-F238E27FC236}">
                <a16:creationId xmlns:a16="http://schemas.microsoft.com/office/drawing/2014/main" id="{E24CD5E8-B6BD-CB9C-631F-87090AA5C178}"/>
              </a:ext>
            </a:extLst>
          </p:cNvPr>
          <p:cNvSpPr/>
          <p:nvPr/>
        </p:nvSpPr>
        <p:spPr>
          <a:xfrm>
            <a:off x="360363" y="5213350"/>
            <a:ext cx="1041400" cy="355600"/>
          </a:xfrm>
          <a:prstGeom prst="lightningBol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prstClr val="white"/>
              </a:solidFill>
            </a:endParaRPr>
          </a:p>
        </p:txBody>
      </p:sp>
      <p:sp>
        <p:nvSpPr>
          <p:cNvPr id="104459" name="ZoneTexte 11">
            <a:extLst>
              <a:ext uri="{FF2B5EF4-FFF2-40B4-BE49-F238E27FC236}">
                <a16:creationId xmlns:a16="http://schemas.microsoft.com/office/drawing/2014/main" id="{9B4465B4-3883-94C4-18B2-160C8485E95E}"/>
              </a:ext>
            </a:extLst>
          </p:cNvPr>
          <p:cNvSpPr txBox="1">
            <a:spLocks noChangeArrowheads="1"/>
          </p:cNvSpPr>
          <p:nvPr/>
        </p:nvSpPr>
        <p:spPr bwMode="auto">
          <a:xfrm>
            <a:off x="22225" y="4503738"/>
            <a:ext cx="1379538" cy="62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rtl="1"/>
            <a:r>
              <a:rPr lang="fr-FR" altLang="en-US" sz="2800" b="1">
                <a:solidFill>
                  <a:srgbClr val="FF0000"/>
                </a:solidFill>
                <a:latin typeface="Sakkal Majalla" panose="02000000000000000000" pitchFamily="2" charset="-78"/>
                <a:cs typeface="Sakkal Majalla" panose="02000000000000000000" pitchFamily="2" charset="-78"/>
              </a:rPr>
              <a:t>Stimulus</a:t>
            </a:r>
            <a:endParaRPr lang="ar-MA" altLang="en-US" sz="2800" b="1">
              <a:solidFill>
                <a:srgbClr val="FF0000"/>
              </a:solidFill>
              <a:latin typeface="Sakkal Majalla" panose="02000000000000000000" pitchFamily="2" charset="-78"/>
              <a:cs typeface="Sakkal Majalla" panose="02000000000000000000" pitchFamily="2" charset="-78"/>
            </a:endParaRPr>
          </a:p>
          <a:p>
            <a:pPr algn="ctr" rtl="1"/>
            <a:r>
              <a:rPr lang="ar-MA" altLang="en-US" sz="2800" b="1">
                <a:solidFill>
                  <a:srgbClr val="FF0000"/>
                </a:solidFill>
                <a:latin typeface="Sakkal Majalla" panose="02000000000000000000" pitchFamily="2" charset="-78"/>
                <a:cs typeface="Sakkal Majalla" panose="02000000000000000000" pitchFamily="2" charset="-78"/>
              </a:rPr>
              <a:t>مهيج</a:t>
            </a:r>
            <a:endParaRPr lang="fr-FR" altLang="en-US" sz="2800" b="1">
              <a:solidFill>
                <a:srgbClr val="FF0000"/>
              </a:solidFill>
              <a:latin typeface="Sakkal Majalla" panose="02000000000000000000" pitchFamily="2" charset="-78"/>
              <a:cs typeface="Sakkal Majalla" panose="02000000000000000000" pitchFamily="2" charset="-78"/>
            </a:endParaRPr>
          </a:p>
        </p:txBody>
      </p:sp>
      <p:sp>
        <p:nvSpPr>
          <p:cNvPr id="104460" name="Rectangle 12">
            <a:extLst>
              <a:ext uri="{FF2B5EF4-FFF2-40B4-BE49-F238E27FC236}">
                <a16:creationId xmlns:a16="http://schemas.microsoft.com/office/drawing/2014/main" id="{D27B7FC8-1A4C-187E-2828-2D6ABB9A45D2}"/>
              </a:ext>
            </a:extLst>
          </p:cNvPr>
          <p:cNvSpPr>
            <a:spLocks noChangeArrowheads="1"/>
          </p:cNvSpPr>
          <p:nvPr/>
        </p:nvSpPr>
        <p:spPr bwMode="auto">
          <a:xfrm>
            <a:off x="9210675" y="6164263"/>
            <a:ext cx="2779713" cy="5000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rtl="1" eaLnBrk="1" hangingPunct="1"/>
            <a:r>
              <a:rPr lang="fr-FR" altLang="en-US" sz="2000" b="1">
                <a:solidFill>
                  <a:srgbClr val="00B050"/>
                </a:solidFill>
              </a:rPr>
              <a:t>Motricité volontaire</a:t>
            </a:r>
          </a:p>
          <a:p>
            <a:pPr algn="ctr" rtl="1" eaLnBrk="1" hangingPunct="1"/>
            <a:r>
              <a:rPr lang="fr-FR" altLang="en-US" sz="2000" b="1">
                <a:solidFill>
                  <a:srgbClr val="00B050"/>
                </a:solidFill>
                <a:latin typeface="Book Antiqua" panose="02040602050305030304" pitchFamily="18" charset="0"/>
                <a:cs typeface="Times New Roman" panose="02020603050405020304" pitchFamily="18" charset="0"/>
              </a:rPr>
              <a:t>3/</a:t>
            </a:r>
            <a:endParaRPr lang="en-US" altLang="en-US" sz="2000">
              <a:solidFill>
                <a:srgbClr val="00B050"/>
              </a:solidFill>
              <a:latin typeface="Arial" panose="020B0604020202020204" pitchFamily="34" charset="0"/>
              <a:cs typeface="Arial" panose="020B0604020202020204" pitchFamily="34" charset="0"/>
            </a:endParaRPr>
          </a:p>
          <a:p>
            <a:endParaRPr lang="en-US" altLang="en-US" sz="2000">
              <a:solidFill>
                <a:srgbClr val="00B050"/>
              </a:solidFill>
              <a:latin typeface="Arial" panose="020B0604020202020204" pitchFamily="34" charset="0"/>
              <a:cs typeface="Arial" panose="020B0604020202020204" pitchFamily="34" charset="0"/>
            </a:endParaRPr>
          </a:p>
        </p:txBody>
      </p:sp>
      <p:cxnSp>
        <p:nvCxnSpPr>
          <p:cNvPr id="29" name="Connecteur droit avec flèche 28">
            <a:extLst>
              <a:ext uri="{FF2B5EF4-FFF2-40B4-BE49-F238E27FC236}">
                <a16:creationId xmlns:a16="http://schemas.microsoft.com/office/drawing/2014/main" id="{3B560887-2A9C-D89E-2B4D-BFDF57540B0B}"/>
              </a:ext>
            </a:extLst>
          </p:cNvPr>
          <p:cNvCxnSpPr>
            <a:cxnSpLocks/>
          </p:cNvCxnSpPr>
          <p:nvPr/>
        </p:nvCxnSpPr>
        <p:spPr>
          <a:xfrm>
            <a:off x="8369300" y="6413500"/>
            <a:ext cx="996950" cy="0"/>
          </a:xfrm>
          <a:prstGeom prst="straightConnector1">
            <a:avLst/>
          </a:prstGeom>
          <a:ln w="5715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3CD88C46-9CD5-6577-6415-8AD61C83C15B}"/>
              </a:ext>
            </a:extLst>
          </p:cNvPr>
          <p:cNvCxnSpPr>
            <a:cxnSpLocks/>
          </p:cNvCxnSpPr>
          <p:nvPr/>
        </p:nvCxnSpPr>
        <p:spPr>
          <a:xfrm>
            <a:off x="217488" y="6413500"/>
            <a:ext cx="960437" cy="0"/>
          </a:xfrm>
          <a:prstGeom prst="straightConnector1">
            <a:avLst/>
          </a:prstGeom>
          <a:ln>
            <a:solidFill>
              <a:srgbClr val="FF0066"/>
            </a:solidFill>
            <a:tailEnd type="triangle"/>
          </a:ln>
        </p:spPr>
        <p:style>
          <a:lnRef idx="1">
            <a:schemeClr val="accent2"/>
          </a:lnRef>
          <a:fillRef idx="0">
            <a:schemeClr val="accent2"/>
          </a:fillRef>
          <a:effectRef idx="0">
            <a:schemeClr val="accent2"/>
          </a:effectRef>
          <a:fontRef idx="minor">
            <a:schemeClr val="tx1"/>
          </a:fontRef>
        </p:style>
      </p:cxnSp>
      <p:sp>
        <p:nvSpPr>
          <p:cNvPr id="104463" name="Ellipse 22">
            <a:extLst>
              <a:ext uri="{FF2B5EF4-FFF2-40B4-BE49-F238E27FC236}">
                <a16:creationId xmlns:a16="http://schemas.microsoft.com/office/drawing/2014/main" id="{598E9CDA-D04A-C58A-9409-5F1859653107}"/>
              </a:ext>
            </a:extLst>
          </p:cNvPr>
          <p:cNvSpPr>
            <a:spLocks noChangeArrowheads="1"/>
          </p:cNvSpPr>
          <p:nvPr/>
        </p:nvSpPr>
        <p:spPr bwMode="auto">
          <a:xfrm>
            <a:off x="2624138" y="73025"/>
            <a:ext cx="5946775" cy="592138"/>
          </a:xfrm>
          <a:prstGeom prst="ellipse">
            <a:avLst/>
          </a:prstGeom>
          <a:solidFill>
            <a:srgbClr val="FFFFFF"/>
          </a:solidFill>
          <a:ln w="38100">
            <a:solidFill>
              <a:schemeClr val="tx1"/>
            </a:solidFill>
            <a:miter lim="800000"/>
            <a:headEnd/>
            <a:tailEnd/>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rtl="1"/>
            <a:r>
              <a:rPr lang="ar-MA" altLang="fr-FR" sz="2800" b="1">
                <a:latin typeface="Sakkal Majalla" panose="02000000000000000000" pitchFamily="2" charset="-78"/>
                <a:cs typeface="Sakkal Majalla" panose="02000000000000000000" pitchFamily="2" charset="-78"/>
              </a:rPr>
              <a:t>.</a:t>
            </a:r>
            <a:r>
              <a:rPr lang="fr-FR" altLang="en-US" sz="2800" b="1"/>
              <a:t> Encéphale</a:t>
            </a:r>
          </a:p>
        </p:txBody>
      </p:sp>
      <p:cxnSp>
        <p:nvCxnSpPr>
          <p:cNvPr id="9" name="Connecteur droit avec flèche 8">
            <a:extLst>
              <a:ext uri="{FF2B5EF4-FFF2-40B4-BE49-F238E27FC236}">
                <a16:creationId xmlns:a16="http://schemas.microsoft.com/office/drawing/2014/main" id="{97AEB81F-DB9E-0BF4-FFF4-05653CD0546F}"/>
              </a:ext>
            </a:extLst>
          </p:cNvPr>
          <p:cNvCxnSpPr>
            <a:cxnSpLocks/>
          </p:cNvCxnSpPr>
          <p:nvPr/>
        </p:nvCxnSpPr>
        <p:spPr>
          <a:xfrm>
            <a:off x="7075488" y="608013"/>
            <a:ext cx="0" cy="611187"/>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2BF00651-4548-837D-0204-88E851BC2DC0}"/>
              </a:ext>
            </a:extLst>
          </p:cNvPr>
          <p:cNvCxnSpPr>
            <a:cxnSpLocks/>
          </p:cNvCxnSpPr>
          <p:nvPr/>
        </p:nvCxnSpPr>
        <p:spPr>
          <a:xfrm flipV="1">
            <a:off x="4513263" y="665163"/>
            <a:ext cx="0" cy="49688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necteur : en angle 30">
            <a:extLst>
              <a:ext uri="{FF2B5EF4-FFF2-40B4-BE49-F238E27FC236}">
                <a16:creationId xmlns:a16="http://schemas.microsoft.com/office/drawing/2014/main" id="{DB3741C6-6E61-6617-9B3E-0B766DF84BDB}"/>
              </a:ext>
            </a:extLst>
          </p:cNvPr>
          <p:cNvCxnSpPr>
            <a:cxnSpLocks/>
          </p:cNvCxnSpPr>
          <p:nvPr/>
        </p:nvCxnSpPr>
        <p:spPr>
          <a:xfrm rot="5400000" flipH="1" flipV="1">
            <a:off x="3059113" y="2598737"/>
            <a:ext cx="3303588" cy="1598613"/>
          </a:xfrm>
          <a:prstGeom prst="bentConnector3">
            <a:avLst>
              <a:gd name="adj1" fmla="val 44127"/>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cteur : en angle 31">
            <a:extLst>
              <a:ext uri="{FF2B5EF4-FFF2-40B4-BE49-F238E27FC236}">
                <a16:creationId xmlns:a16="http://schemas.microsoft.com/office/drawing/2014/main" id="{953F14AF-FA08-34DB-3576-E2FD95FF601A}"/>
              </a:ext>
            </a:extLst>
          </p:cNvPr>
          <p:cNvCxnSpPr>
            <a:cxnSpLocks/>
          </p:cNvCxnSpPr>
          <p:nvPr/>
        </p:nvCxnSpPr>
        <p:spPr>
          <a:xfrm rot="16200000" flipH="1">
            <a:off x="5660232" y="2518569"/>
            <a:ext cx="3322637" cy="1717675"/>
          </a:xfrm>
          <a:prstGeom prst="bentConnector3">
            <a:avLst>
              <a:gd name="adj1" fmla="val 56672"/>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necteur droit avec flèche 32">
            <a:extLst>
              <a:ext uri="{FF2B5EF4-FFF2-40B4-BE49-F238E27FC236}">
                <a16:creationId xmlns:a16="http://schemas.microsoft.com/office/drawing/2014/main" id="{B74F741F-C920-B414-B360-28295CEBAA18}"/>
              </a:ext>
            </a:extLst>
          </p:cNvPr>
          <p:cNvCxnSpPr>
            <a:cxnSpLocks/>
          </p:cNvCxnSpPr>
          <p:nvPr/>
        </p:nvCxnSpPr>
        <p:spPr>
          <a:xfrm>
            <a:off x="4171950" y="6399213"/>
            <a:ext cx="96043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avec flèche 37">
            <a:extLst>
              <a:ext uri="{FF2B5EF4-FFF2-40B4-BE49-F238E27FC236}">
                <a16:creationId xmlns:a16="http://schemas.microsoft.com/office/drawing/2014/main" id="{96287F9B-C639-5438-5322-163E5DBE255B}"/>
              </a:ext>
            </a:extLst>
          </p:cNvPr>
          <p:cNvCxnSpPr>
            <a:cxnSpLocks/>
          </p:cNvCxnSpPr>
          <p:nvPr/>
        </p:nvCxnSpPr>
        <p:spPr>
          <a:xfrm flipV="1">
            <a:off x="2925763" y="563563"/>
            <a:ext cx="987425" cy="145891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0" name="ZoneTexte 59">
            <a:extLst>
              <a:ext uri="{FF2B5EF4-FFF2-40B4-BE49-F238E27FC236}">
                <a16:creationId xmlns:a16="http://schemas.microsoft.com/office/drawing/2014/main" id="{D1157BAA-D773-CCD7-ED67-7739DD2BE51C}"/>
              </a:ext>
            </a:extLst>
          </p:cNvPr>
          <p:cNvSpPr txBox="1"/>
          <p:nvPr/>
        </p:nvSpPr>
        <p:spPr>
          <a:xfrm>
            <a:off x="175394" y="271842"/>
            <a:ext cx="2449472" cy="584775"/>
          </a:xfrm>
          <a:prstGeom prst="rect">
            <a:avLst/>
          </a:prstGeom>
          <a:solidFill>
            <a:srgbClr val="FFFF00"/>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defPPr>
              <a:defRPr lang="fr-FR"/>
            </a:defPPr>
            <a:lvl1pPr algn="ctr">
              <a:defRPr sz="2800" b="1" u="sng">
                <a:latin typeface="Sakkal Majalla" panose="02000000000000000000" pitchFamily="2" charset="-78"/>
                <a:cs typeface="Sakkal Majalla" panose="02000000000000000000" pitchFamily="2" charset="-78"/>
              </a:defRPr>
            </a:lvl1pPr>
          </a:lstStyle>
          <a:p>
            <a:pPr eaLnBrk="1" fontAlgn="auto" hangingPunct="1">
              <a:spcBef>
                <a:spcPts val="0"/>
              </a:spcBef>
              <a:spcAft>
                <a:spcPts val="0"/>
              </a:spcAft>
              <a:defRPr/>
            </a:pPr>
            <a:r>
              <a:rPr lang="fr-FR" sz="3200" u="none" dirty="0">
                <a:solidFill>
                  <a:prstClr val="black"/>
                </a:solidFill>
              </a:rPr>
              <a:t>Bilan général</a:t>
            </a:r>
          </a:p>
        </p:txBody>
      </p:sp>
      <p:sp>
        <p:nvSpPr>
          <p:cNvPr id="104473" name="Rectangle 127238">
            <a:extLst>
              <a:ext uri="{FF2B5EF4-FFF2-40B4-BE49-F238E27FC236}">
                <a16:creationId xmlns:a16="http://schemas.microsoft.com/office/drawing/2014/main" id="{7C6A4DC4-A2A5-B477-1A06-A331D1C89D37}"/>
              </a:ext>
            </a:extLst>
          </p:cNvPr>
          <p:cNvSpPr>
            <a:spLocks noChangeArrowheads="1"/>
          </p:cNvSpPr>
          <p:nvPr/>
        </p:nvSpPr>
        <p:spPr bwMode="auto">
          <a:xfrm>
            <a:off x="3414713" y="2595563"/>
            <a:ext cx="1844675" cy="874712"/>
          </a:xfrm>
          <a:prstGeom prst="rect">
            <a:avLst/>
          </a:prstGeom>
          <a:solidFill>
            <a:srgbClr val="FFFFFF"/>
          </a:solidFill>
          <a:ln w="38100">
            <a:solidFill>
              <a:schemeClr val="tx1"/>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fr-FR" altLang="en-US" sz="2400" b="1"/>
              <a:t>Conducteur </a:t>
            </a:r>
            <a:r>
              <a:rPr lang="fr-FR" altLang="en-US" sz="2800" b="1"/>
              <a:t>sensitif </a:t>
            </a:r>
            <a:endParaRPr lang="ar-MA" altLang="fr-FR" sz="2800" b="1">
              <a:latin typeface="Sakkal Majalla" panose="02000000000000000000" pitchFamily="2" charset="-78"/>
              <a:cs typeface="Sakkal Majalla" panose="02000000000000000000" pitchFamily="2" charset="-78"/>
            </a:endParaRPr>
          </a:p>
        </p:txBody>
      </p:sp>
      <p:sp>
        <p:nvSpPr>
          <p:cNvPr id="104474" name="Rectangle 29">
            <a:extLst>
              <a:ext uri="{FF2B5EF4-FFF2-40B4-BE49-F238E27FC236}">
                <a16:creationId xmlns:a16="http://schemas.microsoft.com/office/drawing/2014/main" id="{D9EF75EF-E600-D096-AA09-722376223F71}"/>
              </a:ext>
            </a:extLst>
          </p:cNvPr>
          <p:cNvSpPr>
            <a:spLocks noChangeArrowheads="1"/>
          </p:cNvSpPr>
          <p:nvPr/>
        </p:nvSpPr>
        <p:spPr bwMode="auto">
          <a:xfrm>
            <a:off x="6983413" y="5148263"/>
            <a:ext cx="2771775" cy="825500"/>
          </a:xfrm>
          <a:prstGeom prst="rect">
            <a:avLst/>
          </a:prstGeom>
          <a:solidFill>
            <a:srgbClr val="FFFFFF"/>
          </a:solidFill>
          <a:ln w="38100">
            <a:solidFill>
              <a:schemeClr val="tx1"/>
            </a:solidFill>
            <a:miter lim="800000"/>
            <a:headEnd/>
            <a:tailEnd/>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fr-FR" altLang="en-US" sz="2400" b="1"/>
              <a:t>Muscle (Effecteur)</a:t>
            </a:r>
          </a:p>
        </p:txBody>
      </p:sp>
      <p:sp>
        <p:nvSpPr>
          <p:cNvPr id="104475" name="Rectangle 12">
            <a:extLst>
              <a:ext uri="{FF2B5EF4-FFF2-40B4-BE49-F238E27FC236}">
                <a16:creationId xmlns:a16="http://schemas.microsoft.com/office/drawing/2014/main" id="{C204BDA6-109E-91E4-EB63-726C470DC37B}"/>
              </a:ext>
            </a:extLst>
          </p:cNvPr>
          <p:cNvSpPr>
            <a:spLocks noChangeArrowheads="1"/>
          </p:cNvSpPr>
          <p:nvPr/>
        </p:nvSpPr>
        <p:spPr bwMode="auto">
          <a:xfrm>
            <a:off x="5132388" y="6164263"/>
            <a:ext cx="2779712" cy="5000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rtl="1" eaLnBrk="1" hangingPunct="1"/>
            <a:r>
              <a:rPr lang="fr-FR" altLang="en-US" sz="2000" b="1">
                <a:latin typeface="Book Antiqua" panose="02040602050305030304" pitchFamily="18" charset="0"/>
                <a:cs typeface="Times New Roman" panose="02020603050405020304" pitchFamily="18" charset="0"/>
              </a:rPr>
              <a:t>2/</a:t>
            </a:r>
            <a:r>
              <a:rPr lang="fr-FR" altLang="en-US" sz="2000" b="1"/>
              <a:t>Réflexe médullaire</a:t>
            </a:r>
            <a:endParaRPr lang="ar-MA" altLang="fr-FR" sz="2000" b="1">
              <a:latin typeface="Sakkal Majalla" panose="02000000000000000000" pitchFamily="2" charset="-78"/>
              <a:cs typeface="Sakkal Majalla" panose="02000000000000000000" pitchFamily="2" charset="-78"/>
            </a:endParaRPr>
          </a:p>
          <a:p>
            <a:pPr algn="ctr" rtl="1" eaLnBrk="1" hangingPunct="1"/>
            <a:endParaRPr lang="en-US" altLang="en-US" sz="2000">
              <a:latin typeface="Arial" panose="020B0604020202020204" pitchFamily="34" charset="0"/>
              <a:cs typeface="Arial" panose="020B0604020202020204" pitchFamily="34" charset="0"/>
            </a:endParaRPr>
          </a:p>
          <a:p>
            <a:endParaRPr lang="en-US" altLang="en-US" sz="2000">
              <a:latin typeface="Arial" panose="020B0604020202020204" pitchFamily="34" charset="0"/>
              <a:cs typeface="Arial" panose="020B0604020202020204" pitchFamily="34" charset="0"/>
            </a:endParaRPr>
          </a:p>
        </p:txBody>
      </p:sp>
      <p:sp>
        <p:nvSpPr>
          <p:cNvPr id="104476" name="Rectangle 12">
            <a:extLst>
              <a:ext uri="{FF2B5EF4-FFF2-40B4-BE49-F238E27FC236}">
                <a16:creationId xmlns:a16="http://schemas.microsoft.com/office/drawing/2014/main" id="{13066E2E-6FEB-9BA9-B8D4-2820799E6882}"/>
              </a:ext>
            </a:extLst>
          </p:cNvPr>
          <p:cNvSpPr>
            <a:spLocks noChangeArrowheads="1"/>
          </p:cNvSpPr>
          <p:nvPr/>
        </p:nvSpPr>
        <p:spPr bwMode="auto">
          <a:xfrm>
            <a:off x="1177925" y="6148388"/>
            <a:ext cx="2933700" cy="517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rtl="1" eaLnBrk="1" hangingPunct="1"/>
            <a:r>
              <a:rPr lang="fr-FR" altLang="en-US" sz="2000" b="1">
                <a:solidFill>
                  <a:srgbClr val="FF0000"/>
                </a:solidFill>
              </a:rPr>
              <a:t>1- Sensibilité consciente</a:t>
            </a:r>
          </a:p>
        </p:txBody>
      </p:sp>
    </p:spTree>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10FC896-1A75-64C1-B6F4-A6778A6DC442}"/>
              </a:ext>
            </a:extLst>
          </p:cNvPr>
          <p:cNvSpPr txBox="1"/>
          <p:nvPr/>
        </p:nvSpPr>
        <p:spPr>
          <a:xfrm>
            <a:off x="2172070" y="0"/>
            <a:ext cx="7847860" cy="1077218"/>
          </a:xfrm>
          <a:prstGeom prst="rect">
            <a:avLst/>
          </a:prstGeom>
          <a:noFill/>
        </p:spPr>
        <p:txBody>
          <a:bodyPr wrap="square" rtlCol="0">
            <a:spAutoFit/>
          </a:bodyPr>
          <a:lstStyle/>
          <a:p>
            <a:pPr algn="ctr"/>
            <a:r>
              <a:rPr lang="fr-FR" sz="32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Activité 4 : Protection de système nerveux</a:t>
            </a:r>
          </a:p>
          <a:p>
            <a:pPr algn="ctr"/>
            <a:r>
              <a:rPr lang="ar-MA" sz="3200" b="1" dirty="0">
                <a:solidFill>
                  <a:srgbClr val="00B050"/>
                </a:solidFill>
                <a:effectLst>
                  <a:outerShdw blurRad="38100" dist="38100" dir="2700000" algn="tl">
                    <a:srgbClr val="000000">
                      <a:alpha val="43137"/>
                    </a:srgbClr>
                  </a:outerShdw>
                </a:effectLst>
                <a:cs typeface="+mj-cs"/>
              </a:rPr>
              <a:t>النشاط 4 : حماية الجهاز العصبي</a:t>
            </a:r>
            <a:endParaRPr lang="fr-FR" sz="3200" b="1" dirty="0">
              <a:solidFill>
                <a:srgbClr val="00B050"/>
              </a:solidFill>
              <a:effectLst>
                <a:outerShdw blurRad="38100" dist="38100" dir="2700000" algn="tl">
                  <a:srgbClr val="000000">
                    <a:alpha val="43137"/>
                  </a:srgbClr>
                </a:outerShdw>
              </a:effectLst>
              <a:cs typeface="+mj-cs"/>
            </a:endParaRPr>
          </a:p>
        </p:txBody>
      </p:sp>
      <p:pic>
        <p:nvPicPr>
          <p:cNvPr id="4" name="Image 3">
            <a:extLst>
              <a:ext uri="{FF2B5EF4-FFF2-40B4-BE49-F238E27FC236}">
                <a16:creationId xmlns:a16="http://schemas.microsoft.com/office/drawing/2014/main" id="{302BE00B-AA06-DAC9-DDE7-9D445D800C35}"/>
              </a:ext>
            </a:extLst>
          </p:cNvPr>
          <p:cNvPicPr>
            <a:picLocks noChangeAspect="1"/>
          </p:cNvPicPr>
          <p:nvPr/>
        </p:nvPicPr>
        <p:blipFill>
          <a:blip r:embed="rId2"/>
          <a:stretch>
            <a:fillRect/>
          </a:stretch>
        </p:blipFill>
        <p:spPr>
          <a:xfrm>
            <a:off x="1637678" y="1465551"/>
            <a:ext cx="8916644" cy="4963218"/>
          </a:xfrm>
          <a:prstGeom prst="rect">
            <a:avLst/>
          </a:prstGeom>
        </p:spPr>
      </p:pic>
    </p:spTree>
    <p:extLst>
      <p:ext uri="{BB962C8B-B14F-4D97-AF65-F5344CB8AC3E}">
        <p14:creationId xmlns:p14="http://schemas.microsoft.com/office/powerpoint/2010/main" val="129931821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7510</TotalTime>
  <Words>2567</Words>
  <Application>Microsoft Office PowerPoint</Application>
  <PresentationFormat>Grand écran</PresentationFormat>
  <Paragraphs>335</Paragraphs>
  <Slides>60</Slides>
  <Notes>3</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60</vt:i4>
      </vt:variant>
    </vt:vector>
  </HeadingPairs>
  <TitlesOfParts>
    <vt:vector size="70" baseType="lpstr">
      <vt:lpstr>Andalus</vt:lpstr>
      <vt:lpstr>Arial</vt:lpstr>
      <vt:lpstr>Book Antiqua</vt:lpstr>
      <vt:lpstr>Calibri</vt:lpstr>
      <vt:lpstr>Calibri Light</vt:lpstr>
      <vt:lpstr>Sakkal Majalla</vt:lpstr>
      <vt:lpstr>Times New Roman</vt:lpstr>
      <vt:lpstr>Tw Cen MT</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Zakaria Moataqed</dc:creator>
  <cp:lastModifiedBy>Zakaria Moataqed</cp:lastModifiedBy>
  <cp:revision>69</cp:revision>
  <dcterms:created xsi:type="dcterms:W3CDTF">2024-09-15T22:24:52Z</dcterms:created>
  <dcterms:modified xsi:type="dcterms:W3CDTF">2025-01-28T17:49:04Z</dcterms:modified>
</cp:coreProperties>
</file>