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0" r:id="rId2"/>
    <p:sldId id="271" r:id="rId3"/>
    <p:sldId id="272" r:id="rId4"/>
    <p:sldId id="273" r:id="rId5"/>
    <p:sldId id="274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6" r:id="rId16"/>
    <p:sldId id="287" r:id="rId17"/>
    <p:sldId id="288" r:id="rId18"/>
    <p:sldId id="289" r:id="rId19"/>
    <p:sldId id="467" r:id="rId20"/>
    <p:sldId id="4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DED"/>
    <a:srgbClr val="FE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3E0F0-EC81-4FB5-8BF8-CF064B92F55B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49F00-9896-4AA7-8E22-DB159A8B45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2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60662-55CF-A457-452D-E53BB70D0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FE821C-5C4C-C410-0DCC-B2DC173C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9D9BA9-2AFA-2053-30C0-7C2F240F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65CD86-BFDE-7E59-40FA-6FA1F496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2BA7C2-FC19-E83D-61D8-07CB0E3F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05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614D7-8477-8FF6-6EAF-9FED2824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C28F5-5D75-7396-AB43-1C319275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572CC8-2D54-41F6-67C4-FCDAB2C6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D3265E-1CAE-AE17-A3AA-1B9B7E26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A57A3-D49A-4470-87CF-7643D9D6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36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18BA2-1042-A9C9-D38F-9DE5C042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6ACE8F-0DF7-021C-076D-B4E24B31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AD5014-5938-1B11-0293-FD102A3F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51387-0671-51CE-F4EA-F797183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431E1-25C1-C75E-AEB5-5244A16B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29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9D5B4-6BA1-126C-DFE0-04D4B494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D527E-E078-66E7-04EA-C4946C025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FD120C-ABEB-0562-4258-4644B23F8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6CAFF3-9E73-215D-3311-83EBCD37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11DC44-63FD-33E6-DB01-D528BDA5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FAA99-D71F-7ED1-9ABD-9D8F39A0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5CF44-EBEB-132D-74CE-5069599B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7AD466-3AD1-E5C6-B0FF-D1396A07F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14423-3DFD-CC51-CA33-6D944B5C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87AB83-0A13-520F-7D87-B11CB45D1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6571F2-3B75-9FAE-EDC8-03277BF59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BBE05D-B45F-C08E-AF9E-AFA660A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62E556-4664-4792-F4B2-3C41C2EC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1EF724-0B19-A648-5FFF-94FB7218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00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14E19-52D3-B8FE-82F5-99390C47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BF691C-7F63-B4FF-C0A4-48C0E47F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0A6AA5-01E8-EECD-B2E2-B7A9B050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2D5FDA-2A66-5DC5-8B4E-A5FA60C9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4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EA2479-9786-F183-571D-19D1B8D2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AA40C1-63B2-0B10-0FEF-5AD1D2E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E34CA-35DF-826E-3640-C9C80045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1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D58E7-D544-07DA-1FA2-1F0C332B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0775DB-B10C-4849-E45C-0E0C6BAD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FD2037-B44D-110D-832C-23DA95D6E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40459F-8469-5050-21C1-24D04B6E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E1130B-48E2-3A70-9A0D-45DE3F5B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4E5CA-E929-DE26-EB9B-2989F10CA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04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25DF-B283-F09D-1062-714F2F41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25FE52-4DEC-0766-004D-1990D85A6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814F60-C15D-8257-BCBB-B3C07592C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AB1E2-6E4E-C53F-735B-785F1CB5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13E4A7-2CC8-0467-4CC9-FA5A5D30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81C0B-B7AF-FDF6-43B1-3B66C3CB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55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4133A-986E-F397-5203-A868111F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25F377-7F59-DA6C-FF3D-3F5C9ED38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722A0-A25B-35D0-7590-34E761B4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DA9FA-9E02-AEBB-2C88-693ED189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B9C426-0F16-4968-3AC6-8DB136C1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29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DB457D-C07D-E8E0-A1C6-96135CBDE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BECE07-9C0D-6245-4C45-F499F9172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092620-8708-2D46-FA69-4A8DF58F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14ADF-BF86-3F4D-11D9-4179B02B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09BCA-9EF1-5F08-D28E-2357DE5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7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176932-FCED-118F-5E66-CCDEAB37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0B2AB2-928B-CC40-0085-EC15ABEBB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37221-12A0-FFBC-483D-B21D57396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4230C-2D09-4529-893E-B4102ACFA0F1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B3EE61-A442-90D5-A942-D27C3C0F6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E0407A-A559-C5DA-77D8-995C764C4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39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fr/resource/8302432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CD48A81-4259-BF2B-8CB7-2E8B827BB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48" y="0"/>
            <a:ext cx="10731499" cy="685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6DAB3A7-4346-395E-B306-FA25DE4D727B}"/>
              </a:ext>
            </a:extLst>
          </p:cNvPr>
          <p:cNvSpPr txBox="1"/>
          <p:nvPr/>
        </p:nvSpPr>
        <p:spPr>
          <a:xfrm>
            <a:off x="1160016" y="145724"/>
            <a:ext cx="10173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4 : La formation des roches magmatiques</a:t>
            </a:r>
          </a:p>
        </p:txBody>
      </p:sp>
    </p:spTree>
    <p:extLst>
      <p:ext uri="{BB962C8B-B14F-4D97-AF65-F5344CB8AC3E}">
        <p14:creationId xmlns:p14="http://schemas.microsoft.com/office/powerpoint/2010/main" val="427314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A257E6-7FDB-D0E4-CFAE-D2BB21CF6D65}"/>
              </a:ext>
            </a:extLst>
          </p:cNvPr>
          <p:cNvSpPr txBox="1"/>
          <p:nvPr/>
        </p:nvSpPr>
        <p:spPr>
          <a:xfrm>
            <a:off x="1160016" y="101336"/>
            <a:ext cx="10173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4 : La formation des roches magmatiques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084F6E-A90E-08FA-2B70-E7F5092D8C3B}"/>
              </a:ext>
            </a:extLst>
          </p:cNvPr>
          <p:cNvSpPr txBox="1"/>
          <p:nvPr/>
        </p:nvSpPr>
        <p:spPr>
          <a:xfrm>
            <a:off x="539318" y="1916657"/>
            <a:ext cx="1111336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Les roches magmatiques sont des roches formées à partir de refroidissement de magma. Les conditions de ce refroidissement et la composition minéralogique déterminent le type de roche formée.</a:t>
            </a:r>
          </a:p>
          <a:p>
            <a:pPr algn="just"/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36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Problèmes posés 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25488" algn="l"/>
              </a:tabLst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Quels sont les conditions de formation des roches magmatiques et leurs caractéristiques?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Quelles sont les roches qui se forment au niveau des dorsales océaniques et des zones de subduction?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73BAEA-DF56-84DB-6DDA-CA788E036C07}"/>
              </a:ext>
            </a:extLst>
          </p:cNvPr>
          <p:cNvSpPr txBox="1"/>
          <p:nvPr/>
        </p:nvSpPr>
        <p:spPr>
          <a:xfrm>
            <a:off x="4503199" y="686111"/>
            <a:ext cx="3886199" cy="903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fr-FR" sz="36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Introduction :</a:t>
            </a:r>
          </a:p>
        </p:txBody>
      </p:sp>
    </p:spTree>
    <p:extLst>
      <p:ext uri="{BB962C8B-B14F-4D97-AF65-F5344CB8AC3E}">
        <p14:creationId xmlns:p14="http://schemas.microsoft.com/office/powerpoint/2010/main" val="5919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5574A6-1A56-AD78-9F7B-13915FB9AF38}"/>
              </a:ext>
            </a:extLst>
          </p:cNvPr>
          <p:cNvSpPr txBox="1"/>
          <p:nvPr/>
        </p:nvSpPr>
        <p:spPr>
          <a:xfrm>
            <a:off x="1047566" y="-24859"/>
            <a:ext cx="10573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1 : Formation des roches magmatiques au niveau de la dorsale océanique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D9A320-D5EE-B05A-EF86-734F55020E70}"/>
              </a:ext>
            </a:extLst>
          </p:cNvPr>
          <p:cNvSpPr txBox="1"/>
          <p:nvPr/>
        </p:nvSpPr>
        <p:spPr>
          <a:xfrm>
            <a:off x="353629" y="1092374"/>
            <a:ext cx="7794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Observation du Basalte et du Gabbro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415B04-5E7D-C47C-A2F5-F60358EFB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16" y="1702110"/>
            <a:ext cx="4243526" cy="41299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E07CA5-2A2E-8F42-C859-F2F9087A9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07" y="1702110"/>
            <a:ext cx="4782677" cy="43852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E18DF6-D0DD-64AF-3BFE-D47BE4178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781" y="6054342"/>
            <a:ext cx="5769895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000" dirty="0">
                <a:latin typeface="Arial" pitchFamily="34" charset="0"/>
                <a:cs typeface="Arial" pitchFamily="34" charset="0"/>
              </a:rPr>
              <a:t>Echantillon du Basalte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A3D90B-5A3B-B5E0-5F68-797603172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0676" y="6014327"/>
            <a:ext cx="5769895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000" dirty="0">
                <a:latin typeface="Arial" pitchFamily="34" charset="0"/>
                <a:cs typeface="Arial" pitchFamily="34" charset="0"/>
              </a:rPr>
              <a:t>Echantillon du Gabbro</a:t>
            </a:r>
          </a:p>
        </p:txBody>
      </p:sp>
    </p:spTree>
    <p:extLst>
      <p:ext uri="{BB962C8B-B14F-4D97-AF65-F5344CB8AC3E}">
        <p14:creationId xmlns:p14="http://schemas.microsoft.com/office/powerpoint/2010/main" val="352699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B3B36E-7552-AF35-15CB-A7E8209EA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624" y="1730327"/>
            <a:ext cx="11648049" cy="329320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725488" algn="l"/>
              </a:tabLst>
            </a:pPr>
            <a:r>
              <a:rPr kumimoji="0" lang="fr-FR" sz="4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rlito"/>
                <a:cs typeface="Carlito"/>
              </a:rPr>
              <a:t> Le basalte</a:t>
            </a:r>
            <a:r>
              <a:rPr kumimoji="0" lang="fr-FR" sz="4400" b="1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est une roche magmatique de couleur </a:t>
            </a:r>
            <a:r>
              <a:rPr lang="fr-FR" sz="4400" b="1" dirty="0">
                <a:solidFill>
                  <a:schemeClr val="tx1"/>
                </a:solidFill>
                <a:latin typeface="Arial" pitchFamily="34" charset="0"/>
                <a:ea typeface="Carlito"/>
                <a:cs typeface="Carlito"/>
              </a:rPr>
              <a:t>noir 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sombre.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25488" algn="l"/>
              </a:tabLst>
            </a:pP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25488" algn="l"/>
              </a:tabLst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- </a:t>
            </a:r>
            <a:r>
              <a:rPr kumimoji="0" lang="fr-FR" sz="44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Le gabbro</a:t>
            </a:r>
            <a:r>
              <a:rPr kumimoji="0" lang="fr-FR" sz="4400" b="1" i="0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est une roche magmatique de couleur blanc</a:t>
            </a:r>
            <a:r>
              <a:rPr kumimoji="0" lang="fr-FR" sz="4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et vert  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noir clair.</a:t>
            </a:r>
            <a:endParaRPr kumimoji="0" lang="fr-FR" sz="4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71F1BE-3600-DC74-78EB-ABB44A924134}"/>
              </a:ext>
            </a:extLst>
          </p:cNvPr>
          <p:cNvSpPr/>
          <p:nvPr/>
        </p:nvSpPr>
        <p:spPr>
          <a:xfrm>
            <a:off x="228771" y="102495"/>
            <a:ext cx="7883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 La structure du Basalte et du Gabbro (page 46)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174FF7-492F-65B3-5A58-70D64E3CF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87859"/>
            <a:ext cx="12192000" cy="617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0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88639F1-C100-A91C-C023-17F00FA74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721"/>
            <a:ext cx="12192000" cy="5370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73A5FD-9C7C-421E-83C3-31051B77E9F6}"/>
              </a:ext>
            </a:extLst>
          </p:cNvPr>
          <p:cNvSpPr/>
          <p:nvPr/>
        </p:nvSpPr>
        <p:spPr>
          <a:xfrm>
            <a:off x="1890944" y="2423604"/>
            <a:ext cx="2885242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EC6189-A834-5C70-A163-A57416356EA8}"/>
              </a:ext>
            </a:extLst>
          </p:cNvPr>
          <p:cNvSpPr/>
          <p:nvPr/>
        </p:nvSpPr>
        <p:spPr>
          <a:xfrm>
            <a:off x="1890944" y="3838112"/>
            <a:ext cx="2885242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2D67BA-AD84-7E39-4D29-C11933789C70}"/>
              </a:ext>
            </a:extLst>
          </p:cNvPr>
          <p:cNvSpPr/>
          <p:nvPr/>
        </p:nvSpPr>
        <p:spPr>
          <a:xfrm>
            <a:off x="4953736" y="3787805"/>
            <a:ext cx="1553592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186DE1-2DE4-839A-F114-3B175AF665B8}"/>
              </a:ext>
            </a:extLst>
          </p:cNvPr>
          <p:cNvSpPr/>
          <p:nvPr/>
        </p:nvSpPr>
        <p:spPr>
          <a:xfrm>
            <a:off x="6667130" y="3787805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26BEF5-396F-62EC-3601-1B656A1833A9}"/>
              </a:ext>
            </a:extLst>
          </p:cNvPr>
          <p:cNvSpPr/>
          <p:nvPr/>
        </p:nvSpPr>
        <p:spPr>
          <a:xfrm>
            <a:off x="6640494" y="2423604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EFE009-9742-856D-3A9D-D327D990AEC5}"/>
              </a:ext>
            </a:extLst>
          </p:cNvPr>
          <p:cNvSpPr/>
          <p:nvPr/>
        </p:nvSpPr>
        <p:spPr>
          <a:xfrm>
            <a:off x="8487054" y="2392270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7284CC-0B28-1571-1E44-3BFB989A6D38}"/>
              </a:ext>
            </a:extLst>
          </p:cNvPr>
          <p:cNvSpPr/>
          <p:nvPr/>
        </p:nvSpPr>
        <p:spPr>
          <a:xfrm>
            <a:off x="8482618" y="3700770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F1C241-0614-F444-8BFD-F3AF6C268626}"/>
              </a:ext>
            </a:extLst>
          </p:cNvPr>
          <p:cNvSpPr/>
          <p:nvPr/>
        </p:nvSpPr>
        <p:spPr>
          <a:xfrm>
            <a:off x="10244834" y="3787805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9ABFD-844F-5AD2-E1CC-E5D4FE8B9697}"/>
              </a:ext>
            </a:extLst>
          </p:cNvPr>
          <p:cNvSpPr/>
          <p:nvPr/>
        </p:nvSpPr>
        <p:spPr>
          <a:xfrm>
            <a:off x="10244834" y="2407065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2BE7A9-001B-80A0-C422-32BE4E75210E}"/>
              </a:ext>
            </a:extLst>
          </p:cNvPr>
          <p:cNvSpPr/>
          <p:nvPr/>
        </p:nvSpPr>
        <p:spPr>
          <a:xfrm>
            <a:off x="4909352" y="2407065"/>
            <a:ext cx="1553592" cy="1121547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C5F57C-4F16-084C-0A3E-784D6A18C556}"/>
              </a:ext>
            </a:extLst>
          </p:cNvPr>
          <p:cNvSpPr/>
          <p:nvPr/>
        </p:nvSpPr>
        <p:spPr>
          <a:xfrm>
            <a:off x="4931544" y="2407065"/>
            <a:ext cx="1553592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Cristaux de petite taille</a:t>
            </a:r>
          </a:p>
        </p:txBody>
      </p:sp>
    </p:spTree>
    <p:extLst>
      <p:ext uri="{BB962C8B-B14F-4D97-AF65-F5344CB8AC3E}">
        <p14:creationId xmlns:p14="http://schemas.microsoft.com/office/powerpoint/2010/main" val="55675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EF9D5F-AF0F-37A6-EF08-2468CA373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7048"/>
            <a:ext cx="12192000" cy="446276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725488" algn="l"/>
              </a:tabLst>
            </a:pPr>
            <a:r>
              <a:rPr kumimoji="0" lang="fr-FR" sz="40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rlito"/>
                <a:cs typeface="Carlito"/>
              </a:rPr>
              <a:t>Le Basalte</a:t>
            </a:r>
            <a:r>
              <a:rPr kumimoji="0" lang="fr-FR" sz="4000" b="1" i="0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est</a:t>
            </a:r>
            <a:r>
              <a:rPr kumimoji="0" lang="fr-FR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une roche magmatique</a:t>
            </a:r>
            <a:r>
              <a:rPr kumimoji="0" lang="fr-FR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constituée des cristaux de</a:t>
            </a:r>
            <a:r>
              <a:rPr kumimoji="0" lang="fr-FR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petite taille.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725488" algn="l"/>
              </a:tabLst>
            </a:pPr>
            <a:r>
              <a:rPr kumimoji="0" lang="fr-FR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  <a:sym typeface="Wingdings" panose="05000000000000000000" pitchFamily="2" charset="2"/>
              </a:rPr>
              <a:t> </a:t>
            </a:r>
            <a:r>
              <a:rPr kumimoji="0" lang="fr-FR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Donc est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une roche a  </a:t>
            </a:r>
            <a:r>
              <a:rPr lang="fr-FR" sz="4400" b="1" dirty="0">
                <a:solidFill>
                  <a:srgbClr val="00B0F0"/>
                </a:solidFill>
                <a:latin typeface="Arial" pitchFamily="34" charset="0"/>
                <a:ea typeface="Carlito"/>
                <a:cs typeface="Carlito"/>
              </a:rPr>
              <a:t>structure microlitique.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endParaRPr kumimoji="0" lang="fr-FR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rlito"/>
              <a:cs typeface="Carlito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725488" algn="l"/>
              </a:tabLst>
            </a:pPr>
            <a:endParaRPr kumimoji="0" lang="fr-FR" sz="3200" b="1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725488" algn="l"/>
              </a:tabLst>
            </a:pPr>
            <a:r>
              <a:rPr kumimoji="0" lang="fr-FR" sz="40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Le</a:t>
            </a:r>
            <a:r>
              <a:rPr kumimoji="0" lang="fr-FR" sz="4000" b="1" i="0" u="sng" strike="noStrike" cap="none" normalizeH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Gabbro</a:t>
            </a:r>
            <a:r>
              <a:rPr kumimoji="0" lang="fr-FR" sz="4000" b="1" i="0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est une roche magmatique constituée des  cristaux de grande taille.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725488" algn="l"/>
              </a:tabLst>
            </a:pPr>
            <a:r>
              <a:rPr lang="fr-FR" sz="4000" b="1" dirty="0">
                <a:solidFill>
                  <a:schemeClr val="tx1"/>
                </a:solidFill>
                <a:latin typeface="Arial" pitchFamily="34" charset="0"/>
                <a:ea typeface="Carlito"/>
                <a:cs typeface="Carlito"/>
                <a:sym typeface="Wingdings" panose="05000000000000000000" pitchFamily="2" charset="2"/>
              </a:rPr>
              <a:t> </a:t>
            </a:r>
            <a:r>
              <a:rPr lang="fr-FR" sz="4000" b="1" dirty="0">
                <a:solidFill>
                  <a:schemeClr val="tx1"/>
                </a:solidFill>
                <a:latin typeface="Arial" pitchFamily="34" charset="0"/>
                <a:ea typeface="Carlito"/>
                <a:cs typeface="Carlito"/>
              </a:rPr>
              <a:t>Donc</a:t>
            </a:r>
            <a:r>
              <a:rPr kumimoji="0" lang="fr-FR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Arial" pitchFamily="34" charset="0"/>
                <a:ea typeface="Carlito"/>
                <a:cs typeface="Carlito"/>
              </a:rPr>
              <a:t>est une roche a</a:t>
            </a:r>
            <a:r>
              <a:rPr kumimoji="0" lang="fr-FR" sz="4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lang="fr-FR" sz="4400" b="1" dirty="0">
                <a:solidFill>
                  <a:srgbClr val="00B0F0"/>
                </a:solidFill>
                <a:latin typeface="Arial" pitchFamily="34" charset="0"/>
                <a:ea typeface="Carlito"/>
                <a:cs typeface="Carlito"/>
              </a:rPr>
              <a:t>structure grenue.</a:t>
            </a:r>
            <a:endParaRPr kumimoji="0" lang="fr-FR" sz="4800" b="1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870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E081D3-574F-704D-FDD5-1782AB30B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39" y="89391"/>
            <a:ext cx="121919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5975" algn="l"/>
              </a:tabLst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Les conditions de formation des roches magmatiques.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166653-0DA9-87E6-7A51-29064294A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5" y="696553"/>
            <a:ext cx="10700552" cy="616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08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0FA8E9-8FB8-D812-9D65-4585AC269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34" y="159456"/>
            <a:ext cx="11599923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5488" algn="l"/>
              </a:tabLst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Une roche magmatique se forme à partir de refroidissement et solidification du magma  </a:t>
            </a:r>
            <a:r>
              <a:rPr lang="fr-FR" sz="4000" b="1" dirty="0">
                <a:latin typeface="Arial" pitchFamily="34" charset="0"/>
                <a:ea typeface="Carlito"/>
                <a:cs typeface="Carlito"/>
              </a:rPr>
              <a:t>selon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les conditions suivantes: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5488" algn="l"/>
              </a:tabLst>
            </a:pPr>
            <a:endParaRPr kumimoji="0" lang="fr-FR" sz="3200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  <a:tabLst>
                <a:tab pos="725488" algn="l"/>
              </a:tabLst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Refroidissement </a:t>
            </a:r>
            <a:r>
              <a:rPr lang="fr-FR" sz="4000" b="1" dirty="0">
                <a:solidFill>
                  <a:srgbClr val="FF0000"/>
                </a:solidFill>
                <a:latin typeface="Arial" pitchFamily="34" charset="0"/>
                <a:ea typeface="Carlito"/>
                <a:cs typeface="Carlito"/>
              </a:rPr>
              <a:t>rapide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donne la pâte de </a:t>
            </a:r>
            <a:r>
              <a:rPr lang="fr-FR" sz="4000" b="1" dirty="0">
                <a:latin typeface="Arial" pitchFamily="34" charset="0"/>
                <a:ea typeface="Carlito"/>
                <a:cs typeface="Carlito"/>
              </a:rPr>
              <a:t>verre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avec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rlito"/>
                <a:cs typeface="Carlito"/>
              </a:rPr>
              <a:t>l’absence des</a:t>
            </a:r>
            <a:r>
              <a:rPr lang="fr-FR" sz="4000" b="1" dirty="0">
                <a:solidFill>
                  <a:srgbClr val="FF0000"/>
                </a:solidFill>
                <a:latin typeface="Arial" pitchFamily="34" charset="0"/>
                <a:ea typeface="Carlito"/>
                <a:cs typeface="Carlito"/>
              </a:rPr>
              <a:t> cristaux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.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  <a:tabLst>
                <a:tab pos="725488" algn="l"/>
              </a:tabLst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Refroidissement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Carlito"/>
                <a:cs typeface="Carlito"/>
              </a:rPr>
              <a:t>moyen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donne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Carlito"/>
                <a:cs typeface="Carlito"/>
              </a:rPr>
              <a:t>des </a:t>
            </a:r>
            <a:r>
              <a:rPr lang="fr-FR" sz="4000" b="1" dirty="0">
                <a:solidFill>
                  <a:srgbClr val="00B0F0"/>
                </a:solidFill>
                <a:latin typeface="Arial" pitchFamily="34" charset="0"/>
                <a:ea typeface="Carlito"/>
                <a:cs typeface="Carlito"/>
              </a:rPr>
              <a:t>petits cristaux</a:t>
            </a:r>
            <a:r>
              <a:rPr lang="fr-FR" sz="4000" b="1" dirty="0">
                <a:solidFill>
                  <a:schemeClr val="bg1"/>
                </a:solidFill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(</a:t>
            </a:r>
            <a:r>
              <a:rPr lang="fr-FR" sz="4000" b="1" dirty="0">
                <a:latin typeface="Arial" pitchFamily="34" charset="0"/>
                <a:ea typeface="Carlito"/>
                <a:cs typeface="Carlito"/>
              </a:rPr>
              <a:t>microlite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).</a:t>
            </a:r>
            <a:endParaRPr lang="fr-FR" sz="3200" b="1" dirty="0">
              <a:latin typeface="Arial" pitchFamily="34" charset="0"/>
              <a:cs typeface="Arial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  <a:tabLst>
                <a:tab pos="725488" algn="l"/>
              </a:tabLst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Refroidissement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lent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donne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des gros cristaux</a:t>
            </a:r>
            <a:r>
              <a:rPr lang="fr-FR" sz="4000" b="1" dirty="0">
                <a:solidFill>
                  <a:schemeClr val="bg1"/>
                </a:solidFill>
                <a:latin typeface="Arial" pitchFamily="34" charset="0"/>
                <a:ea typeface="Carlito"/>
                <a:cs typeface="Carli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1341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52B4AD-BD15-6C3C-1C67-48C4D231DDB7}"/>
              </a:ext>
            </a:extLst>
          </p:cNvPr>
          <p:cNvSpPr/>
          <p:nvPr/>
        </p:nvSpPr>
        <p:spPr>
          <a:xfrm>
            <a:off x="320552" y="81636"/>
            <a:ext cx="31454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Conclusion: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65BFA39-A505-CF65-D934-C6909F903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52" y="1654740"/>
            <a:ext cx="1162661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0413" algn="l"/>
              </a:tabLst>
            </a:pPr>
            <a:r>
              <a:rPr lang="fr-FR" sz="4000" u="sng" dirty="0">
                <a:solidFill>
                  <a:schemeClr val="accent4"/>
                </a:solidFill>
                <a:latin typeface="Arial" pitchFamily="34" charset="0"/>
                <a:ea typeface="Carlito"/>
                <a:cs typeface="Carlito"/>
              </a:rPr>
              <a:t>l</a:t>
            </a:r>
            <a:r>
              <a:rPr kumimoji="0" lang="fr-FR" sz="4000" i="0" u="sng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Arial" pitchFamily="34" charset="0"/>
                <a:ea typeface="Carlito"/>
                <a:cs typeface="Carlito"/>
              </a:rPr>
              <a:t>e Basalte</a:t>
            </a:r>
            <a:r>
              <a:rPr kumimoji="0" lang="fr-FR" sz="4000" i="0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est une roche à structure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microlitique</a:t>
            </a:r>
            <a:r>
              <a:rPr kumimoji="0" lang="fr-FR" sz="40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 constitué des minéraux sous forme des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petits</a:t>
            </a:r>
            <a:r>
              <a:rPr kumimoji="0" lang="fr-FR" sz="40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cristaux</a:t>
            </a:r>
            <a:r>
              <a:rPr lang="fr-FR" sz="4000" dirty="0">
                <a:latin typeface="Arial" pitchFamily="34" charset="0"/>
                <a:ea typeface="Carlito"/>
                <a:cs typeface="Carlito"/>
              </a:rPr>
              <a:t>, </a:t>
            </a:r>
            <a:r>
              <a:rPr kumimoji="0" lang="fr-FR" sz="40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s’explique par le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refroidissement</a:t>
            </a:r>
            <a:r>
              <a:rPr kumimoji="0" lang="fr-FR" sz="40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rapide</a:t>
            </a:r>
            <a:r>
              <a:rPr kumimoji="0" lang="fr-FR" sz="40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 du magma à</a:t>
            </a:r>
            <a:r>
              <a:rPr kumimoji="0" lang="fr-FR" sz="400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 la </a:t>
            </a:r>
            <a:r>
              <a:rPr kumimoji="0" lang="fr-FR" sz="4000" b="1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surface</a:t>
            </a:r>
            <a:r>
              <a:rPr kumimoji="0" lang="fr-FR" sz="400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000" b="1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de la terre</a:t>
            </a:r>
            <a:r>
              <a:rPr kumimoji="0" lang="fr-FR" sz="400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Carlito"/>
                <a:cs typeface="Carlito"/>
              </a:rPr>
              <a:t>.</a:t>
            </a:r>
            <a:endParaRPr kumimoji="0" lang="fr-FR" sz="480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F5A596A-5099-F4A5-C60E-B9437D06C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574" y="5074503"/>
            <a:ext cx="1192785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815975" algn="l"/>
              </a:tabLst>
            </a:pPr>
            <a:r>
              <a:rPr lang="fr-FR" sz="400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  <a:sym typeface="Wingdings" panose="05000000000000000000" pitchFamily="2" charset="2"/>
              </a:rPr>
              <a:t></a:t>
            </a:r>
            <a:r>
              <a:rPr kumimoji="0" lang="fr-FR" sz="4000" i="0" u="none" strike="noStrike" normalizeH="0" baseline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 Donc l</a:t>
            </a:r>
            <a:r>
              <a:rPr lang="fr-FR" sz="400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e Basalte est appelé roche </a:t>
            </a:r>
            <a:r>
              <a:rPr lang="fr-FR" sz="4000" b="1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volcanique</a:t>
            </a:r>
            <a:r>
              <a:rPr kumimoji="0" lang="fr-FR" sz="4000" i="0" u="none" strike="noStrike" normalizeH="0" baseline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.</a:t>
            </a:r>
            <a:endParaRPr kumimoji="0" lang="fr-FR" sz="4800" i="0" u="none" strike="noStrike" normalizeH="0" baseline="0" dirty="0">
              <a:ln w="0"/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4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B031B1-9C64-DD22-2432-732B8884D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87" y="725494"/>
            <a:ext cx="1163862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 sz="4000" u="sng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Le gabbro</a:t>
            </a:r>
            <a:r>
              <a:rPr lang="fr-FR" sz="4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000" dirty="0">
                <a:latin typeface="Arial" pitchFamily="34" charset="0"/>
                <a:cs typeface="Arial" pitchFamily="34" charset="0"/>
              </a:rPr>
              <a:t>est une roche à 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structure</a:t>
            </a:r>
            <a:r>
              <a:rPr lang="fr-FR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grenue</a:t>
            </a:r>
            <a:r>
              <a:rPr lang="fr-FR" sz="4000" dirty="0">
                <a:latin typeface="Arial" pitchFamily="34" charset="0"/>
                <a:cs typeface="Arial" pitchFamily="34" charset="0"/>
              </a:rPr>
              <a:t>, constitué des minéraux sous forme des 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gros</a:t>
            </a:r>
            <a:r>
              <a:rPr lang="fr-FR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cristaux</a:t>
            </a:r>
            <a:r>
              <a:rPr lang="fr-FR" sz="4000" dirty="0">
                <a:latin typeface="Arial" pitchFamily="34" charset="0"/>
                <a:cs typeface="Arial" pitchFamily="34" charset="0"/>
              </a:rPr>
              <a:t>. Cette structure s’explique par solidification de magma par 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refroidissement</a:t>
            </a:r>
            <a:r>
              <a:rPr lang="fr-FR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lente</a:t>
            </a:r>
            <a:r>
              <a:rPr lang="fr-FR" sz="4000" dirty="0">
                <a:latin typeface="Arial" pitchFamily="34" charset="0"/>
                <a:cs typeface="Arial" pitchFamily="34" charset="0"/>
              </a:rPr>
              <a:t> en 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profondeur</a:t>
            </a:r>
            <a:r>
              <a:rPr lang="fr-F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DE4AD6-929F-233B-ACD7-6454DDE2F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87" y="4657492"/>
            <a:ext cx="11915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15975" algn="l"/>
              </a:tabLst>
            </a:pPr>
            <a:r>
              <a:rPr kumimoji="0" lang="fr-FR" sz="4000" i="0" u="none" strike="noStrike" normalizeH="0" baseline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 </a:t>
            </a:r>
            <a:r>
              <a:rPr lang="fr-FR" sz="400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  <a:sym typeface="Wingdings" panose="05000000000000000000" pitchFamily="2" charset="2"/>
              </a:rPr>
              <a:t> D</a:t>
            </a:r>
            <a:r>
              <a:rPr kumimoji="0" lang="fr-FR" sz="4000" i="0" u="none" strike="noStrike" normalizeH="0" baseline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onc Le</a:t>
            </a:r>
            <a:r>
              <a:rPr kumimoji="0" lang="fr-FR" sz="4000" i="0" u="none" strike="noStrike" normalizeH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 gabbro</a:t>
            </a:r>
            <a:r>
              <a:rPr kumimoji="0" lang="fr-FR" sz="4000" i="0" u="none" strike="noStrike" normalizeH="0" baseline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 est </a:t>
            </a:r>
            <a:r>
              <a:rPr lang="fr-FR" sz="400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appelé </a:t>
            </a:r>
            <a:r>
              <a:rPr kumimoji="0" lang="fr-FR" sz="4000" i="0" u="none" strike="noStrike" normalizeH="0" baseline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roche </a:t>
            </a:r>
            <a:r>
              <a:rPr lang="fr-FR" sz="4000" b="1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plutonique</a:t>
            </a:r>
            <a:r>
              <a:rPr kumimoji="0" lang="fr-FR" sz="4000" i="0" u="none" strike="noStrike" normalizeH="0" baseline="0" dirty="0">
                <a:ln w="0"/>
                <a:solidFill>
                  <a:schemeClr val="accent1"/>
                </a:solidFill>
                <a:latin typeface="Arial" pitchFamily="34" charset="0"/>
                <a:ea typeface="Carlito"/>
                <a:cs typeface="Carlito"/>
              </a:rPr>
              <a:t>.</a:t>
            </a:r>
            <a:endParaRPr kumimoji="0" lang="fr-FR" sz="4800" i="0" u="none" strike="noStrike" normalizeH="0" baseline="0" dirty="0">
              <a:ln w="0"/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1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AF886B-2C6F-FEBD-A598-C1D8C0F2297A}"/>
              </a:ext>
            </a:extLst>
          </p:cNvPr>
          <p:cNvSpPr txBox="1"/>
          <p:nvPr/>
        </p:nvSpPr>
        <p:spPr>
          <a:xfrm>
            <a:off x="1047566" y="-24859"/>
            <a:ext cx="10573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2 : Formation des roches magmatiques au niveau des zones de la subduction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786581-9E33-0D1F-A628-512A0270635E}"/>
              </a:ext>
            </a:extLst>
          </p:cNvPr>
          <p:cNvSpPr txBox="1"/>
          <p:nvPr/>
        </p:nvSpPr>
        <p:spPr>
          <a:xfrm>
            <a:off x="398018" y="1052359"/>
            <a:ext cx="7794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Observation du Granite et de l’Andésite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ABBFC7-1082-C094-C998-CF02EB526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06" y="1664000"/>
            <a:ext cx="5439565" cy="40796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A17385-9A3A-1639-1FC9-1D7A4F66C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1306" y="6001372"/>
            <a:ext cx="5769895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000" dirty="0">
                <a:latin typeface="Arial" pitchFamily="34" charset="0"/>
                <a:cs typeface="Arial" pitchFamily="34" charset="0"/>
              </a:rPr>
              <a:t>Echantillon de l’Andésite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B837C2-62AF-52DE-107E-627347D62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7" y="1737771"/>
            <a:ext cx="5922203" cy="37566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600BA6-D063-7400-E633-46F24BF52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05" y="6001372"/>
            <a:ext cx="5769895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000" dirty="0">
                <a:latin typeface="Arial" pitchFamily="34" charset="0"/>
                <a:cs typeface="Arial" pitchFamily="34" charset="0"/>
              </a:rPr>
              <a:t>Echantillon du Granite</a:t>
            </a:r>
          </a:p>
        </p:txBody>
      </p:sp>
    </p:spTree>
    <p:extLst>
      <p:ext uri="{BB962C8B-B14F-4D97-AF65-F5344CB8AC3E}">
        <p14:creationId xmlns:p14="http://schemas.microsoft.com/office/powerpoint/2010/main" val="220337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2A1DB6-9819-BC6C-FCFB-A3E504B95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624" y="1730327"/>
            <a:ext cx="11648049" cy="329320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725488" algn="l"/>
              </a:tabLst>
            </a:pPr>
            <a:r>
              <a:rPr kumimoji="0" lang="fr-FR" sz="4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rlito"/>
                <a:cs typeface="Carlito"/>
              </a:rPr>
              <a:t> Le Gra</a:t>
            </a:r>
            <a:r>
              <a:rPr lang="fr-FR" sz="4400" b="1" u="sng" dirty="0">
                <a:solidFill>
                  <a:srgbClr val="FF0000"/>
                </a:solidFill>
                <a:latin typeface="Arial" pitchFamily="34" charset="0"/>
                <a:ea typeface="Carlito"/>
                <a:cs typeface="Carlito"/>
              </a:rPr>
              <a:t>nite</a:t>
            </a:r>
            <a:r>
              <a:rPr kumimoji="0" lang="fr-FR" sz="4400" b="1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est une roche magmatique de couleur </a:t>
            </a:r>
            <a:r>
              <a:rPr lang="fr-FR" sz="4400" b="1" dirty="0">
                <a:solidFill>
                  <a:schemeClr val="tx1"/>
                </a:solidFill>
                <a:latin typeface="Arial" pitchFamily="34" charset="0"/>
                <a:ea typeface="Carlito"/>
                <a:cs typeface="Carlito"/>
              </a:rPr>
              <a:t>claire (rose, gris, blanc)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25488" algn="l"/>
              </a:tabLst>
            </a:pP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25488" algn="l"/>
              </a:tabLst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- </a:t>
            </a:r>
            <a:r>
              <a:rPr kumimoji="0" lang="fr-FR" sz="44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rlito"/>
                <a:cs typeface="Carlito"/>
              </a:rPr>
              <a:t>L’Andésite 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est une roche magmatique de couleur foncée</a:t>
            </a:r>
            <a:r>
              <a:rPr kumimoji="0" lang="fr-FR" sz="4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 (gris foncé, noir)</a:t>
            </a:r>
            <a:r>
              <a:rPr kumimoji="0" lang="fr-FR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rlito"/>
                <a:cs typeface="Carlito"/>
              </a:rPr>
              <a:t>.</a:t>
            </a:r>
            <a:endParaRPr kumimoji="0" lang="fr-FR" sz="4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7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890A58-CAD8-BFC1-886E-71055FC86988}"/>
              </a:ext>
            </a:extLst>
          </p:cNvPr>
          <p:cNvSpPr/>
          <p:nvPr/>
        </p:nvSpPr>
        <p:spPr>
          <a:xfrm>
            <a:off x="228771" y="102495"/>
            <a:ext cx="6748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 La structure du Granite et de l’Andésite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36FDEB-9B67-85B2-5637-6733C44DB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4512"/>
            <a:ext cx="12192000" cy="543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82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AAC07-D03E-FEFA-21CE-C830F8C83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BC1A4C-8C0D-F3CF-C8AB-C0C6A230A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721"/>
            <a:ext cx="12192000" cy="53705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BC70B86-84B2-5E31-4FB5-6000FCB6AEDE}"/>
              </a:ext>
            </a:extLst>
          </p:cNvPr>
          <p:cNvSpPr/>
          <p:nvPr/>
        </p:nvSpPr>
        <p:spPr>
          <a:xfrm>
            <a:off x="4953736" y="3787805"/>
            <a:ext cx="1553592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AC1B2E-2A2F-2801-FF7E-E2D0B658FC9F}"/>
              </a:ext>
            </a:extLst>
          </p:cNvPr>
          <p:cNvSpPr/>
          <p:nvPr/>
        </p:nvSpPr>
        <p:spPr>
          <a:xfrm>
            <a:off x="6667130" y="3787805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C8D396-7DEE-6605-859E-923FF8DAA6A6}"/>
              </a:ext>
            </a:extLst>
          </p:cNvPr>
          <p:cNvSpPr/>
          <p:nvPr/>
        </p:nvSpPr>
        <p:spPr>
          <a:xfrm>
            <a:off x="6640494" y="2423604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AA23D6-4B5E-2C60-B754-1E2D42EFF9DF}"/>
              </a:ext>
            </a:extLst>
          </p:cNvPr>
          <p:cNvSpPr/>
          <p:nvPr/>
        </p:nvSpPr>
        <p:spPr>
          <a:xfrm>
            <a:off x="8487054" y="2392270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8E4505-1026-3E60-356D-557D0F1ADBCE}"/>
              </a:ext>
            </a:extLst>
          </p:cNvPr>
          <p:cNvSpPr/>
          <p:nvPr/>
        </p:nvSpPr>
        <p:spPr>
          <a:xfrm>
            <a:off x="8482618" y="3700770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3791CC-0FCA-69E6-1BDD-0E5322C2E735}"/>
              </a:ext>
            </a:extLst>
          </p:cNvPr>
          <p:cNvSpPr/>
          <p:nvPr/>
        </p:nvSpPr>
        <p:spPr>
          <a:xfrm>
            <a:off x="10244834" y="3787805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C11093-9EDC-D6AE-9CED-503E77E9593D}"/>
              </a:ext>
            </a:extLst>
          </p:cNvPr>
          <p:cNvSpPr/>
          <p:nvPr/>
        </p:nvSpPr>
        <p:spPr>
          <a:xfrm>
            <a:off x="10244834" y="2407065"/>
            <a:ext cx="1624614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8CEC10-6A7A-2817-DE9D-845BC7AB0071}"/>
              </a:ext>
            </a:extLst>
          </p:cNvPr>
          <p:cNvSpPr/>
          <p:nvPr/>
        </p:nvSpPr>
        <p:spPr>
          <a:xfrm>
            <a:off x="4909352" y="2407065"/>
            <a:ext cx="1553592" cy="1121547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0DA5C6-0BF4-0A78-C514-39A5A6CE44E3}"/>
              </a:ext>
            </a:extLst>
          </p:cNvPr>
          <p:cNvSpPr/>
          <p:nvPr/>
        </p:nvSpPr>
        <p:spPr>
          <a:xfrm>
            <a:off x="4934055" y="2399667"/>
            <a:ext cx="1553592" cy="113634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Cristaux de petite taille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07A72B-C933-0ABF-6061-8E8D0975F00C}"/>
              </a:ext>
            </a:extLst>
          </p:cNvPr>
          <p:cNvSpPr/>
          <p:nvPr/>
        </p:nvSpPr>
        <p:spPr>
          <a:xfrm>
            <a:off x="300354" y="2665997"/>
            <a:ext cx="1479617" cy="603682"/>
          </a:xfrm>
          <a:prstGeom prst="rect">
            <a:avLst/>
          </a:prstGeom>
          <a:solidFill>
            <a:srgbClr val="FEFDED"/>
          </a:solidFill>
          <a:ln>
            <a:solidFill>
              <a:srgbClr val="FE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700" b="1" dirty="0">
                <a:solidFill>
                  <a:schemeClr val="tx1"/>
                </a:solidFill>
              </a:rPr>
              <a:t>Andésite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766345-5610-A771-256A-2048F666D942}"/>
              </a:ext>
            </a:extLst>
          </p:cNvPr>
          <p:cNvSpPr/>
          <p:nvPr/>
        </p:nvSpPr>
        <p:spPr>
          <a:xfrm>
            <a:off x="306270" y="4054135"/>
            <a:ext cx="1479617" cy="603682"/>
          </a:xfrm>
          <a:prstGeom prst="rect">
            <a:avLst/>
          </a:prstGeom>
          <a:solidFill>
            <a:srgbClr val="FEFDED"/>
          </a:solidFill>
          <a:ln>
            <a:solidFill>
              <a:srgbClr val="FEF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700" b="1" dirty="0">
                <a:solidFill>
                  <a:schemeClr val="tx1"/>
                </a:solidFill>
              </a:rPr>
              <a:t>Granite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9478F4-1159-A99A-84BF-B041F184A356}"/>
              </a:ext>
            </a:extLst>
          </p:cNvPr>
          <p:cNvSpPr/>
          <p:nvPr/>
        </p:nvSpPr>
        <p:spPr>
          <a:xfrm>
            <a:off x="2263806" y="4527611"/>
            <a:ext cx="1846555" cy="387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Mica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54FD48-E9C7-C14D-6C85-9313990DABE3}"/>
              </a:ext>
            </a:extLst>
          </p:cNvPr>
          <p:cNvSpPr/>
          <p:nvPr/>
        </p:nvSpPr>
        <p:spPr>
          <a:xfrm>
            <a:off x="3217563" y="3886363"/>
            <a:ext cx="1479617" cy="387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Feldspath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62E2B-2C81-772C-A7CE-AB5D001E7D9B}"/>
              </a:ext>
            </a:extLst>
          </p:cNvPr>
          <p:cNvSpPr/>
          <p:nvPr/>
        </p:nvSpPr>
        <p:spPr>
          <a:xfrm>
            <a:off x="1941251" y="3881283"/>
            <a:ext cx="1059396" cy="387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Quartz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0A9C50-1132-9D68-351D-58AC422BA25D}"/>
              </a:ext>
            </a:extLst>
          </p:cNvPr>
          <p:cNvSpPr/>
          <p:nvPr/>
        </p:nvSpPr>
        <p:spPr>
          <a:xfrm>
            <a:off x="1986678" y="2503685"/>
            <a:ext cx="1059396" cy="387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rgbClr val="FF0000"/>
                </a:solidFill>
              </a:rPr>
              <a:t>Amphibole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CAA2F2-E87E-9B05-A229-A8779AFFB024}"/>
              </a:ext>
            </a:extLst>
          </p:cNvPr>
          <p:cNvSpPr/>
          <p:nvPr/>
        </p:nvSpPr>
        <p:spPr>
          <a:xfrm>
            <a:off x="3252780" y="2503685"/>
            <a:ext cx="1474569" cy="387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Plagioclase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CFED04-1DD8-6C63-4C25-6C4C0C84480A}"/>
              </a:ext>
            </a:extLst>
          </p:cNvPr>
          <p:cNvSpPr/>
          <p:nvPr/>
        </p:nvSpPr>
        <p:spPr>
          <a:xfrm>
            <a:off x="1854200" y="2392270"/>
            <a:ext cx="2957490" cy="1167676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EB22B0-AEC4-69B5-72F5-2B7D7660BE8F}"/>
              </a:ext>
            </a:extLst>
          </p:cNvPr>
          <p:cNvSpPr/>
          <p:nvPr/>
        </p:nvSpPr>
        <p:spPr>
          <a:xfrm>
            <a:off x="1867968" y="3732188"/>
            <a:ext cx="2957490" cy="1241132"/>
          </a:xfrm>
          <a:prstGeom prst="rect">
            <a:avLst/>
          </a:prstGeom>
          <a:solidFill>
            <a:srgbClr val="FDEDED"/>
          </a:solidFill>
          <a:ln>
            <a:solidFill>
              <a:srgbClr val="FDED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7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5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5BF9FB-2EE0-9CAC-5884-BCE75CA85676}"/>
              </a:ext>
            </a:extLst>
          </p:cNvPr>
          <p:cNvSpPr/>
          <p:nvPr/>
        </p:nvSpPr>
        <p:spPr>
          <a:xfrm>
            <a:off x="56508" y="493159"/>
            <a:ext cx="12078984" cy="22243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sz="4400" b="1" dirty="0">
                <a:solidFill>
                  <a:sysClr val="windowText" lastClr="000000"/>
                </a:solidFill>
              </a:rPr>
              <a:t>- </a:t>
            </a:r>
            <a:r>
              <a:rPr lang="fr-FR" sz="4400" b="1" dirty="0">
                <a:solidFill>
                  <a:schemeClr val="accent1"/>
                </a:solidFill>
              </a:rPr>
              <a:t>Le Granite </a:t>
            </a:r>
            <a:r>
              <a:rPr lang="fr-FR" sz="4400" b="1" dirty="0">
                <a:solidFill>
                  <a:sysClr val="windowText" lastClr="000000"/>
                </a:solidFill>
              </a:rPr>
              <a:t>est une roche magmatique, constitué des minéraux totalement cristallisés.</a:t>
            </a:r>
          </a:p>
          <a:p>
            <a:r>
              <a:rPr lang="fr-FR" sz="4400" b="1" dirty="0">
                <a:solidFill>
                  <a:sysClr val="windowText" lastClr="000000"/>
                </a:solidFill>
              </a:rPr>
              <a:t>donc est une roche a </a:t>
            </a:r>
            <a:r>
              <a:rPr lang="fr-FR" sz="4400" b="1" dirty="0">
                <a:solidFill>
                  <a:schemeClr val="accent1"/>
                </a:solidFill>
              </a:rPr>
              <a:t>structure grenue</a:t>
            </a:r>
            <a:r>
              <a:rPr lang="fr-FR" sz="4400" b="1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3DB1CE-B342-2C0C-AD7A-C9F8EAA2ACB9}"/>
              </a:ext>
            </a:extLst>
          </p:cNvPr>
          <p:cNvSpPr/>
          <p:nvPr/>
        </p:nvSpPr>
        <p:spPr>
          <a:xfrm>
            <a:off x="-56508" y="3941026"/>
            <a:ext cx="12192000" cy="2123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fr-FR" sz="4400" b="1" dirty="0">
                <a:solidFill>
                  <a:sysClr val="windowText" lastClr="000000"/>
                </a:solidFill>
              </a:rPr>
              <a:t>-</a:t>
            </a:r>
            <a:r>
              <a:rPr lang="fr-FR" sz="4400" b="1" u="sng" dirty="0">
                <a:solidFill>
                  <a:sysClr val="windowText" lastClr="000000"/>
                </a:solidFill>
              </a:rPr>
              <a:t> L’ </a:t>
            </a:r>
            <a:r>
              <a:rPr lang="fr-FR" sz="4400" b="1" u="sng" dirty="0">
                <a:solidFill>
                  <a:srgbClr val="FFC000"/>
                </a:solidFill>
              </a:rPr>
              <a:t>Andésite</a:t>
            </a:r>
            <a:r>
              <a:rPr lang="fr-FR" sz="4400" b="1" dirty="0">
                <a:solidFill>
                  <a:srgbClr val="FFC000"/>
                </a:solidFill>
              </a:rPr>
              <a:t> </a:t>
            </a:r>
            <a:r>
              <a:rPr lang="fr-FR" sz="4400" b="1" dirty="0">
                <a:solidFill>
                  <a:sysClr val="windowText" lastClr="000000"/>
                </a:solidFill>
              </a:rPr>
              <a:t>est une roche magmatique constituée de cristaux de petite taille.</a:t>
            </a:r>
          </a:p>
          <a:p>
            <a:pPr lvl="0"/>
            <a:r>
              <a:rPr lang="fr-FR" sz="4400" b="1" dirty="0">
                <a:solidFill>
                  <a:sysClr val="windowText" lastClr="000000"/>
                </a:solidFill>
              </a:rPr>
              <a:t>donc est une roche a  </a:t>
            </a:r>
            <a:r>
              <a:rPr lang="fr-FR" sz="4400" b="1" dirty="0">
                <a:solidFill>
                  <a:srgbClr val="FFC000"/>
                </a:solidFill>
              </a:rPr>
              <a:t>structure microlitique</a:t>
            </a:r>
            <a:r>
              <a:rPr lang="fr-FR" sz="4400" b="1" dirty="0">
                <a:solidFill>
                  <a:sysClr val="windowText" lastClr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1896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F9418F5-064E-E3C0-48AF-473734111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39" y="89391"/>
            <a:ext cx="97299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5975" algn="l"/>
              </a:tabLst>
            </a:pP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Les conditions de formation du Granite et de l’Andésite.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8497BC-795C-44BA-9164-7C22C90D6E2A}"/>
              </a:ext>
            </a:extLst>
          </p:cNvPr>
          <p:cNvSpPr/>
          <p:nvPr/>
        </p:nvSpPr>
        <p:spPr>
          <a:xfrm>
            <a:off x="0" y="831407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 granite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et </a:t>
            </a:r>
            <a:r>
              <a:rPr lang="fr-FR" sz="4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l’andésite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sont des roches magmatiques, issues de même magma.</a:t>
            </a:r>
          </a:p>
          <a:p>
            <a:pPr algn="just"/>
            <a:endParaRPr lang="fr-FR" sz="4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 Granite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est une roche </a:t>
            </a:r>
            <a:r>
              <a:rPr lang="fr-FR" sz="4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à structure grenue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qui s’explique par le refroidissement lent du magma en profondeur de la terre.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7696541-2CB8-9FF5-882D-216998321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32" y="5251244"/>
            <a:ext cx="109727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815975" algn="l"/>
              </a:tabLst>
            </a:pP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Carlito"/>
                <a:cs typeface="Carlito"/>
                <a:sym typeface="Wingdings" panose="05000000000000000000" pitchFamily="2" charset="2"/>
              </a:rPr>
              <a:t> D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Carlito"/>
                <a:cs typeface="Carlito"/>
              </a:rPr>
              <a:t>onc </a:t>
            </a:r>
            <a:r>
              <a:rPr lang="fr-FR" sz="4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 granite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Carlito"/>
                <a:cs typeface="Carlito"/>
              </a:rPr>
              <a:t>est une roche </a:t>
            </a:r>
            <a:r>
              <a:rPr lang="fr-FR" sz="4000" b="1" dirty="0">
                <a:solidFill>
                  <a:srgbClr val="FF0000"/>
                </a:solidFill>
                <a:latin typeface="Arial" pitchFamily="34" charset="0"/>
                <a:ea typeface="Carlito"/>
                <a:cs typeface="Carlito"/>
              </a:rPr>
              <a:t>plutonique.</a:t>
            </a:r>
            <a:endParaRPr kumimoji="0" lang="fr-FR" sz="4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33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D6AD0D-31EF-E6AA-1B71-21458D958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75" y="1490008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760413" algn="l"/>
              </a:tabLst>
            </a:pPr>
            <a:r>
              <a:rPr lang="fr-FR" sz="4000" b="1" dirty="0">
                <a:solidFill>
                  <a:srgbClr val="FFC000"/>
                </a:solidFill>
                <a:latin typeface="Arial" pitchFamily="34" charset="0"/>
                <a:ea typeface="Carlito"/>
                <a:cs typeface="Carlito"/>
              </a:rPr>
              <a:t>l’Andésite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Carlito"/>
                <a:cs typeface="Carlito"/>
              </a:rPr>
              <a:t>: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est une roche à 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structure microlitique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qui s’explique par le refroidissement moyen du magma à la surface de la terre.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8C5B8-A574-8E0D-43CE-1B0DE0CBF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879" y="4300725"/>
            <a:ext cx="116515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15975" algn="l"/>
              </a:tabLst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Carlito"/>
                <a:cs typeface="Carlito"/>
                <a:sym typeface="Wingdings" panose="05000000000000000000" pitchFamily="2" charset="2"/>
              </a:rPr>
              <a:t> D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Carlito"/>
                <a:cs typeface="Carlito"/>
              </a:rPr>
              <a:t>onc </a:t>
            </a:r>
            <a:r>
              <a:rPr lang="fr-FR" sz="4000" b="1" dirty="0">
                <a:solidFill>
                  <a:srgbClr val="FFC000"/>
                </a:solidFill>
                <a:latin typeface="Arial" pitchFamily="34" charset="0"/>
                <a:ea typeface="Carlito"/>
                <a:cs typeface="Carlito"/>
              </a:rPr>
              <a:t>l’Andésite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Carlito"/>
                <a:cs typeface="Carlito"/>
              </a:rPr>
              <a:t> est une roche </a:t>
            </a:r>
            <a:r>
              <a:rPr kumimoji="0" lang="fr-FR" sz="4000" b="1" i="0" u="sng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Arial" pitchFamily="34" charset="0"/>
                <a:ea typeface="Carlito"/>
                <a:cs typeface="Carlito"/>
              </a:rPr>
              <a:t>volcanique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rlito"/>
                <a:cs typeface="Carlito"/>
              </a:rPr>
              <a:t>.</a:t>
            </a:r>
            <a:endParaRPr kumimoji="0" lang="fr-FR" sz="4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42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2949676" y="12290"/>
            <a:ext cx="7216877" cy="57027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Formation des roches magmatiques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2654710" y="945736"/>
            <a:ext cx="4213122" cy="771833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Au niveau des dorsales </a:t>
            </a:r>
          </a:p>
          <a:p>
            <a:pPr algn="ctr"/>
            <a:r>
              <a:rPr lang="fr-FR" sz="2800" b="1" dirty="0">
                <a:solidFill>
                  <a:schemeClr val="bg1"/>
                </a:solidFill>
              </a:rPr>
              <a:t>océaniques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7197213" y="994282"/>
            <a:ext cx="4994787" cy="7718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Au niveau des zones de subduction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83574" y="4150441"/>
            <a:ext cx="2309054" cy="98322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Structure </a:t>
            </a:r>
          </a:p>
          <a:p>
            <a:pPr algn="ctr"/>
            <a:r>
              <a:rPr lang="fr-FR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de la roche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83572" y="2512142"/>
            <a:ext cx="2408904" cy="103730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Refroidissement</a:t>
            </a:r>
          </a:p>
          <a:p>
            <a:pPr algn="ctr"/>
            <a:r>
              <a:rPr lang="fr-FR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Du magma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83573" y="6007509"/>
            <a:ext cx="2408903" cy="67842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Nom de la roche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4071784" y="616665"/>
            <a:ext cx="1378974" cy="3484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8003456" y="628034"/>
            <a:ext cx="1519086" cy="3370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Rectangle à coins arrondis 23"/>
          <p:cNvSpPr/>
          <p:nvPr/>
        </p:nvSpPr>
        <p:spPr>
          <a:xfrm>
            <a:off x="2841527" y="2569291"/>
            <a:ext cx="1562543" cy="97019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Rapide à la surface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2694352" y="4355997"/>
            <a:ext cx="1936646" cy="57211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microlitique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2872560" y="6165749"/>
            <a:ext cx="1230257" cy="498679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Basalte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6995497" y="2646219"/>
            <a:ext cx="2354976" cy="82387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Rapide à la surface</a:t>
            </a:r>
          </a:p>
        </p:txBody>
      </p:sp>
      <p:sp>
        <p:nvSpPr>
          <p:cNvPr id="28" name="Rectangle à coins arrondis 27"/>
          <p:cNvSpPr/>
          <p:nvPr/>
        </p:nvSpPr>
        <p:spPr>
          <a:xfrm>
            <a:off x="9765894" y="2656087"/>
            <a:ext cx="2342534" cy="82387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Lent dans la profondeur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4595526" y="2514052"/>
            <a:ext cx="1880868" cy="106805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Lent dans la profondeur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4961606" y="4373972"/>
            <a:ext cx="1419529" cy="57211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grenue</a:t>
            </a:r>
          </a:p>
        </p:txBody>
      </p:sp>
      <p:sp>
        <p:nvSpPr>
          <p:cNvPr id="31" name="Rectangle à coins arrondis 30"/>
          <p:cNvSpPr/>
          <p:nvPr/>
        </p:nvSpPr>
        <p:spPr>
          <a:xfrm>
            <a:off x="4961606" y="6187256"/>
            <a:ext cx="1419529" cy="49867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ysClr val="windowText" lastClr="000000"/>
                </a:solidFill>
              </a:rPr>
              <a:t>Gabbro</a:t>
            </a:r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3557014" y="1946206"/>
            <a:ext cx="11862" cy="6748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5" name="Rectangle à coins arrondis 34"/>
          <p:cNvSpPr/>
          <p:nvPr/>
        </p:nvSpPr>
        <p:spPr>
          <a:xfrm>
            <a:off x="10470746" y="4369937"/>
            <a:ext cx="1419529" cy="57211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grenue</a:t>
            </a:r>
          </a:p>
        </p:txBody>
      </p:sp>
      <p:sp>
        <p:nvSpPr>
          <p:cNvPr id="37" name="Rectangle à coins arrondis 36"/>
          <p:cNvSpPr/>
          <p:nvPr/>
        </p:nvSpPr>
        <p:spPr>
          <a:xfrm>
            <a:off x="7295075" y="4369937"/>
            <a:ext cx="1936646" cy="57211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microlitique</a:t>
            </a:r>
          </a:p>
        </p:txBody>
      </p:sp>
      <p:sp>
        <p:nvSpPr>
          <p:cNvPr id="38" name="Rectangle à coins arrondis 37"/>
          <p:cNvSpPr/>
          <p:nvPr/>
        </p:nvSpPr>
        <p:spPr>
          <a:xfrm>
            <a:off x="7716175" y="6187256"/>
            <a:ext cx="1419529" cy="4986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Andésite</a:t>
            </a:r>
          </a:p>
        </p:txBody>
      </p:sp>
      <p:sp>
        <p:nvSpPr>
          <p:cNvPr id="39" name="Rectangle à coins arrondis 38"/>
          <p:cNvSpPr/>
          <p:nvPr/>
        </p:nvSpPr>
        <p:spPr>
          <a:xfrm>
            <a:off x="10470744" y="6187256"/>
            <a:ext cx="1419529" cy="49867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B0F0"/>
                </a:solidFill>
              </a:rPr>
              <a:t>Granite</a:t>
            </a:r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5480470" y="1960000"/>
            <a:ext cx="5932" cy="740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 flipH="1">
            <a:off x="3557013" y="3472805"/>
            <a:ext cx="11863" cy="6874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/>
          <p:nvPr/>
        </p:nvCxnSpPr>
        <p:spPr>
          <a:xfrm flipH="1">
            <a:off x="5480470" y="3480870"/>
            <a:ext cx="11863" cy="6874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/>
          <p:nvPr/>
        </p:nvCxnSpPr>
        <p:spPr>
          <a:xfrm flipH="1">
            <a:off x="5635794" y="5151719"/>
            <a:ext cx="11863" cy="6874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 flipH="1">
            <a:off x="3473561" y="5184056"/>
            <a:ext cx="11863" cy="6874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/>
          <p:nvPr/>
        </p:nvCxnSpPr>
        <p:spPr>
          <a:xfrm>
            <a:off x="8147780" y="1965463"/>
            <a:ext cx="5932" cy="740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>
            <a:off x="10929414" y="1959999"/>
            <a:ext cx="5932" cy="740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/>
          <p:nvPr/>
        </p:nvCxnSpPr>
        <p:spPr>
          <a:xfrm>
            <a:off x="8257466" y="3485786"/>
            <a:ext cx="5932" cy="740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/>
          <p:nvPr/>
        </p:nvCxnSpPr>
        <p:spPr>
          <a:xfrm>
            <a:off x="11036825" y="3457861"/>
            <a:ext cx="5932" cy="740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/>
          <p:nvPr/>
        </p:nvCxnSpPr>
        <p:spPr>
          <a:xfrm>
            <a:off x="8266712" y="5195109"/>
            <a:ext cx="5932" cy="740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>
            <a:off x="11174577" y="5163158"/>
            <a:ext cx="5932" cy="740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57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BA955ED-2AA8-43A6-8A4D-07E7CF571FA1}"/>
              </a:ext>
            </a:extLst>
          </p:cNvPr>
          <p:cNvSpPr txBox="1"/>
          <p:nvPr/>
        </p:nvSpPr>
        <p:spPr>
          <a:xfrm>
            <a:off x="1571946" y="2525143"/>
            <a:ext cx="89282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https://wordwall.net/fr/resource/83024321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5939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4571</TotalTime>
  <Words>611</Words>
  <Application>Microsoft Office PowerPoint</Application>
  <PresentationFormat>Grand écran</PresentationFormat>
  <Paragraphs>82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Zakaria Moataqed</dc:creator>
  <cp:lastModifiedBy>Zakaria Moataqed</cp:lastModifiedBy>
  <cp:revision>42</cp:revision>
  <dcterms:created xsi:type="dcterms:W3CDTF">2024-09-22T00:10:57Z</dcterms:created>
  <dcterms:modified xsi:type="dcterms:W3CDTF">2024-12-26T11:30:52Z</dcterms:modified>
</cp:coreProperties>
</file>