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0" r:id="rId2"/>
    <p:sldId id="271" r:id="rId3"/>
    <p:sldId id="272" r:id="rId4"/>
    <p:sldId id="273" r:id="rId5"/>
    <p:sldId id="274" r:id="rId6"/>
    <p:sldId id="276" r:id="rId7"/>
    <p:sldId id="275" r:id="rId8"/>
    <p:sldId id="277" r:id="rId9"/>
    <p:sldId id="2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ED"/>
    <a:srgbClr val="FDEDED"/>
    <a:srgbClr val="FE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542CD97-0BE0-C962-9800-6FDB007C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1274619" y="0"/>
            <a:ext cx="10173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5 : Les déformation tectoniques</a:t>
            </a:r>
          </a:p>
          <a:p>
            <a:pPr algn="ctr"/>
            <a:r>
              <a:rPr lang="ar-M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الدرس 5: التشوهات التكتونية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A257E6-7FDB-D0E4-CFAE-D2BB21CF6D65}"/>
              </a:ext>
            </a:extLst>
          </p:cNvPr>
          <p:cNvSpPr txBox="1"/>
          <p:nvPr/>
        </p:nvSpPr>
        <p:spPr>
          <a:xfrm>
            <a:off x="1160016" y="101336"/>
            <a:ext cx="10173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5 : Les déformations tectoniques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539318" y="1597369"/>
            <a:ext cx="1111336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dirty="0"/>
              <a:t>  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l’origine, les couches sédimentaires se déposent horizontalement. Toutefois, certaines couches perdent leur aspect horizontal. On dit qu’elles sont 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déformées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 parle de </a:t>
            </a: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déformations tectoniques</a:t>
            </a:r>
            <a:r>
              <a:rPr lang="fr-FR" dirty="0"/>
              <a:t>.</a:t>
            </a:r>
          </a:p>
          <a:p>
            <a:pPr algn="ctr"/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Problèmes posés 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25488" algn="l"/>
              </a:tabLs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Quelles sont les différentes formes de déformations tectoniques cassantes et de déformations souples 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Quelle est la nature des forces responsable de ces déformations ?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3E1AF5-B69C-10AB-73AA-DDAB7D76C666}"/>
              </a:ext>
            </a:extLst>
          </p:cNvPr>
          <p:cNvSpPr txBox="1"/>
          <p:nvPr/>
        </p:nvSpPr>
        <p:spPr>
          <a:xfrm>
            <a:off x="4387788" y="816825"/>
            <a:ext cx="3033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5574A6-1A56-AD78-9F7B-13915FB9AF38}"/>
              </a:ext>
            </a:extLst>
          </p:cNvPr>
          <p:cNvSpPr txBox="1"/>
          <p:nvPr/>
        </p:nvSpPr>
        <p:spPr>
          <a:xfrm>
            <a:off x="1047566" y="-2485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les déformations cassantes : Failles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الأول: التشوهات الانكسارية: الفوالق</a:t>
            </a:r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D9A320-D5EE-B05A-EF86-734F55020E70}"/>
              </a:ext>
            </a:extLst>
          </p:cNvPr>
          <p:cNvSpPr txBox="1"/>
          <p:nvPr/>
        </p:nvSpPr>
        <p:spPr>
          <a:xfrm>
            <a:off x="353629" y="1092374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Définition d’une faille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تعريف فالق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02CB43-96E1-BFCB-AAB8-7110FD78BB66}"/>
              </a:ext>
            </a:extLst>
          </p:cNvPr>
          <p:cNvSpPr txBox="1"/>
          <p:nvPr/>
        </p:nvSpPr>
        <p:spPr>
          <a:xfrm>
            <a:off x="353629" y="1931171"/>
            <a:ext cx="5811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La </a:t>
            </a:r>
            <a:r>
              <a:rPr lang="fr-FR" sz="3600" b="1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faille</a:t>
            </a:r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 est une déformation tectonique</a:t>
            </a:r>
            <a:r>
              <a:rPr lang="fr-FR" sz="3600" dirty="0">
                <a:solidFill>
                  <a:srgbClr val="000000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0" i="0" u="sng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discontinue</a:t>
            </a:r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. C’est une </a:t>
            </a:r>
            <a:r>
              <a:rPr lang="fr-FR" sz="3600" b="1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cassure</a:t>
            </a:r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 affectant les couches rigides </a:t>
            </a:r>
            <a:r>
              <a:rPr lang="fr-FR" sz="3600" b="0" i="0" u="sng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accompagnée</a:t>
            </a:r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 d’un </a:t>
            </a:r>
            <a:r>
              <a:rPr lang="fr-FR" sz="3600" b="0" i="0" u="sng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déplacement</a:t>
            </a:r>
            <a:r>
              <a:rPr lang="fr-FR" sz="3600" b="0" i="0" u="none" strike="noStrike" dirty="0">
                <a:solidFill>
                  <a:srgbClr val="000000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 relatif des deux compartiments ainsi créés.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00E3A0-1FC2-47CF-7090-259C72F5F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18" y="1655609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9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16B359-2ABF-4B04-FF86-2727E3868521}"/>
              </a:ext>
            </a:extLst>
          </p:cNvPr>
          <p:cNvSpPr txBox="1"/>
          <p:nvPr/>
        </p:nvSpPr>
        <p:spPr>
          <a:xfrm>
            <a:off x="495671" y="266751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Eléments d’une faille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الفالق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6DAEE4-3236-4430-AC95-119D742D8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34" y="884465"/>
            <a:ext cx="10715348" cy="59735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0CFC14-BBD5-EA7D-2566-B6CA6E1A81AD}"/>
              </a:ext>
            </a:extLst>
          </p:cNvPr>
          <p:cNvSpPr/>
          <p:nvPr/>
        </p:nvSpPr>
        <p:spPr>
          <a:xfrm>
            <a:off x="960741" y="4367727"/>
            <a:ext cx="1846556" cy="2664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6136E4-5984-15C4-67F0-3C6A4EA6B7AE}"/>
              </a:ext>
            </a:extLst>
          </p:cNvPr>
          <p:cNvSpPr/>
          <p:nvPr/>
        </p:nvSpPr>
        <p:spPr>
          <a:xfrm>
            <a:off x="3892857" y="6194140"/>
            <a:ext cx="3335045" cy="3609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F2A8B-4E7F-A374-ECED-EFAB06A47725}"/>
              </a:ext>
            </a:extLst>
          </p:cNvPr>
          <p:cNvSpPr txBox="1"/>
          <p:nvPr/>
        </p:nvSpPr>
        <p:spPr>
          <a:xfrm>
            <a:off x="893685" y="3685686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طرح الفالق العمودي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072E1F-5A82-5E02-5AFB-9B81F63CD718}"/>
              </a:ext>
            </a:extLst>
          </p:cNvPr>
          <p:cNvSpPr/>
          <p:nvPr/>
        </p:nvSpPr>
        <p:spPr>
          <a:xfrm>
            <a:off x="902563" y="3725795"/>
            <a:ext cx="1764704" cy="6084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86A6FA-DFAE-B027-7323-C41DBD9686E5}"/>
              </a:ext>
            </a:extLst>
          </p:cNvPr>
          <p:cNvSpPr txBox="1"/>
          <p:nvPr/>
        </p:nvSpPr>
        <p:spPr>
          <a:xfrm>
            <a:off x="2976979" y="5491085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طرح الفالق الأفقي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27EB86-40D1-A54F-D511-D9C37D5D2028}"/>
              </a:ext>
            </a:extLst>
          </p:cNvPr>
          <p:cNvSpPr/>
          <p:nvPr/>
        </p:nvSpPr>
        <p:spPr>
          <a:xfrm>
            <a:off x="1935332" y="5204701"/>
            <a:ext cx="3335045" cy="68649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B12689-A593-8D9F-2EF2-24325593189C}"/>
              </a:ext>
            </a:extLst>
          </p:cNvPr>
          <p:cNvSpPr txBox="1"/>
          <p:nvPr/>
        </p:nvSpPr>
        <p:spPr>
          <a:xfrm>
            <a:off x="9687016" y="1383879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سطح الفالق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961E64-CE6A-3467-04A6-EC100CBA63C4}"/>
              </a:ext>
            </a:extLst>
          </p:cNvPr>
          <p:cNvSpPr/>
          <p:nvPr/>
        </p:nvSpPr>
        <p:spPr>
          <a:xfrm>
            <a:off x="7934681" y="1444082"/>
            <a:ext cx="2896076" cy="2797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FD1043-9DCA-7D99-E66E-00E42E845637}"/>
              </a:ext>
            </a:extLst>
          </p:cNvPr>
          <p:cNvSpPr txBox="1"/>
          <p:nvPr/>
        </p:nvSpPr>
        <p:spPr>
          <a:xfrm>
            <a:off x="9797988" y="1671139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 err="1">
                <a:solidFill>
                  <a:srgbClr val="FF0000"/>
                </a:solidFill>
              </a:rPr>
              <a:t>مراة</a:t>
            </a:r>
            <a:r>
              <a:rPr lang="ar-MA" sz="2000" b="1" dirty="0">
                <a:solidFill>
                  <a:srgbClr val="FF0000"/>
                </a:solidFill>
              </a:rPr>
              <a:t> الفالق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35C498-EFA3-5793-D37D-714D575075BF}"/>
              </a:ext>
            </a:extLst>
          </p:cNvPr>
          <p:cNvSpPr/>
          <p:nvPr/>
        </p:nvSpPr>
        <p:spPr>
          <a:xfrm>
            <a:off x="7934681" y="1767333"/>
            <a:ext cx="2958219" cy="2400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A4C9EDF-71A6-83BE-63B2-D11ED815F889}"/>
              </a:ext>
            </a:extLst>
          </p:cNvPr>
          <p:cNvSpPr txBox="1"/>
          <p:nvPr/>
        </p:nvSpPr>
        <p:spPr>
          <a:xfrm>
            <a:off x="1241394" y="2518826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كتلة مرفوعة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7EB28D-6DEE-473D-1DE3-4891DECC3269}"/>
              </a:ext>
            </a:extLst>
          </p:cNvPr>
          <p:cNvSpPr txBox="1"/>
          <p:nvPr/>
        </p:nvSpPr>
        <p:spPr>
          <a:xfrm>
            <a:off x="9880846" y="2961875"/>
            <a:ext cx="208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كتلة منخفضة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8461FC-1852-257B-E54A-8A565BCFB4D1}"/>
              </a:ext>
            </a:extLst>
          </p:cNvPr>
          <p:cNvSpPr/>
          <p:nvPr/>
        </p:nvSpPr>
        <p:spPr>
          <a:xfrm>
            <a:off x="1012054" y="1612236"/>
            <a:ext cx="1846556" cy="13496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94F70A-1CC9-E015-AFDB-7DEB7C5B9574}"/>
              </a:ext>
            </a:extLst>
          </p:cNvPr>
          <p:cNvSpPr/>
          <p:nvPr/>
        </p:nvSpPr>
        <p:spPr>
          <a:xfrm>
            <a:off x="9880846" y="2221737"/>
            <a:ext cx="1450020" cy="11402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40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0" grpId="0" animBg="1"/>
      <p:bldP spid="11" grpId="0" animBg="1"/>
      <p:bldP spid="8" grpId="0" animBg="1"/>
      <p:bldP spid="7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981F5-5F70-CBB2-6F2A-07F4B831A092}"/>
              </a:ext>
            </a:extLst>
          </p:cNvPr>
          <p:cNvSpPr txBox="1"/>
          <p:nvPr/>
        </p:nvSpPr>
        <p:spPr>
          <a:xfrm>
            <a:off x="403308" y="248279"/>
            <a:ext cx="2746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Types de failles </a:t>
            </a:r>
            <a:endParaRPr lang="ar-M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أنواع الفوالق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E2DCF3-FEEF-EEF4-693D-5E7B4566B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858" y="0"/>
            <a:ext cx="875914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7D2C19-74A3-322C-C6C1-CECC589E207C}"/>
              </a:ext>
            </a:extLst>
          </p:cNvPr>
          <p:cNvSpPr/>
          <p:nvPr/>
        </p:nvSpPr>
        <p:spPr>
          <a:xfrm>
            <a:off x="6031345" y="101600"/>
            <a:ext cx="2798619" cy="341745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30645A-352D-BF78-0E86-DB8328201343}"/>
              </a:ext>
            </a:extLst>
          </p:cNvPr>
          <p:cNvSpPr/>
          <p:nvPr/>
        </p:nvSpPr>
        <p:spPr>
          <a:xfrm>
            <a:off x="8720674" y="999022"/>
            <a:ext cx="3166525" cy="16610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6D45F5-3155-3FB2-BCA6-DBD4956826C4}"/>
              </a:ext>
            </a:extLst>
          </p:cNvPr>
          <p:cNvSpPr/>
          <p:nvPr/>
        </p:nvSpPr>
        <p:spPr>
          <a:xfrm>
            <a:off x="8776090" y="2929454"/>
            <a:ext cx="3166525" cy="16610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35F9FC-14EA-FBF3-EED5-2FEC54C7213D}"/>
              </a:ext>
            </a:extLst>
          </p:cNvPr>
          <p:cNvSpPr/>
          <p:nvPr/>
        </p:nvSpPr>
        <p:spPr>
          <a:xfrm>
            <a:off x="8829964" y="4899111"/>
            <a:ext cx="3166525" cy="18219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953A43-B32C-DC35-CCA1-C542321FF061}"/>
              </a:ext>
            </a:extLst>
          </p:cNvPr>
          <p:cNvSpPr txBox="1"/>
          <p:nvPr/>
        </p:nvSpPr>
        <p:spPr>
          <a:xfrm>
            <a:off x="3632990" y="2052507"/>
            <a:ext cx="1116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فالق عادي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81CC0E-0652-BC86-BBD7-F4D78601D72E}"/>
              </a:ext>
            </a:extLst>
          </p:cNvPr>
          <p:cNvSpPr/>
          <p:nvPr/>
        </p:nvSpPr>
        <p:spPr>
          <a:xfrm>
            <a:off x="3632990" y="1369381"/>
            <a:ext cx="1194561" cy="993900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47A34B-E5DC-80EB-3D25-3CD6A085C934}"/>
              </a:ext>
            </a:extLst>
          </p:cNvPr>
          <p:cNvSpPr txBox="1"/>
          <p:nvPr/>
        </p:nvSpPr>
        <p:spPr>
          <a:xfrm>
            <a:off x="3512916" y="3961741"/>
            <a:ext cx="134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فالق معكوس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2C2F0A-8496-C973-52C3-2E3BBFE6B5A1}"/>
              </a:ext>
            </a:extLst>
          </p:cNvPr>
          <p:cNvSpPr txBox="1"/>
          <p:nvPr/>
        </p:nvSpPr>
        <p:spPr>
          <a:xfrm>
            <a:off x="3594051" y="6014249"/>
            <a:ext cx="134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انقلاع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D381E6-C826-1027-75C3-36648FAEE7DB}"/>
              </a:ext>
            </a:extLst>
          </p:cNvPr>
          <p:cNvSpPr/>
          <p:nvPr/>
        </p:nvSpPr>
        <p:spPr>
          <a:xfrm>
            <a:off x="3512916" y="5393354"/>
            <a:ext cx="1422367" cy="993901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DD2859-4238-ADDA-12C4-4B35813C4A9C}"/>
              </a:ext>
            </a:extLst>
          </p:cNvPr>
          <p:cNvSpPr/>
          <p:nvPr/>
        </p:nvSpPr>
        <p:spPr>
          <a:xfrm>
            <a:off x="3594051" y="3337173"/>
            <a:ext cx="1194561" cy="993900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93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6" grpId="0" animBg="1"/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F21590A-0E1F-12D2-9D97-734B09235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013000"/>
              </p:ext>
            </p:extLst>
          </p:nvPr>
        </p:nvGraphicFramePr>
        <p:xfrm>
          <a:off x="1487055" y="1228436"/>
          <a:ext cx="9217890" cy="3916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0073">
                  <a:extLst>
                    <a:ext uri="{9D8B030D-6E8A-4147-A177-3AD203B41FA5}">
                      <a16:colId xmlns:a16="http://schemas.microsoft.com/office/drawing/2014/main" val="205070047"/>
                    </a:ext>
                  </a:extLst>
                </a:gridCol>
                <a:gridCol w="3639127">
                  <a:extLst>
                    <a:ext uri="{9D8B030D-6E8A-4147-A177-3AD203B41FA5}">
                      <a16:colId xmlns:a16="http://schemas.microsoft.com/office/drawing/2014/main" val="2089271527"/>
                    </a:ext>
                  </a:extLst>
                </a:gridCol>
                <a:gridCol w="2918690">
                  <a:extLst>
                    <a:ext uri="{9D8B030D-6E8A-4147-A177-3AD203B41FA5}">
                      <a16:colId xmlns:a16="http://schemas.microsoft.com/office/drawing/2014/main" val="951606147"/>
                    </a:ext>
                  </a:extLst>
                </a:gridCol>
              </a:tblGrid>
              <a:tr h="526473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de faille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forme géométrique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Caractéristiques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6657750"/>
                  </a:ext>
                </a:extLst>
              </a:tr>
              <a:tr h="3390146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Faille verticale</a:t>
                      </a:r>
                    </a:p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فالق عمودي</a:t>
                      </a:r>
                      <a:endParaRPr lang="fr-FR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faille est le résultat du mouvement vertical des deux compartiments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6062136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A4F1BDB-2DFF-F877-06A1-B2B767020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421" y="2094346"/>
            <a:ext cx="3414579" cy="26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29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3C7811-2324-E620-D520-0A5CDCF5D869}"/>
              </a:ext>
            </a:extLst>
          </p:cNvPr>
          <p:cNvSpPr txBox="1"/>
          <p:nvPr/>
        </p:nvSpPr>
        <p:spPr>
          <a:xfrm>
            <a:off x="1047566" y="-2485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</a:t>
            </a:r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les déformations souples : Plis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النشاط الثاني: التشوهات المرنة: الطيات</a:t>
            </a:r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4A7F89-AB61-7522-E159-E12620FE42FD}"/>
              </a:ext>
            </a:extLst>
          </p:cNvPr>
          <p:cNvSpPr txBox="1"/>
          <p:nvPr/>
        </p:nvSpPr>
        <p:spPr>
          <a:xfrm>
            <a:off x="353629" y="1092374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Définition du Pli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تعريف الطية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758AFD-C0AE-9EF6-851D-6414F2F5D573}"/>
              </a:ext>
            </a:extLst>
          </p:cNvPr>
          <p:cNvSpPr txBox="1"/>
          <p:nvPr/>
        </p:nvSpPr>
        <p:spPr>
          <a:xfrm>
            <a:off x="353629" y="1798608"/>
            <a:ext cx="498498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pli</a:t>
            </a:r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 une déformation tectonique 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qui résulte de la flexion des couches horizontales. </a:t>
            </a:r>
            <a:endParaRPr lang="fr-FR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 fontAlgn="base"/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 pli peut être:</a:t>
            </a:r>
            <a:endParaRPr lang="fr-FR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rtl="0"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fr-FR" sz="28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Anticlinal</a:t>
            </a:r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couches à convexité vers le haut:  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rtl="0"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fr-FR" sz="28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Synclinal</a:t>
            </a:r>
            <a:r>
              <a:rPr lang="fr-FR" sz="280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couches à convex</a:t>
            </a:r>
            <a:r>
              <a:rPr lang="fr-FR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ité vers le bas: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50783D-2103-499D-11CD-88E13CCD6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8" y="1798608"/>
            <a:ext cx="6402325" cy="3977524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E712EC5-7411-4845-387D-C9672AC41FF6}"/>
              </a:ext>
            </a:extLst>
          </p:cNvPr>
          <p:cNvSpPr/>
          <p:nvPr/>
        </p:nvSpPr>
        <p:spPr>
          <a:xfrm rot="13934069">
            <a:off x="4237750" y="4587212"/>
            <a:ext cx="593886" cy="569001"/>
          </a:xfrm>
          <a:custGeom>
            <a:avLst/>
            <a:gdLst>
              <a:gd name="connsiteX0" fmla="*/ 0 w 832219"/>
              <a:gd name="connsiteY0" fmla="*/ 526473 h 591695"/>
              <a:gd name="connsiteX1" fmla="*/ 812800 w 832219"/>
              <a:gd name="connsiteY1" fmla="*/ 544946 h 591695"/>
              <a:gd name="connsiteX2" fmla="*/ 498763 w 832219"/>
              <a:gd name="connsiteY2" fmla="*/ 0 h 5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2219" h="591695">
                <a:moveTo>
                  <a:pt x="0" y="526473"/>
                </a:moveTo>
                <a:cubicBezTo>
                  <a:pt x="364836" y="579582"/>
                  <a:pt x="729673" y="632691"/>
                  <a:pt x="812800" y="544946"/>
                </a:cubicBezTo>
                <a:cubicBezTo>
                  <a:pt x="895927" y="457201"/>
                  <a:pt x="697345" y="228600"/>
                  <a:pt x="498763" y="0"/>
                </a:cubicBezTo>
              </a:path>
            </a:pathLst>
          </a:cu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F6E1C0A1-731A-21A0-2360-9DE522202CF7}"/>
              </a:ext>
            </a:extLst>
          </p:cNvPr>
          <p:cNvSpPr/>
          <p:nvPr/>
        </p:nvSpPr>
        <p:spPr>
          <a:xfrm rot="3496613">
            <a:off x="4229122" y="5302185"/>
            <a:ext cx="593886" cy="569001"/>
          </a:xfrm>
          <a:custGeom>
            <a:avLst/>
            <a:gdLst>
              <a:gd name="connsiteX0" fmla="*/ 0 w 832219"/>
              <a:gd name="connsiteY0" fmla="*/ 526473 h 591695"/>
              <a:gd name="connsiteX1" fmla="*/ 812800 w 832219"/>
              <a:gd name="connsiteY1" fmla="*/ 544946 h 591695"/>
              <a:gd name="connsiteX2" fmla="*/ 498763 w 832219"/>
              <a:gd name="connsiteY2" fmla="*/ 0 h 5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2219" h="591695">
                <a:moveTo>
                  <a:pt x="0" y="526473"/>
                </a:moveTo>
                <a:cubicBezTo>
                  <a:pt x="364836" y="579582"/>
                  <a:pt x="729673" y="632691"/>
                  <a:pt x="812800" y="544946"/>
                </a:cubicBezTo>
                <a:cubicBezTo>
                  <a:pt x="895927" y="457201"/>
                  <a:pt x="697345" y="228600"/>
                  <a:pt x="498763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08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3816F7-613D-F2B6-C85D-5A44B7839C92}"/>
              </a:ext>
            </a:extLst>
          </p:cNvPr>
          <p:cNvSpPr txBox="1"/>
          <p:nvPr/>
        </p:nvSpPr>
        <p:spPr>
          <a:xfrm>
            <a:off x="504907" y="91260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Eléments d’un pli </a:t>
            </a:r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الطية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16249E-FE02-7EB6-ED24-9C0D23DB5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755"/>
            <a:ext cx="12192000" cy="61722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07F35F-8945-9DB6-EEE9-90C04207F32C}"/>
              </a:ext>
            </a:extLst>
          </p:cNvPr>
          <p:cNvSpPr/>
          <p:nvPr/>
        </p:nvSpPr>
        <p:spPr>
          <a:xfrm>
            <a:off x="1302326" y="6172245"/>
            <a:ext cx="9587347" cy="5944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74E27E-B365-E0D2-D435-0CB100605343}"/>
              </a:ext>
            </a:extLst>
          </p:cNvPr>
          <p:cNvSpPr txBox="1"/>
          <p:nvPr/>
        </p:nvSpPr>
        <p:spPr>
          <a:xfrm>
            <a:off x="9782881" y="1071938"/>
            <a:ext cx="205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مفصلة الطية المقعرة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51AE4A-90A6-2070-1EB4-4B72D3E38A00}"/>
              </a:ext>
            </a:extLst>
          </p:cNvPr>
          <p:cNvSpPr txBox="1"/>
          <p:nvPr/>
        </p:nvSpPr>
        <p:spPr>
          <a:xfrm>
            <a:off x="895887" y="865600"/>
            <a:ext cx="205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مفصلة الطية المحدبة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030A0E-B6D6-03F9-4292-6A769381DAF6}"/>
              </a:ext>
            </a:extLst>
          </p:cNvPr>
          <p:cNvSpPr txBox="1"/>
          <p:nvPr/>
        </p:nvSpPr>
        <p:spPr>
          <a:xfrm>
            <a:off x="504907" y="5518042"/>
            <a:ext cx="205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محور الطية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897731-1A38-63B5-2133-911F3FAFF203}"/>
              </a:ext>
            </a:extLst>
          </p:cNvPr>
          <p:cNvSpPr txBox="1"/>
          <p:nvPr/>
        </p:nvSpPr>
        <p:spPr>
          <a:xfrm>
            <a:off x="895887" y="3238591"/>
            <a:ext cx="205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جوانب الطية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5B96B9-4F08-BC99-E2EA-2A43AFBB9553}"/>
              </a:ext>
            </a:extLst>
          </p:cNvPr>
          <p:cNvSpPr/>
          <p:nvPr/>
        </p:nvSpPr>
        <p:spPr>
          <a:xfrm>
            <a:off x="9782881" y="1078374"/>
            <a:ext cx="2056657" cy="12919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E2B58-438B-2F87-4F5D-FFE3E9BAE3BF}"/>
              </a:ext>
            </a:extLst>
          </p:cNvPr>
          <p:cNvSpPr/>
          <p:nvPr/>
        </p:nvSpPr>
        <p:spPr>
          <a:xfrm>
            <a:off x="261670" y="875298"/>
            <a:ext cx="3562185" cy="7777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B58846-6E73-FFFB-AA66-4DA7F091272A}"/>
              </a:ext>
            </a:extLst>
          </p:cNvPr>
          <p:cNvSpPr txBox="1"/>
          <p:nvPr/>
        </p:nvSpPr>
        <p:spPr>
          <a:xfrm>
            <a:off x="1645242" y="2494744"/>
            <a:ext cx="205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المساحة المحورية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5CAA2-85BC-25BF-E193-F6BDB93E0C82}"/>
              </a:ext>
            </a:extLst>
          </p:cNvPr>
          <p:cNvSpPr/>
          <p:nvPr/>
        </p:nvSpPr>
        <p:spPr>
          <a:xfrm>
            <a:off x="1376218" y="2156835"/>
            <a:ext cx="2447637" cy="73382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0A00D4-AC3A-2465-A4D6-A2A6C758DE23}"/>
              </a:ext>
            </a:extLst>
          </p:cNvPr>
          <p:cNvSpPr/>
          <p:nvPr/>
        </p:nvSpPr>
        <p:spPr>
          <a:xfrm>
            <a:off x="504907" y="2994373"/>
            <a:ext cx="2447637" cy="6443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1339F3-F863-A6F7-0676-8EBEBFE18C43}"/>
              </a:ext>
            </a:extLst>
          </p:cNvPr>
          <p:cNvSpPr/>
          <p:nvPr/>
        </p:nvSpPr>
        <p:spPr>
          <a:xfrm>
            <a:off x="261670" y="5008530"/>
            <a:ext cx="2056657" cy="90962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7" grpId="0" animBg="1"/>
      <p:bldP spid="5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CC26C0-F144-11E0-12A4-0134BF239685}"/>
              </a:ext>
            </a:extLst>
          </p:cNvPr>
          <p:cNvSpPr txBox="1"/>
          <p:nvPr/>
        </p:nvSpPr>
        <p:spPr>
          <a:xfrm>
            <a:off x="403308" y="248279"/>
            <a:ext cx="3439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Types de Plis </a:t>
            </a:r>
            <a:endParaRPr lang="ar-M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ar-M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أنواع الطيات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D89CD5-53E4-50D9-90E2-DB7E82992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323" y="0"/>
            <a:ext cx="802967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CFCBB4-73BB-D37B-D2A1-DFDF69A05E84}"/>
              </a:ext>
            </a:extLst>
          </p:cNvPr>
          <p:cNvSpPr/>
          <p:nvPr/>
        </p:nvSpPr>
        <p:spPr>
          <a:xfrm>
            <a:off x="8155709" y="1001345"/>
            <a:ext cx="3774504" cy="1251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29F0DC-692F-6A2E-2BA5-F956703F2425}"/>
              </a:ext>
            </a:extLst>
          </p:cNvPr>
          <p:cNvSpPr/>
          <p:nvPr/>
        </p:nvSpPr>
        <p:spPr>
          <a:xfrm>
            <a:off x="8086436" y="2446463"/>
            <a:ext cx="4003964" cy="1251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7EB998-FCC2-9286-5CA8-DCFEF859D48E}"/>
              </a:ext>
            </a:extLst>
          </p:cNvPr>
          <p:cNvSpPr/>
          <p:nvPr/>
        </p:nvSpPr>
        <p:spPr>
          <a:xfrm>
            <a:off x="8086436" y="3891581"/>
            <a:ext cx="4003964" cy="1251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B876F8-8CEA-4121-0624-A716791E6C5B}"/>
              </a:ext>
            </a:extLst>
          </p:cNvPr>
          <p:cNvSpPr/>
          <p:nvPr/>
        </p:nvSpPr>
        <p:spPr>
          <a:xfrm>
            <a:off x="8086436" y="5518707"/>
            <a:ext cx="4003964" cy="1251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1211BC-683C-CAC5-C449-A2D6DDA22E78}"/>
              </a:ext>
            </a:extLst>
          </p:cNvPr>
          <p:cNvSpPr txBox="1"/>
          <p:nvPr/>
        </p:nvSpPr>
        <p:spPr>
          <a:xfrm>
            <a:off x="4261036" y="1772969"/>
            <a:ext cx="122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طية </a:t>
            </a:r>
            <a:r>
              <a:rPr lang="ar-MA" b="1" dirty="0" err="1">
                <a:solidFill>
                  <a:srgbClr val="FF0000"/>
                </a:solidFill>
              </a:rPr>
              <a:t>مستقيمية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21B5D4-E230-FFE8-EF2D-90096A43E8F7}"/>
              </a:ext>
            </a:extLst>
          </p:cNvPr>
          <p:cNvSpPr txBox="1"/>
          <p:nvPr/>
        </p:nvSpPr>
        <p:spPr>
          <a:xfrm>
            <a:off x="4286332" y="3357466"/>
            <a:ext cx="122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طية منحرفة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4A9411-60A6-058D-6C97-6ADAA3C43F92}"/>
              </a:ext>
            </a:extLst>
          </p:cNvPr>
          <p:cNvSpPr txBox="1"/>
          <p:nvPr/>
        </p:nvSpPr>
        <p:spPr>
          <a:xfrm>
            <a:off x="4245633" y="4807287"/>
            <a:ext cx="122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طية </a:t>
            </a:r>
            <a:r>
              <a:rPr lang="ar-MA" b="1" dirty="0" err="1">
                <a:solidFill>
                  <a:srgbClr val="FF0000"/>
                </a:solidFill>
              </a:rPr>
              <a:t>ركبية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2E418E-9A19-186F-4C03-81A0AA7B9B2A}"/>
              </a:ext>
            </a:extLst>
          </p:cNvPr>
          <p:cNvSpPr txBox="1"/>
          <p:nvPr/>
        </p:nvSpPr>
        <p:spPr>
          <a:xfrm>
            <a:off x="4261036" y="6293620"/>
            <a:ext cx="122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طية راقدة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09701F-F6D8-3764-339D-D7F28643368C}"/>
              </a:ext>
            </a:extLst>
          </p:cNvPr>
          <p:cNvSpPr/>
          <p:nvPr/>
        </p:nvSpPr>
        <p:spPr>
          <a:xfrm>
            <a:off x="4276437" y="1202385"/>
            <a:ext cx="1194561" cy="1022149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11A2EA-76C3-8DDA-145F-40410923A867}"/>
              </a:ext>
            </a:extLst>
          </p:cNvPr>
          <p:cNvSpPr/>
          <p:nvPr/>
        </p:nvSpPr>
        <p:spPr>
          <a:xfrm>
            <a:off x="4276437" y="2767419"/>
            <a:ext cx="1225365" cy="930607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424F77-C46D-5F4B-E69B-608034D6AE4E}"/>
              </a:ext>
            </a:extLst>
          </p:cNvPr>
          <p:cNvSpPr/>
          <p:nvPr/>
        </p:nvSpPr>
        <p:spPr>
          <a:xfrm>
            <a:off x="4212915" y="4316845"/>
            <a:ext cx="1324078" cy="859774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7776FD-83F9-A09A-9B49-4F95B6A4FBBA}"/>
              </a:ext>
            </a:extLst>
          </p:cNvPr>
          <p:cNvSpPr/>
          <p:nvPr/>
        </p:nvSpPr>
        <p:spPr>
          <a:xfrm>
            <a:off x="4236975" y="5861768"/>
            <a:ext cx="1324078" cy="801184"/>
          </a:xfrm>
          <a:prstGeom prst="rect">
            <a:avLst/>
          </a:prstGeom>
          <a:solidFill>
            <a:srgbClr val="FFFDED"/>
          </a:solidFill>
          <a:ln>
            <a:solidFill>
              <a:srgbClr val="FF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8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5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</TotalTime>
  <Words>276</Words>
  <Application>Microsoft Office PowerPoint</Application>
  <PresentationFormat>Grand écran</PresentationFormat>
  <Paragraphs>50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46</cp:revision>
  <dcterms:created xsi:type="dcterms:W3CDTF">2024-09-22T00:10:57Z</dcterms:created>
  <dcterms:modified xsi:type="dcterms:W3CDTF">2025-01-09T13:17:36Z</dcterms:modified>
</cp:coreProperties>
</file>