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1" r:id="rId2"/>
    <p:sldId id="270" r:id="rId3"/>
    <p:sldId id="271" r:id="rId4"/>
    <p:sldId id="272" r:id="rId5"/>
    <p:sldId id="292" r:id="rId6"/>
    <p:sldId id="293" r:id="rId7"/>
    <p:sldId id="295" r:id="rId8"/>
    <p:sldId id="296" r:id="rId9"/>
    <p:sldId id="298" r:id="rId10"/>
    <p:sldId id="297" r:id="rId11"/>
    <p:sldId id="300" r:id="rId12"/>
    <p:sldId id="301" r:id="rId13"/>
    <p:sldId id="294" r:id="rId14"/>
    <p:sldId id="299" r:id="rId15"/>
    <p:sldId id="302" r:id="rId16"/>
    <p:sldId id="303" r:id="rId17"/>
    <p:sldId id="304" r:id="rId18"/>
    <p:sldId id="305" r:id="rId19"/>
    <p:sldId id="310" r:id="rId20"/>
    <p:sldId id="306" r:id="rId21"/>
    <p:sldId id="307" r:id="rId22"/>
    <p:sldId id="308" r:id="rId23"/>
    <p:sldId id="309" r:id="rId24"/>
    <p:sldId id="313" r:id="rId25"/>
    <p:sldId id="311" r:id="rId26"/>
    <p:sldId id="314" r:id="rId27"/>
    <p:sldId id="315" r:id="rId28"/>
    <p:sldId id="316" r:id="rId29"/>
    <p:sldId id="317" r:id="rId30"/>
    <p:sldId id="320" r:id="rId31"/>
    <p:sldId id="318" r:id="rId32"/>
    <p:sldId id="321" r:id="rId33"/>
    <p:sldId id="322" r:id="rId34"/>
    <p:sldId id="32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DED"/>
    <a:srgbClr val="FFFCED"/>
    <a:srgbClr val="FEFAFA"/>
    <a:srgbClr val="EAF4EA"/>
    <a:srgbClr val="EDF7FD"/>
    <a:srgbClr val="2E2E2E"/>
    <a:srgbClr val="272727"/>
    <a:srgbClr val="FFFDED"/>
    <a:srgbClr val="FE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9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3E0F0-EC81-4FB5-8BF8-CF064B92F55B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9F00-9896-4AA7-8E22-DB159A8B45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60662-55CF-A457-452D-E53BB70D0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FE821C-5C4C-C410-0DCC-B2DC173C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9D9BA9-2AFA-2053-30C0-7C2F240F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65CD86-BFDE-7E59-40FA-6FA1F496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BA7C2-FC19-E83D-61D8-07CB0E3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05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614D7-8477-8FF6-6EAF-9FED282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C28F5-5D75-7396-AB43-1C319275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72CC8-2D54-41F6-67C4-FCDAB2C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3265E-1CAE-AE17-A3AA-1B9B7E26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A57A3-D49A-4470-87CF-7643D9D6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18BA2-1042-A9C9-D38F-9DE5C042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ACE8F-0DF7-021C-076D-B4E24B31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AD5014-5938-1B11-0293-FD102A3F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51387-0671-51CE-F4EA-F797183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31E1-25C1-C75E-AEB5-5244A16B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9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9D5B4-6BA1-126C-DFE0-04D4B494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D527E-E078-66E7-04EA-C4946C025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FD120C-ABEB-0562-4258-4644B23F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6CAFF3-9E73-215D-3311-83EBCD37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11DC44-63FD-33E6-DB01-D528BDA5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FAA99-D71F-7ED1-9ABD-9D8F39A0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5CF44-EBEB-132D-74CE-5069599B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AD466-3AD1-E5C6-B0FF-D1396A07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14423-3DFD-CC51-CA33-6D944B5C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87AB83-0A13-520F-7D87-B11CB45D1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6571F2-3B75-9FAE-EDC8-03277BF59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BBE05D-B45F-C08E-AF9E-AFA660A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62E556-4664-4792-F4B2-3C41C2EC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1EF724-0B19-A648-5FFF-94FB7218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00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4E19-52D3-B8FE-82F5-99390C47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BF691C-7F63-B4FF-C0A4-48C0E47F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0A6AA5-01E8-EECD-B2E2-B7A9B050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2D5FDA-2A66-5DC5-8B4E-A5FA60C9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4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EA2479-9786-F183-571D-19D1B8D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AA40C1-63B2-0B10-0FEF-5AD1D2E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E34CA-35DF-826E-3640-C9C80045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D58E7-D544-07DA-1FA2-1F0C332B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775DB-B10C-4849-E45C-0E0C6BAD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D2037-B44D-110D-832C-23DA95D6E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0459F-8469-5050-21C1-24D04B6E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1130B-48E2-3A70-9A0D-45DE3F5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4E5CA-E929-DE26-EB9B-2989F10CA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0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25DF-B283-F09D-1062-714F2F41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25FE52-4DEC-0766-004D-1990D85A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14F60-C15D-8257-BCBB-B3C07592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AB1E2-6E4E-C53F-735B-785F1CB5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3E4A7-2CC8-0467-4CC9-FA5A5D30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81C0B-B7AF-FDF6-43B1-3B66C3CB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55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4133A-986E-F397-5203-A868111F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5F377-7F59-DA6C-FF3D-3F5C9ED38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722A0-A25B-35D0-7590-34E761B4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DA9FA-9E02-AEBB-2C88-693ED189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9C426-0F16-4968-3AC6-8DB136C1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9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DB457D-C07D-E8E0-A1C6-96135CBDE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BECE07-9C0D-6245-4C45-F499F9172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92620-8708-2D46-FA69-4A8DF58F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14ADF-BF86-3F4D-11D9-4179B02B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09BCA-9EF1-5F08-D28E-2357DE5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176932-FCED-118F-5E66-CCDEAB3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B2AB2-928B-CC40-0085-EC15ABEBB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37221-12A0-FFBC-483D-B21D57396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4230C-2D09-4529-893E-B4102ACFA0F1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3EE61-A442-90D5-A942-D27C3C0F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E0407A-A559-C5DA-77D8-995C764C4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9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CF9540-14A8-73BD-BD8A-5389DE6E04A7}"/>
              </a:ext>
            </a:extLst>
          </p:cNvPr>
          <p:cNvSpPr txBox="1"/>
          <p:nvPr/>
        </p:nvSpPr>
        <p:spPr>
          <a:xfrm>
            <a:off x="168676" y="612844"/>
            <a:ext cx="50528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UNITÉ 2 : La reproduction chez les êtres vivants et la transmission des caractères héréditaires chez l’Homme</a:t>
            </a:r>
          </a:p>
          <a:p>
            <a:pPr algn="ctr"/>
            <a:endParaRPr lang="fr-F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MA" sz="36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الوحدة 2: التوالد عند الكائنات الحية وانتقال الصفات الوراثية عند الإنسان </a:t>
            </a:r>
            <a:endParaRPr lang="fr-FR" sz="36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549B7F-33E3-18A8-54D0-205ECEDC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04"/>
          <a:stretch/>
        </p:blipFill>
        <p:spPr>
          <a:xfrm>
            <a:off x="5431600" y="452759"/>
            <a:ext cx="6760400" cy="595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3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6DAB3A7-4346-395E-B306-FA25DE4D727B}"/>
              </a:ext>
            </a:extLst>
          </p:cNvPr>
          <p:cNvSpPr txBox="1"/>
          <p:nvPr/>
        </p:nvSpPr>
        <p:spPr>
          <a:xfrm>
            <a:off x="1009095" y="2248270"/>
            <a:ext cx="101738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1 : La reproduction sexuée chez les animaux</a:t>
            </a:r>
          </a:p>
          <a:p>
            <a:pPr algn="ctr" rtl="1"/>
            <a:r>
              <a:rPr lang="ar-M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الدرس 1: التوالد الجنسي عند الحيوانات</a:t>
            </a:r>
            <a:endParaRPr lang="fr-F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14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F084F6E-A90E-08FA-2B70-E7F5092D8C3B}"/>
              </a:ext>
            </a:extLst>
          </p:cNvPr>
          <p:cNvSpPr txBox="1"/>
          <p:nvPr/>
        </p:nvSpPr>
        <p:spPr>
          <a:xfrm>
            <a:off x="390987" y="1348793"/>
            <a:ext cx="11410026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dirty="0"/>
              <a:t>  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reproduction sexuée est une succession de phénomènes qui aboutissent à la naissance d’un petit (ou à des petits). Ces petits se développent et deviennent capables de se reproduire pour donner à leurs tours de nouvelles générations.</a:t>
            </a:r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Problèmes posés :</a:t>
            </a:r>
          </a:p>
          <a:p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les phénomènes qui caractérisent la reproduction sexuée 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peut-on mettre en évidence ces phénomènes 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peut-on représenter la succession de ces phénomènes au cours de la reproduction sexuée ?</a:t>
            </a:r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3E1AF5-B69C-10AB-73AA-DDAB7D76C666}"/>
              </a:ext>
            </a:extLst>
          </p:cNvPr>
          <p:cNvSpPr txBox="1"/>
          <p:nvPr/>
        </p:nvSpPr>
        <p:spPr>
          <a:xfrm>
            <a:off x="4387788" y="301919"/>
            <a:ext cx="3033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Introduction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5919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5574A6-1A56-AD78-9F7B-13915FB9AF38}"/>
              </a:ext>
            </a:extLst>
          </p:cNvPr>
          <p:cNvSpPr txBox="1"/>
          <p:nvPr/>
        </p:nvSpPr>
        <p:spPr>
          <a:xfrm>
            <a:off x="1047566" y="7799"/>
            <a:ext cx="105733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1 : Rôle du mâle et de la femelle dans la production</a:t>
            </a:r>
          </a:p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gamètes chez les animaux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الأول: دور الذكر والانثى في انتاج الامشاج عند الحيوانات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D9A320-D5EE-B05A-EF86-734F55020E70}"/>
              </a:ext>
            </a:extLst>
          </p:cNvPr>
          <p:cNvSpPr txBox="1"/>
          <p:nvPr/>
        </p:nvSpPr>
        <p:spPr>
          <a:xfrm>
            <a:off x="508985" y="2291299"/>
            <a:ext cx="11049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Nécessité d’un mâle et d’une femelle pour la reproduction </a:t>
            </a:r>
          </a:p>
          <a:p>
            <a:pPr algn="r" rtl="1"/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ضرورة وجود ذكر وانثى من أجل التوالد 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F1C2CA-59A1-E2ED-14B7-B7E38DDA06BE}"/>
              </a:ext>
            </a:extLst>
          </p:cNvPr>
          <p:cNvSpPr txBox="1"/>
          <p:nvPr/>
        </p:nvSpPr>
        <p:spPr>
          <a:xfrm>
            <a:off x="905523" y="3429000"/>
            <a:ext cx="6533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</a:rPr>
              <a:t>1) Expériences de Spallanzani (page 68)</a:t>
            </a:r>
          </a:p>
        </p:txBody>
      </p:sp>
    </p:spTree>
    <p:extLst>
      <p:ext uri="{BB962C8B-B14F-4D97-AF65-F5344CB8AC3E}">
        <p14:creationId xmlns:p14="http://schemas.microsoft.com/office/powerpoint/2010/main" val="35269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31D517-8B12-0B3D-34DC-8417A6ED7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5623" y="0"/>
            <a:ext cx="810574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1E9D54-B788-5DB5-018B-FC137B241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707" y="983920"/>
            <a:ext cx="1923490" cy="15387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FDD059-0DAA-93F1-1CE8-7B16A7ACD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8533" y="2982898"/>
            <a:ext cx="1901908" cy="18051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DCF262-8151-947F-456D-951A1A2846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5830" y="5140195"/>
            <a:ext cx="1905734" cy="163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3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436288-AE6E-F039-251C-52EB77321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990" y="691068"/>
            <a:ext cx="10636020" cy="54758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036115-43EE-572A-EC62-9ADDB39F9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8603" y="1855435"/>
            <a:ext cx="2521119" cy="288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D1B81F65-C588-B20D-8A12-3122EC30E3BF}"/>
              </a:ext>
            </a:extLst>
          </p:cNvPr>
          <p:cNvGrpSpPr/>
          <p:nvPr/>
        </p:nvGrpSpPr>
        <p:grpSpPr>
          <a:xfrm>
            <a:off x="1222335" y="870011"/>
            <a:ext cx="9609417" cy="4989252"/>
            <a:chOff x="1204580" y="719090"/>
            <a:chExt cx="9609417" cy="498925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5FE2E56-4890-59A6-4A64-195B886B3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rcRect b="54434"/>
            <a:stretch/>
          </p:blipFill>
          <p:spPr>
            <a:xfrm>
              <a:off x="1204580" y="719090"/>
              <a:ext cx="9609417" cy="498925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DCA416-5555-022E-C9F8-A0C51C287B33}"/>
                </a:ext>
              </a:extLst>
            </p:cNvPr>
            <p:cNvSpPr/>
            <p:nvPr/>
          </p:nvSpPr>
          <p:spPr>
            <a:xfrm>
              <a:off x="5690589" y="5353229"/>
              <a:ext cx="5123408" cy="35511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BA066B2-78AE-440E-A330-1E8EB2F06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660" y="1432067"/>
            <a:ext cx="2214441" cy="399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3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C3ED0F61-D93B-39FC-4FB4-2642796461B6}"/>
              </a:ext>
            </a:extLst>
          </p:cNvPr>
          <p:cNvGrpSpPr/>
          <p:nvPr/>
        </p:nvGrpSpPr>
        <p:grpSpPr>
          <a:xfrm>
            <a:off x="1426523" y="437225"/>
            <a:ext cx="9013617" cy="5983550"/>
            <a:chOff x="1426523" y="437225"/>
            <a:chExt cx="9013617" cy="598355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25DF6A79-463A-641B-FC7D-1CC18AAF0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rcRect l="393" t="41751" r="-393" b="-9"/>
            <a:stretch/>
          </p:blipFill>
          <p:spPr>
            <a:xfrm>
              <a:off x="1426523" y="437225"/>
              <a:ext cx="9013617" cy="598355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2A7F63-C960-7C29-811D-4084009D7D0B}"/>
                </a:ext>
              </a:extLst>
            </p:cNvPr>
            <p:cNvSpPr/>
            <p:nvPr/>
          </p:nvSpPr>
          <p:spPr>
            <a:xfrm>
              <a:off x="1899821" y="446103"/>
              <a:ext cx="3568824" cy="27298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93870E6-8AD6-FCCB-E70C-EA36C594F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768" y="2157271"/>
            <a:ext cx="2099468" cy="227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5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ECF90E-1019-37AB-A36F-0D0F4DD8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571" y="1408896"/>
            <a:ext cx="11164858" cy="32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61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BC6DA41-F678-961B-1BD5-80BB06AC966A}"/>
              </a:ext>
            </a:extLst>
          </p:cNvPr>
          <p:cNvSpPr txBox="1"/>
          <p:nvPr/>
        </p:nvSpPr>
        <p:spPr>
          <a:xfrm>
            <a:off x="612560" y="1514862"/>
            <a:ext cx="111089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</a:t>
            </a:r>
            <a:r>
              <a:rPr lang="fr-FR" sz="3600" dirty="0">
                <a:cs typeface="+mj-cs"/>
              </a:rPr>
              <a:t>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réussir la reproduction il faut un mâle et une femelle :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mâle produit 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 spermatozoïdes (</a:t>
            </a:r>
            <a:r>
              <a:rPr lang="ar-MA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الحيوانات المنوية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(=gamète mâle </a:t>
            </a:r>
            <a:r>
              <a:rPr lang="ar-MA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مشيج ذكري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femelle produit 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ovules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ar-MA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البويضات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(=gamète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femelle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مشيج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انثوي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NB :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Gamète = cellule reproductrice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18666E-2AB1-DD1A-3A2D-2B22AB6146D8}"/>
              </a:ext>
            </a:extLst>
          </p:cNvPr>
          <p:cNvSpPr txBox="1"/>
          <p:nvPr/>
        </p:nvSpPr>
        <p:spPr>
          <a:xfrm>
            <a:off x="612560" y="259672"/>
            <a:ext cx="6533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50"/>
                </a:solidFill>
              </a:rPr>
              <a:t>2) Conclusion</a:t>
            </a:r>
          </a:p>
        </p:txBody>
      </p:sp>
    </p:spTree>
    <p:extLst>
      <p:ext uri="{BB962C8B-B14F-4D97-AF65-F5344CB8AC3E}">
        <p14:creationId xmlns:p14="http://schemas.microsoft.com/office/powerpoint/2010/main" val="132542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24510F-7F97-F7BC-F622-B2D024D735DF}"/>
              </a:ext>
            </a:extLst>
          </p:cNvPr>
          <p:cNvSpPr txBox="1"/>
          <p:nvPr/>
        </p:nvSpPr>
        <p:spPr>
          <a:xfrm>
            <a:off x="393575" y="205047"/>
            <a:ext cx="1104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Organes reproducteurs 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الأعضاء التناسلية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F1C22A-DDF1-2027-49F3-03450A9C81D5}"/>
              </a:ext>
            </a:extLst>
          </p:cNvPr>
          <p:cNvSpPr txBox="1"/>
          <p:nvPr/>
        </p:nvSpPr>
        <p:spPr>
          <a:xfrm>
            <a:off x="748683" y="789822"/>
            <a:ext cx="11336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</a:rPr>
              <a:t>1) Cellules reproductrices (gamètes) </a:t>
            </a:r>
            <a:r>
              <a:rPr lang="ar-MA" sz="2800" b="1" dirty="0">
                <a:solidFill>
                  <a:srgbClr val="00B050"/>
                </a:solidFill>
              </a:rPr>
              <a:t>الخلايا التناسلية (الامشاج)</a:t>
            </a:r>
            <a:endParaRPr lang="fr-FR" sz="2800" b="1" dirty="0">
              <a:solidFill>
                <a:srgbClr val="00B05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C76F48-4EFF-2536-B1F5-53B77ED77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53" y="1576272"/>
            <a:ext cx="8263912" cy="48991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22989C-7DA2-BF92-B2E5-91F5CEE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606" y="1680288"/>
            <a:ext cx="2245994" cy="25321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AFE85D-A0B0-E14E-574F-C7507C463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972" y="4182981"/>
            <a:ext cx="2369157" cy="24699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E21BC8-04CB-C8B8-73B5-7824BCEEAFF7}"/>
              </a:ext>
            </a:extLst>
          </p:cNvPr>
          <p:cNvSpPr/>
          <p:nvPr/>
        </p:nvSpPr>
        <p:spPr>
          <a:xfrm>
            <a:off x="2294878" y="5742573"/>
            <a:ext cx="2743200" cy="535566"/>
          </a:xfrm>
          <a:prstGeom prst="rect">
            <a:avLst/>
          </a:prstGeom>
          <a:solidFill>
            <a:srgbClr val="EDF7FD"/>
          </a:solidFill>
          <a:ln>
            <a:solidFill>
              <a:srgbClr val="EDF7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B2CE38-5803-2A33-EB32-51A05B3773B4}"/>
              </a:ext>
            </a:extLst>
          </p:cNvPr>
          <p:cNvSpPr/>
          <p:nvPr/>
        </p:nvSpPr>
        <p:spPr>
          <a:xfrm>
            <a:off x="5690587" y="5055347"/>
            <a:ext cx="2139519" cy="452762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3CB990-2D96-DC91-57E7-23AF7EE618F8}"/>
              </a:ext>
            </a:extLst>
          </p:cNvPr>
          <p:cNvSpPr/>
          <p:nvPr/>
        </p:nvSpPr>
        <p:spPr>
          <a:xfrm>
            <a:off x="5388746" y="5751102"/>
            <a:ext cx="2743200" cy="571165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14058C-90C7-B7B1-22ED-D575C1E34645}"/>
              </a:ext>
            </a:extLst>
          </p:cNvPr>
          <p:cNvSpPr/>
          <p:nvPr/>
        </p:nvSpPr>
        <p:spPr>
          <a:xfrm>
            <a:off x="2467993" y="3789057"/>
            <a:ext cx="2139519" cy="452762"/>
          </a:xfrm>
          <a:prstGeom prst="rect">
            <a:avLst/>
          </a:prstGeom>
          <a:solidFill>
            <a:srgbClr val="EDF7FD"/>
          </a:solidFill>
          <a:ln>
            <a:solidFill>
              <a:srgbClr val="EDF7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7A4EAF-6392-CDE7-26E0-9CEF07D02A2A}"/>
              </a:ext>
            </a:extLst>
          </p:cNvPr>
          <p:cNvSpPr/>
          <p:nvPr/>
        </p:nvSpPr>
        <p:spPr>
          <a:xfrm>
            <a:off x="2550110" y="4390661"/>
            <a:ext cx="2214981" cy="452762"/>
          </a:xfrm>
          <a:prstGeom prst="rect">
            <a:avLst/>
          </a:prstGeom>
          <a:solidFill>
            <a:srgbClr val="EDF7FD"/>
          </a:solidFill>
          <a:ln>
            <a:solidFill>
              <a:srgbClr val="EDF7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6B110E-ACA1-B098-DA94-1AFA022BC07B}"/>
              </a:ext>
            </a:extLst>
          </p:cNvPr>
          <p:cNvSpPr/>
          <p:nvPr/>
        </p:nvSpPr>
        <p:spPr>
          <a:xfrm>
            <a:off x="2277122" y="5028269"/>
            <a:ext cx="2760956" cy="609300"/>
          </a:xfrm>
          <a:prstGeom prst="rect">
            <a:avLst/>
          </a:prstGeom>
          <a:solidFill>
            <a:srgbClr val="EDF7FD"/>
          </a:solidFill>
          <a:ln>
            <a:solidFill>
              <a:srgbClr val="EDF7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0DBB44-0940-E8E3-C466-CE4EC5A651F5}"/>
              </a:ext>
            </a:extLst>
          </p:cNvPr>
          <p:cNvSpPr/>
          <p:nvPr/>
        </p:nvSpPr>
        <p:spPr>
          <a:xfrm>
            <a:off x="5690587" y="3800960"/>
            <a:ext cx="2139519" cy="452762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87664C-E8DA-2667-13C3-E8C03AAF86CE}"/>
              </a:ext>
            </a:extLst>
          </p:cNvPr>
          <p:cNvSpPr/>
          <p:nvPr/>
        </p:nvSpPr>
        <p:spPr>
          <a:xfrm>
            <a:off x="5551056" y="4358882"/>
            <a:ext cx="2234662" cy="452762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E171AB-AB9C-5B91-1E1A-B45041F73BA7}"/>
              </a:ext>
            </a:extLst>
          </p:cNvPr>
          <p:cNvSpPr/>
          <p:nvPr/>
        </p:nvSpPr>
        <p:spPr>
          <a:xfrm>
            <a:off x="2649985" y="3160450"/>
            <a:ext cx="2139519" cy="452762"/>
          </a:xfrm>
          <a:prstGeom prst="rect">
            <a:avLst/>
          </a:prstGeom>
          <a:solidFill>
            <a:srgbClr val="EDF7FD"/>
          </a:solidFill>
          <a:ln>
            <a:solidFill>
              <a:srgbClr val="EDF7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DFD5ED-B56A-6C9E-87B8-8B0F8E4BC2D0}"/>
              </a:ext>
            </a:extLst>
          </p:cNvPr>
          <p:cNvSpPr/>
          <p:nvPr/>
        </p:nvSpPr>
        <p:spPr>
          <a:xfrm>
            <a:off x="5779568" y="3119670"/>
            <a:ext cx="2139519" cy="452762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11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1C428B-DDC7-2BCC-E54E-7F74390AD8D1}"/>
              </a:ext>
            </a:extLst>
          </p:cNvPr>
          <p:cNvSpPr txBox="1"/>
          <p:nvPr/>
        </p:nvSpPr>
        <p:spPr>
          <a:xfrm>
            <a:off x="878889" y="226139"/>
            <a:ext cx="99785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Réalisez des schéma d’un spermatozoïde et d’un ovule</a:t>
            </a:r>
          </a:p>
          <a:p>
            <a:pPr algn="ctr"/>
            <a:r>
              <a:rPr lang="ar-M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انجز رسما تخطيطيا لحيوان منوي وبيوضة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214B36-ED86-0BDE-7D0D-76B83219B937}"/>
              </a:ext>
            </a:extLst>
          </p:cNvPr>
          <p:cNvGrpSpPr/>
          <p:nvPr/>
        </p:nvGrpSpPr>
        <p:grpSpPr>
          <a:xfrm>
            <a:off x="583884" y="1654292"/>
            <a:ext cx="5284255" cy="3849526"/>
            <a:chOff x="141184" y="1811045"/>
            <a:chExt cx="5619342" cy="391949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BF1FA66-1C9D-8C2F-CD61-F0263CFA4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184" y="1811045"/>
              <a:ext cx="5619342" cy="3919491"/>
            </a:xfrm>
            <a:prstGeom prst="rect">
              <a:avLst/>
            </a:prstGeom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61BB6AA-DB09-AEE9-44EB-AB75AF41A66A}"/>
                </a:ext>
              </a:extLst>
            </p:cNvPr>
            <p:cNvSpPr/>
            <p:nvPr/>
          </p:nvSpPr>
          <p:spPr>
            <a:xfrm>
              <a:off x="1587528" y="2516122"/>
              <a:ext cx="362922" cy="184502"/>
            </a:xfrm>
            <a:prstGeom prst="ellipse">
              <a:avLst/>
            </a:prstGeom>
            <a:solidFill>
              <a:srgbClr val="2E2E2E"/>
            </a:solidFill>
            <a:ln>
              <a:solidFill>
                <a:srgbClr val="2E2E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5B276B3-5581-7B55-9FAF-DA49780A4593}"/>
                </a:ext>
              </a:extLst>
            </p:cNvPr>
            <p:cNvSpPr/>
            <p:nvPr/>
          </p:nvSpPr>
          <p:spPr>
            <a:xfrm>
              <a:off x="1762231" y="2487063"/>
              <a:ext cx="188219" cy="121310"/>
            </a:xfrm>
            <a:prstGeom prst="ellipse">
              <a:avLst/>
            </a:prstGeom>
            <a:solidFill>
              <a:srgbClr val="2E2E2E"/>
            </a:solidFill>
            <a:ln>
              <a:solidFill>
                <a:srgbClr val="2E2E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FB090BB-E373-725A-2A2F-9841E054737D}"/>
              </a:ext>
            </a:extLst>
          </p:cNvPr>
          <p:cNvGrpSpPr/>
          <p:nvPr/>
        </p:nvGrpSpPr>
        <p:grpSpPr>
          <a:xfrm>
            <a:off x="6522722" y="1654292"/>
            <a:ext cx="5158494" cy="3849526"/>
            <a:chOff x="6522722" y="1654292"/>
            <a:chExt cx="5158494" cy="384952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F228BF8-5598-E8B3-D1D6-920AEC277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2722" y="1654292"/>
              <a:ext cx="5158494" cy="3849526"/>
            </a:xfrm>
            <a:prstGeom prst="rect">
              <a:avLst/>
            </a:prstGeom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CD16858-F3F7-A567-5B7E-E2069DB84A60}"/>
                </a:ext>
              </a:extLst>
            </p:cNvPr>
            <p:cNvSpPr/>
            <p:nvPr/>
          </p:nvSpPr>
          <p:spPr>
            <a:xfrm>
              <a:off x="8499369" y="2596059"/>
              <a:ext cx="283779" cy="259255"/>
            </a:xfrm>
            <a:prstGeom prst="ellipse">
              <a:avLst/>
            </a:prstGeom>
            <a:solidFill>
              <a:srgbClr val="2E2E2E"/>
            </a:solidFill>
            <a:ln>
              <a:solidFill>
                <a:srgbClr val="2E2E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45931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B75CD7B-1B55-2697-609A-F5FEF59A7EB2}"/>
              </a:ext>
            </a:extLst>
          </p:cNvPr>
          <p:cNvSpPr txBox="1"/>
          <p:nvPr/>
        </p:nvSpPr>
        <p:spPr>
          <a:xfrm>
            <a:off x="679142" y="304063"/>
            <a:ext cx="11336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</a:rPr>
              <a:t>2) Organes génitaux et production des gamètes </a:t>
            </a:r>
            <a:r>
              <a:rPr lang="ar-MA" sz="2800" b="1" dirty="0">
                <a:solidFill>
                  <a:srgbClr val="00B050"/>
                </a:solidFill>
              </a:rPr>
              <a:t>الأعضاء التناسلية وإنتاج الامشاج</a:t>
            </a:r>
            <a:endParaRPr lang="fr-FR" sz="2800" b="1" dirty="0">
              <a:solidFill>
                <a:srgbClr val="00B05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07C366-7458-6F85-E183-82F18CC7934A}"/>
              </a:ext>
            </a:extLst>
          </p:cNvPr>
          <p:cNvSpPr txBox="1"/>
          <p:nvPr/>
        </p:nvSpPr>
        <p:spPr>
          <a:xfrm>
            <a:off x="1145220" y="886654"/>
            <a:ext cx="502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a) Chez le bœuf et la vache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0DFCE41-348E-9727-0A82-A5DF8079E5C3}"/>
              </a:ext>
            </a:extLst>
          </p:cNvPr>
          <p:cNvGrpSpPr/>
          <p:nvPr/>
        </p:nvGrpSpPr>
        <p:grpSpPr>
          <a:xfrm>
            <a:off x="1250911" y="1608759"/>
            <a:ext cx="9204497" cy="4723523"/>
            <a:chOff x="1273740" y="1882065"/>
            <a:chExt cx="9204497" cy="472352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7AD7BA-B71D-72F9-C96E-12E8444F2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91" t="2017" r="788" b="22164"/>
            <a:stretch/>
          </p:blipFill>
          <p:spPr>
            <a:xfrm>
              <a:off x="1491449" y="1882065"/>
              <a:ext cx="8886547" cy="30627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98876C2-7C82-8AF6-113F-08E1DB764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51418"/>
            <a:stretch/>
          </p:blipFill>
          <p:spPr>
            <a:xfrm>
              <a:off x="1273740" y="4944862"/>
              <a:ext cx="4679454" cy="16293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62FC3DA-A7CD-5FD8-388C-E69AB0BD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3958"/>
            <a:stretch/>
          </p:blipFill>
          <p:spPr>
            <a:xfrm>
              <a:off x="5971049" y="4944862"/>
              <a:ext cx="4507188" cy="16607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1F4B804-E455-DD0F-5CED-4BBCE6953769}"/>
              </a:ext>
            </a:extLst>
          </p:cNvPr>
          <p:cNvSpPr/>
          <p:nvPr/>
        </p:nvSpPr>
        <p:spPr>
          <a:xfrm>
            <a:off x="1937397" y="5771720"/>
            <a:ext cx="2473713" cy="322764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68AAAE-67F6-5D8F-A187-CB4B7CCDF45A}"/>
              </a:ext>
            </a:extLst>
          </p:cNvPr>
          <p:cNvSpPr/>
          <p:nvPr/>
        </p:nvSpPr>
        <p:spPr>
          <a:xfrm>
            <a:off x="6572601" y="4820456"/>
            <a:ext cx="877456" cy="322293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9665D7-8D79-327F-BF9F-5933F67668BE}"/>
              </a:ext>
            </a:extLst>
          </p:cNvPr>
          <p:cNvSpPr/>
          <p:nvPr/>
        </p:nvSpPr>
        <p:spPr>
          <a:xfrm>
            <a:off x="8975347" y="4840834"/>
            <a:ext cx="877456" cy="322293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57C450-53B3-BA16-EADE-1D42360EBE7C}"/>
              </a:ext>
            </a:extLst>
          </p:cNvPr>
          <p:cNvSpPr/>
          <p:nvPr/>
        </p:nvSpPr>
        <p:spPr>
          <a:xfrm>
            <a:off x="6547112" y="5340772"/>
            <a:ext cx="877456" cy="322293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E0533C-C795-EF0A-CCCA-95BB465B9924}"/>
              </a:ext>
            </a:extLst>
          </p:cNvPr>
          <p:cNvSpPr/>
          <p:nvPr/>
        </p:nvSpPr>
        <p:spPr>
          <a:xfrm>
            <a:off x="8942648" y="5314809"/>
            <a:ext cx="877456" cy="322293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17E89-1DAD-444B-6936-525460CF2BD0}"/>
              </a:ext>
            </a:extLst>
          </p:cNvPr>
          <p:cNvSpPr/>
          <p:nvPr/>
        </p:nvSpPr>
        <p:spPr>
          <a:xfrm>
            <a:off x="6538577" y="5775950"/>
            <a:ext cx="2473714" cy="322293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5873DF-4F51-336A-CF16-9DD3B85AF8FD}"/>
              </a:ext>
            </a:extLst>
          </p:cNvPr>
          <p:cNvSpPr/>
          <p:nvPr/>
        </p:nvSpPr>
        <p:spPr>
          <a:xfrm>
            <a:off x="1937397" y="4832036"/>
            <a:ext cx="877456" cy="322293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213515-75C8-52B3-47CD-363BE5C0A175}"/>
              </a:ext>
            </a:extLst>
          </p:cNvPr>
          <p:cNvSpPr/>
          <p:nvPr/>
        </p:nvSpPr>
        <p:spPr>
          <a:xfrm>
            <a:off x="4295893" y="4833914"/>
            <a:ext cx="1070433" cy="322764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DFD1A3-9EA1-E157-8E13-3DB124356E0B}"/>
              </a:ext>
            </a:extLst>
          </p:cNvPr>
          <p:cNvSpPr/>
          <p:nvPr/>
        </p:nvSpPr>
        <p:spPr>
          <a:xfrm>
            <a:off x="1937397" y="5340537"/>
            <a:ext cx="1578875" cy="322764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FE0885-52B2-9A26-3B30-57B3D066D1E0}"/>
              </a:ext>
            </a:extLst>
          </p:cNvPr>
          <p:cNvSpPr/>
          <p:nvPr/>
        </p:nvSpPr>
        <p:spPr>
          <a:xfrm>
            <a:off x="4256453" y="5302817"/>
            <a:ext cx="1149312" cy="322764"/>
          </a:xfrm>
          <a:prstGeom prst="rect">
            <a:avLst/>
          </a:prstGeom>
          <a:solidFill>
            <a:srgbClr val="EAF4EA"/>
          </a:solidFill>
          <a:ln>
            <a:solidFill>
              <a:srgbClr val="EAF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60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74870C9-6171-853D-4E7A-47DA4C51564D}"/>
              </a:ext>
            </a:extLst>
          </p:cNvPr>
          <p:cNvSpPr txBox="1"/>
          <p:nvPr/>
        </p:nvSpPr>
        <p:spPr>
          <a:xfrm>
            <a:off x="665825" y="368157"/>
            <a:ext cx="502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b) Chez l’oursin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669C9-2067-9A28-9243-094D043EE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35" y="0"/>
            <a:ext cx="7874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6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B02B24-C80A-933B-1BC6-8ED257FC0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435" y="542925"/>
            <a:ext cx="9526329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71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828618-20D0-D4DC-61C1-5FA42B13CF78}"/>
              </a:ext>
            </a:extLst>
          </p:cNvPr>
          <p:cNvSpPr txBox="1"/>
          <p:nvPr/>
        </p:nvSpPr>
        <p:spPr>
          <a:xfrm>
            <a:off x="666287" y="282432"/>
            <a:ext cx="10859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c) Mise en évidence les organes produisant les gamètes mâles et femelles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104269-7B1E-16EE-7AE1-8B4E7E126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08" y="1501164"/>
            <a:ext cx="10859425" cy="47004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E406B-2816-7735-9A16-B5F8CF8669AF}"/>
              </a:ext>
            </a:extLst>
          </p:cNvPr>
          <p:cNvSpPr/>
          <p:nvPr/>
        </p:nvSpPr>
        <p:spPr>
          <a:xfrm>
            <a:off x="8185728" y="2955635"/>
            <a:ext cx="3112654" cy="1330036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96ED9E-70E3-0D48-0DA0-D766D4237FF2}"/>
              </a:ext>
            </a:extLst>
          </p:cNvPr>
          <p:cNvSpPr/>
          <p:nvPr/>
        </p:nvSpPr>
        <p:spPr>
          <a:xfrm>
            <a:off x="8061036" y="4597106"/>
            <a:ext cx="3265054" cy="1330036"/>
          </a:xfrm>
          <a:prstGeom prst="rect">
            <a:avLst/>
          </a:prstGeom>
          <a:solidFill>
            <a:srgbClr val="FEFAFA"/>
          </a:solidFill>
          <a:ln>
            <a:solidFill>
              <a:srgbClr val="FE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6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665192F-9AFB-8535-CF16-D9957061D700}"/>
              </a:ext>
            </a:extLst>
          </p:cNvPr>
          <p:cNvSpPr/>
          <p:nvPr/>
        </p:nvSpPr>
        <p:spPr>
          <a:xfrm>
            <a:off x="818225" y="1506984"/>
            <a:ext cx="10555549" cy="38440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sz="3200" b="1" dirty="0">
                <a:latin typeface="Tw Cen MT" panose="020B0602020104020603" pitchFamily="34" charset="0"/>
              </a:rPr>
              <a:t>La reproduction sexuée nécessite la présence d’un </a:t>
            </a:r>
            <a:r>
              <a:rPr lang="fr-FR" sz="3200" b="1" dirty="0">
                <a:solidFill>
                  <a:srgbClr val="FF0000"/>
                </a:solidFill>
                <a:latin typeface="Tw Cen MT" panose="020B0602020104020603" pitchFamily="34" charset="0"/>
              </a:rPr>
              <a:t>mâle</a:t>
            </a:r>
            <a:r>
              <a:rPr lang="fr-FR" sz="3200" b="1" dirty="0">
                <a:latin typeface="Tw Cen MT" panose="020B0602020104020603" pitchFamily="34" charset="0"/>
              </a:rPr>
              <a:t> et d’une </a:t>
            </a:r>
            <a:r>
              <a:rPr lang="fr-FR" sz="3200" b="1" dirty="0">
                <a:solidFill>
                  <a:srgbClr val="FF0000"/>
                </a:solidFill>
                <a:latin typeface="Tw Cen MT" panose="020B0602020104020603" pitchFamily="34" charset="0"/>
              </a:rPr>
              <a:t>femelle</a:t>
            </a:r>
            <a:r>
              <a:rPr lang="fr-FR" sz="3200" b="1" dirty="0">
                <a:latin typeface="Tw Cen MT" panose="020B0602020104020603" pitchFamily="34" charset="0"/>
              </a:rPr>
              <a:t>.</a:t>
            </a:r>
          </a:p>
          <a:p>
            <a:pPr algn="just"/>
            <a:r>
              <a:rPr lang="fr-FR" sz="3200" b="1" dirty="0">
                <a:latin typeface="Tw Cen MT" panose="020B0602020104020603" pitchFamily="34" charset="0"/>
              </a:rPr>
              <a:t>- Le mâle possède des glandes reproductrices, appelées </a:t>
            </a:r>
            <a:r>
              <a:rPr lang="fr-FR" sz="3200" b="1" dirty="0">
                <a:solidFill>
                  <a:srgbClr val="FF0000"/>
                </a:solidFill>
                <a:latin typeface="Tw Cen MT" panose="020B0602020104020603" pitchFamily="34" charset="0"/>
              </a:rPr>
              <a:t>testicules</a:t>
            </a:r>
            <a:r>
              <a:rPr lang="fr-FR" sz="3200" b="1" dirty="0">
                <a:latin typeface="Tw Cen MT" panose="020B0602020104020603" pitchFamily="34" charset="0"/>
              </a:rPr>
              <a:t>, qui produisent des gamètes mâles (</a:t>
            </a:r>
            <a:r>
              <a:rPr lang="fr-FR" sz="3200" b="1" dirty="0">
                <a:solidFill>
                  <a:srgbClr val="FF0000"/>
                </a:solidFill>
                <a:latin typeface="Tw Cen MT" panose="020B0602020104020603" pitchFamily="34" charset="0"/>
              </a:rPr>
              <a:t>spermatozoïdes</a:t>
            </a:r>
            <a:r>
              <a:rPr lang="fr-FR" sz="3200" b="1" dirty="0">
                <a:latin typeface="Tw Cen MT" panose="020B0602020104020603" pitchFamily="34" charset="0"/>
              </a:rPr>
              <a:t>).</a:t>
            </a:r>
          </a:p>
          <a:p>
            <a:pPr algn="just"/>
            <a:r>
              <a:rPr lang="fr-FR" sz="3200" b="1" dirty="0">
                <a:latin typeface="Tw Cen MT" panose="020B0602020104020603" pitchFamily="34" charset="0"/>
              </a:rPr>
              <a:t>- La femelle possède des glandes reproductrices, appelées </a:t>
            </a:r>
            <a:r>
              <a:rPr lang="fr-FR" sz="3200" b="1" dirty="0">
                <a:solidFill>
                  <a:srgbClr val="FF0000"/>
                </a:solidFill>
                <a:latin typeface="Tw Cen MT" panose="020B0602020104020603" pitchFamily="34" charset="0"/>
              </a:rPr>
              <a:t>ovaires</a:t>
            </a:r>
            <a:r>
              <a:rPr lang="fr-FR" sz="3200" b="1" dirty="0">
                <a:latin typeface="Tw Cen MT" panose="020B0602020104020603" pitchFamily="34" charset="0"/>
              </a:rPr>
              <a:t>, qui produisent des gamètes femelles (</a:t>
            </a:r>
            <a:r>
              <a:rPr lang="fr-FR" sz="3200" b="1" dirty="0">
                <a:solidFill>
                  <a:srgbClr val="FF0000"/>
                </a:solidFill>
                <a:latin typeface="Tw Cen MT" panose="020B0602020104020603" pitchFamily="34" charset="0"/>
              </a:rPr>
              <a:t>Ovules</a:t>
            </a:r>
            <a:r>
              <a:rPr lang="fr-FR" sz="3200" b="1" dirty="0">
                <a:latin typeface="Tw Cen MT" panose="020B0602020104020603" pitchFamily="34" charset="0"/>
              </a:rPr>
              <a:t>).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BBE7AE-9A3D-F368-69CE-9F508E16D319}"/>
              </a:ext>
            </a:extLst>
          </p:cNvPr>
          <p:cNvSpPr txBox="1"/>
          <p:nvPr/>
        </p:nvSpPr>
        <p:spPr>
          <a:xfrm>
            <a:off x="4714043" y="364814"/>
            <a:ext cx="2060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i="1" dirty="0">
                <a:solidFill>
                  <a:srgbClr val="FF0000"/>
                </a:solidFill>
                <a:latin typeface="Tw Cen MT" panose="020B0602020104020603" pitchFamily="34" charset="0"/>
              </a:rPr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303308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A4B974-DA9F-098A-D11E-E9B56A85D67A}"/>
              </a:ext>
            </a:extLst>
          </p:cNvPr>
          <p:cNvSpPr txBox="1"/>
          <p:nvPr/>
        </p:nvSpPr>
        <p:spPr>
          <a:xfrm>
            <a:off x="1047566" y="779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2 : La fécondation chez les animaux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الثاني: الإخصاب عند الحيوانات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22E1EE-3B34-CFFD-F59E-EC512A75DE13}"/>
              </a:ext>
            </a:extLst>
          </p:cNvPr>
          <p:cNvSpPr txBox="1"/>
          <p:nvPr/>
        </p:nvSpPr>
        <p:spPr>
          <a:xfrm>
            <a:off x="646589" y="1207726"/>
            <a:ext cx="108988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fr-FR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fécondation est la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d’un 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gamète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mâle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spermatozoïde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 un 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gamète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femelle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ovule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pour donner une 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cellule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œuf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zygote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B38D27-AA84-7252-3C69-435302278587}"/>
              </a:ext>
            </a:extLst>
          </p:cNvPr>
          <p:cNvSpPr txBox="1"/>
          <p:nvPr/>
        </p:nvSpPr>
        <p:spPr>
          <a:xfrm>
            <a:off x="722050" y="4479061"/>
            <a:ext cx="10898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الإخصاب هو اندماج 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مشيج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ذكري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حيوان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منوي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مع 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مشيج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انثوي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بويضة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لإنتاج </a:t>
            </a:r>
            <a:r>
              <a:rPr lang="ar-M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بيضة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9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281DE55-966D-3066-99D1-239C472A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599" y="778102"/>
            <a:ext cx="9238802" cy="60798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5F4115-651D-0421-E084-D370355D8F32}"/>
              </a:ext>
            </a:extLst>
          </p:cNvPr>
          <p:cNvSpPr txBox="1"/>
          <p:nvPr/>
        </p:nvSpPr>
        <p:spPr>
          <a:xfrm>
            <a:off x="266435" y="66219"/>
            <a:ext cx="1104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Exemple de fécondation externe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مثال للإخصاب الخارجي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0040CD-0003-2F30-6E77-F042F0066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46" y="0"/>
            <a:ext cx="914910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C7BBB3-6F7B-8272-5908-9400F4CE8861}"/>
              </a:ext>
            </a:extLst>
          </p:cNvPr>
          <p:cNvSpPr/>
          <p:nvPr/>
        </p:nvSpPr>
        <p:spPr>
          <a:xfrm>
            <a:off x="8984201" y="798990"/>
            <a:ext cx="1429305" cy="1296140"/>
          </a:xfrm>
          <a:prstGeom prst="rect">
            <a:avLst/>
          </a:prstGeom>
          <a:solidFill>
            <a:srgbClr val="FFFCED"/>
          </a:solidFill>
          <a:ln>
            <a:solidFill>
              <a:srgbClr val="FFFC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89A20F-A44F-A83A-79E8-E255FEB6474E}"/>
              </a:ext>
            </a:extLst>
          </p:cNvPr>
          <p:cNvSpPr/>
          <p:nvPr/>
        </p:nvSpPr>
        <p:spPr>
          <a:xfrm>
            <a:off x="8984201" y="2500545"/>
            <a:ext cx="1429305" cy="1296140"/>
          </a:xfrm>
          <a:prstGeom prst="rect">
            <a:avLst/>
          </a:prstGeom>
          <a:solidFill>
            <a:srgbClr val="FFFCED"/>
          </a:solidFill>
          <a:ln>
            <a:solidFill>
              <a:srgbClr val="FFFC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6EBE75-F4BB-173A-5263-6904E66FA1EE}"/>
              </a:ext>
            </a:extLst>
          </p:cNvPr>
          <p:cNvSpPr/>
          <p:nvPr/>
        </p:nvSpPr>
        <p:spPr>
          <a:xfrm>
            <a:off x="8984201" y="3962402"/>
            <a:ext cx="1429305" cy="1843593"/>
          </a:xfrm>
          <a:prstGeom prst="rect">
            <a:avLst/>
          </a:prstGeom>
          <a:solidFill>
            <a:srgbClr val="FFFCED"/>
          </a:solidFill>
          <a:ln>
            <a:solidFill>
              <a:srgbClr val="FFFC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2DCE97-CFAD-7832-8847-13964FCD525B}"/>
              </a:ext>
            </a:extLst>
          </p:cNvPr>
          <p:cNvSpPr/>
          <p:nvPr/>
        </p:nvSpPr>
        <p:spPr>
          <a:xfrm>
            <a:off x="3045041" y="6214369"/>
            <a:ext cx="6791417" cy="506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25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733FFDD-955A-6F5C-38EB-E486F715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262"/>
          <a:stretch/>
        </p:blipFill>
        <p:spPr>
          <a:xfrm>
            <a:off x="6942337" y="1133844"/>
            <a:ext cx="5258540" cy="409201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599C93-93F9-0DB8-CD52-A82D32D93B0C}"/>
              </a:ext>
            </a:extLst>
          </p:cNvPr>
          <p:cNvSpPr txBox="1"/>
          <p:nvPr/>
        </p:nvSpPr>
        <p:spPr>
          <a:xfrm>
            <a:off x="221941" y="566077"/>
            <a:ext cx="663162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interprétez la photographie ci-contre</a:t>
            </a:r>
          </a:p>
          <a:p>
            <a:r>
              <a:rPr lang="fr-FR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Plusieurs spermatozoïdes entourent l’ovule, mais un qui pénètre dans l’ovule</a:t>
            </a:r>
          </a:p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Nommez ce phénomène naturel</a:t>
            </a:r>
          </a:p>
          <a:p>
            <a:r>
              <a:rPr lang="fr-FR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fécondation </a:t>
            </a:r>
          </a:p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indiquez le type de fécondation chez l’oursin, justifiez votre réponse </a:t>
            </a:r>
          </a:p>
          <a:p>
            <a:r>
              <a:rPr lang="fr-FR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fécondation chez l’oursin est une fécondation externe, car la rencontre des gamètes mâles et gamètes femelles se fait dans l’eau</a:t>
            </a:r>
          </a:p>
        </p:txBody>
      </p:sp>
    </p:spTree>
    <p:extLst>
      <p:ext uri="{BB962C8B-B14F-4D97-AF65-F5344CB8AC3E}">
        <p14:creationId xmlns:p14="http://schemas.microsoft.com/office/powerpoint/2010/main" val="273751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9D1F60-DED7-DEAB-C269-11EAD05FC7BA}"/>
              </a:ext>
            </a:extLst>
          </p:cNvPr>
          <p:cNvSpPr txBox="1"/>
          <p:nvPr/>
        </p:nvSpPr>
        <p:spPr>
          <a:xfrm>
            <a:off x="375819" y="125143"/>
            <a:ext cx="1104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Exemple de fécondation interne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مثال للإخصاب الداخلي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9D1D7B-83CE-6691-B5D2-147D6F363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495" y="788675"/>
            <a:ext cx="9263010" cy="6069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02DDD2-E314-6328-0E24-E7C4A8869A48}"/>
              </a:ext>
            </a:extLst>
          </p:cNvPr>
          <p:cNvSpPr/>
          <p:nvPr/>
        </p:nvSpPr>
        <p:spPr>
          <a:xfrm>
            <a:off x="3574473" y="1514764"/>
            <a:ext cx="1034472" cy="29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89DC2A-E6AD-8416-09A9-2D20EBC9691C}"/>
              </a:ext>
            </a:extLst>
          </p:cNvPr>
          <p:cNvSpPr/>
          <p:nvPr/>
        </p:nvSpPr>
        <p:spPr>
          <a:xfrm>
            <a:off x="9065491" y="4465782"/>
            <a:ext cx="1034472" cy="29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E97DAB-DCCE-F05A-9B44-DFAD4112B799}"/>
              </a:ext>
            </a:extLst>
          </p:cNvPr>
          <p:cNvSpPr/>
          <p:nvPr/>
        </p:nvSpPr>
        <p:spPr>
          <a:xfrm>
            <a:off x="8312726" y="3946115"/>
            <a:ext cx="1902691" cy="29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5AD2D4-ECEF-518C-329B-5FF3AE722E9C}"/>
              </a:ext>
            </a:extLst>
          </p:cNvPr>
          <p:cNvSpPr/>
          <p:nvPr/>
        </p:nvSpPr>
        <p:spPr>
          <a:xfrm>
            <a:off x="9236364" y="3133437"/>
            <a:ext cx="863599" cy="29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AE4AD4-56F8-AC71-21ED-4C61604F00BB}"/>
              </a:ext>
            </a:extLst>
          </p:cNvPr>
          <p:cNvSpPr/>
          <p:nvPr/>
        </p:nvSpPr>
        <p:spPr>
          <a:xfrm>
            <a:off x="5946870" y="1514764"/>
            <a:ext cx="863599" cy="29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1F3637-D539-E9E8-D0C4-A65699C9B0A9}"/>
              </a:ext>
            </a:extLst>
          </p:cNvPr>
          <p:cNvSpPr/>
          <p:nvPr/>
        </p:nvSpPr>
        <p:spPr>
          <a:xfrm>
            <a:off x="4476939" y="6343073"/>
            <a:ext cx="5147352" cy="3897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43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0B65770-5E7A-5B07-0651-5C74F2B5285F}"/>
              </a:ext>
            </a:extLst>
          </p:cNvPr>
          <p:cNvSpPr txBox="1"/>
          <p:nvPr/>
        </p:nvSpPr>
        <p:spPr>
          <a:xfrm>
            <a:off x="375819" y="125143"/>
            <a:ext cx="1104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Étapes de la fécondation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مراحل الإخصاب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DCC498-83AB-4557-5452-36101BB25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905" y="718796"/>
            <a:ext cx="8721505" cy="6148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CC434A-4F1C-9B44-E4AD-24B18DAF83F3}"/>
              </a:ext>
            </a:extLst>
          </p:cNvPr>
          <p:cNvSpPr/>
          <p:nvPr/>
        </p:nvSpPr>
        <p:spPr>
          <a:xfrm>
            <a:off x="2558472" y="1034473"/>
            <a:ext cx="1625601" cy="3232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7ED3CD-8600-258E-2786-8C816F0E7707}"/>
              </a:ext>
            </a:extLst>
          </p:cNvPr>
          <p:cNvSpPr/>
          <p:nvPr/>
        </p:nvSpPr>
        <p:spPr>
          <a:xfrm>
            <a:off x="2586180" y="1981200"/>
            <a:ext cx="720437" cy="3232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889D53-12F2-930E-3355-A31E62953BE3}"/>
              </a:ext>
            </a:extLst>
          </p:cNvPr>
          <p:cNvSpPr/>
          <p:nvPr/>
        </p:nvSpPr>
        <p:spPr>
          <a:xfrm>
            <a:off x="9444180" y="1976580"/>
            <a:ext cx="720437" cy="3232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57FBDE-AE5D-E277-CE15-3C4F4B215B2C}"/>
              </a:ext>
            </a:extLst>
          </p:cNvPr>
          <p:cNvSpPr/>
          <p:nvPr/>
        </p:nvSpPr>
        <p:spPr>
          <a:xfrm>
            <a:off x="9390626" y="2692399"/>
            <a:ext cx="720437" cy="37904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B11F67-3918-276E-DEBC-5CA3E854B78F}"/>
              </a:ext>
            </a:extLst>
          </p:cNvPr>
          <p:cNvSpPr/>
          <p:nvPr/>
        </p:nvSpPr>
        <p:spPr>
          <a:xfrm>
            <a:off x="8935287" y="3080322"/>
            <a:ext cx="1423808" cy="2170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612EB8-BA72-943D-C6E0-2CEED957FB5B}"/>
              </a:ext>
            </a:extLst>
          </p:cNvPr>
          <p:cNvSpPr/>
          <p:nvPr/>
        </p:nvSpPr>
        <p:spPr>
          <a:xfrm>
            <a:off x="3509113" y="3605793"/>
            <a:ext cx="2180486" cy="4304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512AC-560B-7585-6287-A52BA78BD20C}"/>
              </a:ext>
            </a:extLst>
          </p:cNvPr>
          <p:cNvSpPr/>
          <p:nvPr/>
        </p:nvSpPr>
        <p:spPr>
          <a:xfrm>
            <a:off x="6754801" y="3647358"/>
            <a:ext cx="2306072" cy="4304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7F785F-16DE-06EC-92DD-47259C7AFC09}"/>
              </a:ext>
            </a:extLst>
          </p:cNvPr>
          <p:cNvSpPr/>
          <p:nvPr/>
        </p:nvSpPr>
        <p:spPr>
          <a:xfrm>
            <a:off x="7821599" y="5563728"/>
            <a:ext cx="2070547" cy="846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4D6457-7125-6A86-40C6-01CA65E8918F}"/>
              </a:ext>
            </a:extLst>
          </p:cNvPr>
          <p:cNvSpPr/>
          <p:nvPr/>
        </p:nvSpPr>
        <p:spPr>
          <a:xfrm>
            <a:off x="4865416" y="5563727"/>
            <a:ext cx="2306072" cy="3383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ACA73F-D371-04F9-F1C5-6BC7052B9F12}"/>
              </a:ext>
            </a:extLst>
          </p:cNvPr>
          <p:cNvSpPr/>
          <p:nvPr/>
        </p:nvSpPr>
        <p:spPr>
          <a:xfrm>
            <a:off x="2153581" y="5563727"/>
            <a:ext cx="2306072" cy="3383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83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D4171-28B4-5C3B-7790-7D0611178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AFDF473-E351-964A-77F2-AAC5918456CB}"/>
              </a:ext>
            </a:extLst>
          </p:cNvPr>
          <p:cNvSpPr/>
          <p:nvPr/>
        </p:nvSpPr>
        <p:spPr>
          <a:xfrm>
            <a:off x="818225" y="1595761"/>
            <a:ext cx="10555549" cy="38440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sz="3200" b="1" dirty="0">
                <a:latin typeface="Tw Cen MT" panose="020B0602020104020603" pitchFamily="34" charset="0"/>
              </a:rPr>
              <a:t>Il y a deux types de fécondation :</a:t>
            </a:r>
          </a:p>
          <a:p>
            <a:pPr marL="457200" indent="-457200" algn="just">
              <a:buFontTx/>
              <a:buChar char="-"/>
            </a:pPr>
            <a:r>
              <a:rPr lang="fr-FR" sz="3200" b="1" i="1" dirty="0">
                <a:solidFill>
                  <a:srgbClr val="FF0000"/>
                </a:solidFill>
                <a:latin typeface="Tw Cen MT" panose="020B0602020104020603" pitchFamily="34" charset="0"/>
              </a:rPr>
              <a:t>Fécondation interne : </a:t>
            </a:r>
            <a:r>
              <a:rPr lang="fr-FR" sz="3200" b="1" dirty="0">
                <a:latin typeface="Tw Cen MT" panose="020B0602020104020603" pitchFamily="34" charset="0"/>
              </a:rPr>
              <a:t>qui se déroule à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l’intérieur</a:t>
            </a:r>
            <a:r>
              <a:rPr lang="fr-FR" sz="3200" b="1" dirty="0">
                <a:latin typeface="Tw Cen MT" panose="020B0602020104020603" pitchFamily="34" charset="0"/>
              </a:rPr>
              <a:t> de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l’appareil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reproducteur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femelle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Tw Cen MT" panose="020B0602020104020603" pitchFamily="34" charset="0"/>
              </a:rPr>
              <a:t>(Ex : la poule, l’Homme, la vache, le chat…)</a:t>
            </a:r>
          </a:p>
          <a:p>
            <a:pPr marL="457200" indent="-457200" algn="just">
              <a:buFontTx/>
              <a:buChar char="-"/>
            </a:pPr>
            <a:r>
              <a:rPr lang="fr-FR" sz="3200" b="1" i="1" dirty="0">
                <a:solidFill>
                  <a:srgbClr val="FF0000"/>
                </a:solidFill>
                <a:latin typeface="Tw Cen MT" panose="020B0602020104020603" pitchFamily="34" charset="0"/>
              </a:rPr>
              <a:t>Fécondation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i="1" dirty="0">
                <a:solidFill>
                  <a:srgbClr val="FF0000"/>
                </a:solidFill>
                <a:latin typeface="Tw Cen MT" panose="020B0602020104020603" pitchFamily="34" charset="0"/>
              </a:rPr>
              <a:t>externe</a:t>
            </a:r>
            <a:r>
              <a:rPr lang="fr-FR" sz="3200" b="1" dirty="0">
                <a:latin typeface="Tw Cen MT" panose="020B0602020104020603" pitchFamily="34" charset="0"/>
              </a:rPr>
              <a:t> : qui se déroule à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l’extérieur</a:t>
            </a:r>
            <a:r>
              <a:rPr lang="fr-FR" sz="3200" b="1" dirty="0">
                <a:latin typeface="Tw Cen MT" panose="020B0602020104020603" pitchFamily="34" charset="0"/>
              </a:rPr>
              <a:t> de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l’appareil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reproducteur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dirty="0">
                <a:solidFill>
                  <a:srgbClr val="0070C0"/>
                </a:solidFill>
                <a:latin typeface="Tw Cen MT" panose="020B0602020104020603" pitchFamily="34" charset="0"/>
              </a:rPr>
              <a:t>femelle</a:t>
            </a:r>
            <a:r>
              <a:rPr lang="fr-FR" sz="3200" b="1" dirty="0">
                <a:latin typeface="Tw Cen MT" panose="020B0602020104020603" pitchFamily="34" charset="0"/>
              </a:rPr>
              <a:t>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Tw Cen MT" panose="020B0602020104020603" pitchFamily="34" charset="0"/>
              </a:rPr>
              <a:t>(Ex: l’oursin, la grenouille)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459173D-360B-53BD-90B7-1AE5F97153AE}"/>
              </a:ext>
            </a:extLst>
          </p:cNvPr>
          <p:cNvSpPr txBox="1"/>
          <p:nvPr/>
        </p:nvSpPr>
        <p:spPr>
          <a:xfrm>
            <a:off x="4714043" y="364814"/>
            <a:ext cx="2060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i="1" dirty="0">
                <a:solidFill>
                  <a:srgbClr val="FF0000"/>
                </a:solidFill>
                <a:latin typeface="Tw Cen MT" panose="020B0602020104020603" pitchFamily="34" charset="0"/>
              </a:rPr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1592285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915DD6-E73C-46B4-BB47-ED5EC2E7EEC7}"/>
              </a:ext>
            </a:extLst>
          </p:cNvPr>
          <p:cNvSpPr txBox="1"/>
          <p:nvPr/>
        </p:nvSpPr>
        <p:spPr>
          <a:xfrm>
            <a:off x="1047566" y="779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3 : Le développement chez les animaux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الثالث: النمو عند الحيوانات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9CEB34-D411-FC88-E8EF-C07C26DBF9F7}"/>
              </a:ext>
            </a:extLst>
          </p:cNvPr>
          <p:cNvSpPr txBox="1"/>
          <p:nvPr/>
        </p:nvSpPr>
        <p:spPr>
          <a:xfrm>
            <a:off x="266435" y="1085017"/>
            <a:ext cx="1104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Les animaux vivipares et ovipares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الحيوانات الولودة والبيوضة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4FF396-943F-74F9-3E38-83EDB1B844E1}"/>
              </a:ext>
            </a:extLst>
          </p:cNvPr>
          <p:cNvSpPr txBox="1"/>
          <p:nvPr/>
        </p:nvSpPr>
        <p:spPr>
          <a:xfrm>
            <a:off x="816745" y="1869847"/>
            <a:ext cx="6782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Les vivipares </a:t>
            </a:r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الحيوانات الولودة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79DB67-9F16-FAA0-87F9-B1C72984EBAD}"/>
              </a:ext>
            </a:extLst>
          </p:cNvPr>
          <p:cNvSpPr txBox="1"/>
          <p:nvPr/>
        </p:nvSpPr>
        <p:spPr>
          <a:xfrm>
            <a:off x="704294" y="2654677"/>
            <a:ext cx="105999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femelle porte l’embryon dans son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utérus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L’embryon puise l’oxygène et les nutriments du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sang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sa maman à travers le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placenta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 femelle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accouche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après achèvement de la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grossesse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2C8CA45-2533-CFF0-7773-5DA0D9A50C84}"/>
              </a:ext>
            </a:extLst>
          </p:cNvPr>
          <p:cNvSpPr txBox="1"/>
          <p:nvPr/>
        </p:nvSpPr>
        <p:spPr>
          <a:xfrm>
            <a:off x="819810" y="4916835"/>
            <a:ext cx="105999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تحمل الأنثى الجنين في </a:t>
            </a:r>
            <a:r>
              <a:rPr lang="ar-M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رحمها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يحصل الجنين على الأكسجين والمغذيات من </a:t>
            </a:r>
            <a:r>
              <a:rPr lang="ar-M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دم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أمه عبر </a:t>
            </a:r>
            <a:r>
              <a:rPr lang="ar-M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المشيمة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ar-M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تلد 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الأنثى بعد اكتمال </a:t>
            </a:r>
            <a:r>
              <a:rPr lang="ar-M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الحمل</a:t>
            </a:r>
            <a:r>
              <a:rPr lang="ar-M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237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E90EC3-9EDE-B624-2615-2F2E2824A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8995" y="47153"/>
            <a:ext cx="6154009" cy="67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7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7A8B72C-300B-0549-BFE4-15201061EC0B}"/>
              </a:ext>
            </a:extLst>
          </p:cNvPr>
          <p:cNvSpPr txBox="1"/>
          <p:nvPr/>
        </p:nvSpPr>
        <p:spPr>
          <a:xfrm>
            <a:off x="816745" y="218598"/>
            <a:ext cx="6782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Les ovipares </a:t>
            </a:r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الحيوانات البيوضة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DF1646-BB34-4558-2418-A8AEB3C66435}"/>
              </a:ext>
            </a:extLst>
          </p:cNvPr>
          <p:cNvSpPr txBox="1"/>
          <p:nvPr/>
        </p:nvSpPr>
        <p:spPr>
          <a:xfrm>
            <a:off x="428347" y="1034182"/>
            <a:ext cx="115565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femelle pond un ou plusieurs œufs en milieu continental ou aquatique, A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l’intérieur de l’œuf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à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l’extérieur des voies génitales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femelle,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l’embryon se développe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 nutrition de l’embryon est assurée par des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réserves stockées au préalable dans la cellule - œuf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alors que l’oxygène provient du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milieu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extérieur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9E25A5-A967-57E1-F9BE-4D5BF0B11CBA}"/>
              </a:ext>
            </a:extLst>
          </p:cNvPr>
          <p:cNvSpPr txBox="1"/>
          <p:nvPr/>
        </p:nvSpPr>
        <p:spPr>
          <a:xfrm>
            <a:off x="508616" y="4254158"/>
            <a:ext cx="111747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ضع الأنثى بيضة واحدة أو أكثر في بيئة برية أو مائية،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وداخل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البويضة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وخارج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الجهاز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التناسلي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للأنثى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ينمو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الجنين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تتغذى الجنين على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مخزونات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محفوظة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مسبقًا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في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خلية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البيضة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، بينما يحصل على الأكسجين من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البيئة</a:t>
            </a:r>
            <a:r>
              <a:rPr lang="ar-M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الخارجية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BB2FFE-6897-3151-1284-F185B5CD0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961" y="0"/>
            <a:ext cx="5602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43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464FDD-DD77-8B08-92C4-1776CCC26283}"/>
              </a:ext>
            </a:extLst>
          </p:cNvPr>
          <p:cNvSpPr txBox="1"/>
          <p:nvPr/>
        </p:nvSpPr>
        <p:spPr>
          <a:xfrm>
            <a:off x="301946" y="241638"/>
            <a:ext cx="11531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Le développement directe et indirecte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النمو المباشر وغير المباشر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B07F439-0B8F-7A8D-9815-3649F74C1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68" y="1459273"/>
            <a:ext cx="11668744" cy="20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17E2781-300C-743F-A926-0265958EC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197" y="3752574"/>
            <a:ext cx="5066837" cy="257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E463AD3-EC11-608B-8309-9A1ECF4E9649}"/>
              </a:ext>
            </a:extLst>
          </p:cNvPr>
          <p:cNvSpPr txBox="1"/>
          <p:nvPr/>
        </p:nvSpPr>
        <p:spPr>
          <a:xfrm>
            <a:off x="437966" y="4175837"/>
            <a:ext cx="60945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atin typeface="Tw Cen MT" panose="020B0602020104020603" pitchFamily="34" charset="0"/>
              </a:rPr>
              <a:t>Que remarquez-vous concernant le développement des œufs de grenouilles et du petit chiot ?</a:t>
            </a:r>
          </a:p>
        </p:txBody>
      </p:sp>
    </p:spTree>
    <p:extLst>
      <p:ext uri="{BB962C8B-B14F-4D97-AF65-F5344CB8AC3E}">
        <p14:creationId xmlns:p14="http://schemas.microsoft.com/office/powerpoint/2010/main" val="213906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DE89B1A-8D7D-7D2B-5612-20848B4418D1}"/>
              </a:ext>
            </a:extLst>
          </p:cNvPr>
          <p:cNvSpPr txBox="1"/>
          <p:nvPr/>
        </p:nvSpPr>
        <p:spPr>
          <a:xfrm>
            <a:off x="424277" y="1317617"/>
            <a:ext cx="1134344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 développement indirect : le petit </a:t>
            </a:r>
            <a:r>
              <a:rPr lang="fr-FR" sz="28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 ressemble pas à l’adulte</a:t>
            </a:r>
            <a:r>
              <a:rPr lang="fr-FR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on l’appelle une « larve ». Il va connaître </a:t>
            </a:r>
            <a:r>
              <a:rPr lang="fr-FR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une série de transformations</a:t>
            </a:r>
            <a:r>
              <a:rPr lang="fr-FR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fr-FR" sz="28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</a:t>
            </a:r>
            <a:r>
              <a:rPr lang="fr-FR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métamorphoses </a:t>
            </a:r>
            <a:r>
              <a:rPr lang="ar-MA" sz="28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تحول</a:t>
            </a:r>
            <a:r>
              <a:rPr lang="fr-FR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fr-FR" sz="2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Exemples : </a:t>
            </a:r>
            <a:r>
              <a:rPr lang="fr-FR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grenouille (le têtard), le papillon (la chenille), la coccinelle (la larve)…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C9C0A5-7B00-2595-F5EB-71D90EAA7712}"/>
              </a:ext>
            </a:extLst>
          </p:cNvPr>
          <p:cNvSpPr txBox="1"/>
          <p:nvPr/>
        </p:nvSpPr>
        <p:spPr>
          <a:xfrm>
            <a:off x="763479" y="362947"/>
            <a:ext cx="8522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Le développement indirecte </a:t>
            </a:r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النمو غير المباشر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D49C7F-7E66-6713-6E67-D3CDFF77F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6" y="4240881"/>
            <a:ext cx="11668744" cy="20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6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6E7335-C7BD-5362-8650-CFFB43EA822D}"/>
              </a:ext>
            </a:extLst>
          </p:cNvPr>
          <p:cNvSpPr txBox="1"/>
          <p:nvPr/>
        </p:nvSpPr>
        <p:spPr>
          <a:xfrm>
            <a:off x="736846" y="267716"/>
            <a:ext cx="8522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Le développement directe </a:t>
            </a:r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النمو المباشر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C66DEB-39A2-7FCA-1E70-6D85A65DE9F4}"/>
              </a:ext>
            </a:extLst>
          </p:cNvPr>
          <p:cNvSpPr txBox="1"/>
          <p:nvPr/>
        </p:nvSpPr>
        <p:spPr>
          <a:xfrm>
            <a:off x="534139" y="1372870"/>
            <a:ext cx="1112372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dit que le développement est direct quand le petit ressemble déjà à l'adulte, même s'il est plus petit et parfois incomplet. Il grandit et se développe progressivement, sans changements majeurs de forme</a:t>
            </a:r>
            <a:r>
              <a:rPr lang="fr-FR" sz="2800" dirty="0"/>
              <a:t>.</a:t>
            </a:r>
          </a:p>
          <a:p>
            <a:pPr algn="l"/>
            <a:endParaRPr lang="fr-FR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Exemples :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chat (le chaton), la poule (le poussin), la vache (le veau)…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FCF125-424B-F5B9-BB7E-F8836789B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078" y="4260826"/>
            <a:ext cx="428625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4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3535D80-3C7D-D20D-81BE-3C5E29EB3786}"/>
              </a:ext>
            </a:extLst>
          </p:cNvPr>
          <p:cNvSpPr txBox="1"/>
          <p:nvPr/>
        </p:nvSpPr>
        <p:spPr>
          <a:xfrm>
            <a:off x="1047566" y="779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4 : Le cycle de développement chez les animaux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الرابع: دورة النمو عند الحيوانات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F5194C-2623-AA1A-299C-FA1E34B0C259}"/>
              </a:ext>
            </a:extLst>
          </p:cNvPr>
          <p:cNvSpPr txBox="1"/>
          <p:nvPr/>
        </p:nvSpPr>
        <p:spPr>
          <a:xfrm>
            <a:off x="401028" y="4884658"/>
            <a:ext cx="11531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Cycle de développement indirecte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دورة النمو غير المباشر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C49AEB-5534-BB98-6A92-3BCA5261B060}"/>
              </a:ext>
            </a:extLst>
          </p:cNvPr>
          <p:cNvSpPr txBox="1"/>
          <p:nvPr/>
        </p:nvSpPr>
        <p:spPr>
          <a:xfrm>
            <a:off x="751643" y="1851698"/>
            <a:ext cx="10736062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640"/>
              </a:spcBef>
            </a:pPr>
            <a:r>
              <a:rPr lang="fr-FR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Définition : </a:t>
            </a:r>
          </a:p>
          <a:p>
            <a:pPr algn="just" rtl="0">
              <a:spcBef>
                <a:spcPts val="640"/>
              </a:spcBef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cycle de développement ou cycle de vie d’une espèce est sous forme d’un schéma circulaire qui résume la succession de toutes les étapes de reproduction / formation des gamètes; fécondation ; développement. Allant des parents vers descendance</a:t>
            </a:r>
          </a:p>
        </p:txBody>
      </p:sp>
    </p:spTree>
    <p:extLst>
      <p:ext uri="{BB962C8B-B14F-4D97-AF65-F5344CB8AC3E}">
        <p14:creationId xmlns:p14="http://schemas.microsoft.com/office/powerpoint/2010/main" val="185660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DB5598F-2C5C-5972-120C-A418EBA85E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59" t="6602"/>
          <a:stretch/>
        </p:blipFill>
        <p:spPr>
          <a:xfrm>
            <a:off x="710213" y="0"/>
            <a:ext cx="5332256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22EBBF-ED8D-B3D1-CD38-4C5512BD1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216" y="0"/>
            <a:ext cx="5366406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6BEC3C-1D3C-1C27-943F-E3A10DC67274}"/>
              </a:ext>
            </a:extLst>
          </p:cNvPr>
          <p:cNvSpPr/>
          <p:nvPr/>
        </p:nvSpPr>
        <p:spPr>
          <a:xfrm>
            <a:off x="2675659" y="62345"/>
            <a:ext cx="1020907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5C81A0-EE30-A29C-1826-3345719ED929}"/>
              </a:ext>
            </a:extLst>
          </p:cNvPr>
          <p:cNvSpPr/>
          <p:nvPr/>
        </p:nvSpPr>
        <p:spPr>
          <a:xfrm>
            <a:off x="2614613" y="2620240"/>
            <a:ext cx="1081953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C4976-9CE4-5352-F44A-654B9621C558}"/>
              </a:ext>
            </a:extLst>
          </p:cNvPr>
          <p:cNvSpPr/>
          <p:nvPr/>
        </p:nvSpPr>
        <p:spPr>
          <a:xfrm rot="19571830">
            <a:off x="4702407" y="2204368"/>
            <a:ext cx="1081953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9E1E8-1F28-CD2F-228A-EA9E5D478C5B}"/>
              </a:ext>
            </a:extLst>
          </p:cNvPr>
          <p:cNvSpPr/>
          <p:nvPr/>
        </p:nvSpPr>
        <p:spPr>
          <a:xfrm rot="19571830">
            <a:off x="3942102" y="2914893"/>
            <a:ext cx="623129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F6A332-78BF-E4D5-83BF-6AEF63781CB5}"/>
              </a:ext>
            </a:extLst>
          </p:cNvPr>
          <p:cNvSpPr/>
          <p:nvPr/>
        </p:nvSpPr>
        <p:spPr>
          <a:xfrm rot="978985">
            <a:off x="4580448" y="4185409"/>
            <a:ext cx="837506" cy="341971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4BB144-EF53-E0A2-D7EF-561AB7D0DE4B}"/>
              </a:ext>
            </a:extLst>
          </p:cNvPr>
          <p:cNvSpPr/>
          <p:nvPr/>
        </p:nvSpPr>
        <p:spPr>
          <a:xfrm>
            <a:off x="3119513" y="5571307"/>
            <a:ext cx="576187" cy="2609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6910B-E796-C124-73AE-930F161527B0}"/>
              </a:ext>
            </a:extLst>
          </p:cNvPr>
          <p:cNvSpPr/>
          <p:nvPr/>
        </p:nvSpPr>
        <p:spPr>
          <a:xfrm rot="3293530">
            <a:off x="1091026" y="4952181"/>
            <a:ext cx="576187" cy="2609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ECBE2C-AF0B-3D45-AA21-510EA7CC2450}"/>
              </a:ext>
            </a:extLst>
          </p:cNvPr>
          <p:cNvSpPr/>
          <p:nvPr/>
        </p:nvSpPr>
        <p:spPr>
          <a:xfrm rot="5400000">
            <a:off x="411847" y="3445558"/>
            <a:ext cx="1309834" cy="181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BB5A4F-9674-AECC-FD72-BEC159B2F46B}"/>
              </a:ext>
            </a:extLst>
          </p:cNvPr>
          <p:cNvSpPr/>
          <p:nvPr/>
        </p:nvSpPr>
        <p:spPr>
          <a:xfrm rot="18792107">
            <a:off x="803028" y="1728994"/>
            <a:ext cx="988521" cy="3310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D4946F-921B-2679-D71E-BE7AD00E0C6F}"/>
              </a:ext>
            </a:extLst>
          </p:cNvPr>
          <p:cNvSpPr/>
          <p:nvPr/>
        </p:nvSpPr>
        <p:spPr>
          <a:xfrm>
            <a:off x="7867650" y="37521"/>
            <a:ext cx="1170697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12F241-00D8-6DB6-5CA3-8F2483F16BFA}"/>
              </a:ext>
            </a:extLst>
          </p:cNvPr>
          <p:cNvSpPr/>
          <p:nvPr/>
        </p:nvSpPr>
        <p:spPr>
          <a:xfrm rot="19571830">
            <a:off x="10166833" y="2320718"/>
            <a:ext cx="1081953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BB08A2-FF52-7D99-2F88-65A6C20B8782}"/>
              </a:ext>
            </a:extLst>
          </p:cNvPr>
          <p:cNvSpPr/>
          <p:nvPr/>
        </p:nvSpPr>
        <p:spPr>
          <a:xfrm rot="19571830">
            <a:off x="9406528" y="3031243"/>
            <a:ext cx="623129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50D3CF-F224-6A33-B05A-421FC1E33C8E}"/>
              </a:ext>
            </a:extLst>
          </p:cNvPr>
          <p:cNvSpPr/>
          <p:nvPr/>
        </p:nvSpPr>
        <p:spPr>
          <a:xfrm rot="978985">
            <a:off x="10118842" y="4204459"/>
            <a:ext cx="837506" cy="341971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299D7F-5849-6E3E-02D7-FAAD6F83F880}"/>
              </a:ext>
            </a:extLst>
          </p:cNvPr>
          <p:cNvSpPr/>
          <p:nvPr/>
        </p:nvSpPr>
        <p:spPr>
          <a:xfrm>
            <a:off x="8583939" y="5687657"/>
            <a:ext cx="576187" cy="2609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7AC133-C917-694E-DB90-F52205133200}"/>
              </a:ext>
            </a:extLst>
          </p:cNvPr>
          <p:cNvSpPr/>
          <p:nvPr/>
        </p:nvSpPr>
        <p:spPr>
          <a:xfrm rot="3293530">
            <a:off x="6423282" y="5034881"/>
            <a:ext cx="576187" cy="2609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34BD44-AA02-17A0-A9D7-CE913F88650C}"/>
              </a:ext>
            </a:extLst>
          </p:cNvPr>
          <p:cNvSpPr/>
          <p:nvPr/>
        </p:nvSpPr>
        <p:spPr>
          <a:xfrm rot="5400000">
            <a:off x="5684566" y="3562686"/>
            <a:ext cx="1309834" cy="181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34B9BD-F617-1BE0-CC9D-37CD8CD5274C}"/>
              </a:ext>
            </a:extLst>
          </p:cNvPr>
          <p:cNvSpPr/>
          <p:nvPr/>
        </p:nvSpPr>
        <p:spPr>
          <a:xfrm rot="18792107">
            <a:off x="5970117" y="1653656"/>
            <a:ext cx="1243659" cy="3310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0189DB-D850-A872-F78B-A26A321B4730}"/>
              </a:ext>
            </a:extLst>
          </p:cNvPr>
          <p:cNvSpPr/>
          <p:nvPr/>
        </p:nvSpPr>
        <p:spPr>
          <a:xfrm>
            <a:off x="7726741" y="2582903"/>
            <a:ext cx="1433385" cy="260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D941CA-006C-13CE-D576-97212BC1F320}"/>
              </a:ext>
            </a:extLst>
          </p:cNvPr>
          <p:cNvSpPr/>
          <p:nvPr/>
        </p:nvSpPr>
        <p:spPr>
          <a:xfrm>
            <a:off x="2143125" y="6505575"/>
            <a:ext cx="2219325" cy="29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EABDFF-A989-4A30-E2DD-3AC7C7ADBAEB}"/>
              </a:ext>
            </a:extLst>
          </p:cNvPr>
          <p:cNvSpPr/>
          <p:nvPr/>
        </p:nvSpPr>
        <p:spPr>
          <a:xfrm>
            <a:off x="7498767" y="6530399"/>
            <a:ext cx="2550108" cy="29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47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F78A585-FE92-11D4-1241-7B9EAB194124}"/>
              </a:ext>
            </a:extLst>
          </p:cNvPr>
          <p:cNvSpPr txBox="1"/>
          <p:nvPr/>
        </p:nvSpPr>
        <p:spPr>
          <a:xfrm>
            <a:off x="330006" y="0"/>
            <a:ext cx="11531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Cycle de développement directe </a:t>
            </a:r>
            <a:r>
              <a:rPr lang="ar-M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دورة النمو المباشر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BE2019-C910-F5BD-9F2F-9F8FA3EF8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896" y="584775"/>
            <a:ext cx="4846104" cy="6273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CA15FE-40C1-EA11-FC6F-08F5D7A2D0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83"/>
          <a:stretch/>
        </p:blipFill>
        <p:spPr>
          <a:xfrm>
            <a:off x="6113756" y="584775"/>
            <a:ext cx="5106017" cy="6273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79F048-4408-81F2-370B-6163130E65FC}"/>
              </a:ext>
            </a:extLst>
          </p:cNvPr>
          <p:cNvSpPr/>
          <p:nvPr/>
        </p:nvSpPr>
        <p:spPr>
          <a:xfrm>
            <a:off x="3083560" y="584775"/>
            <a:ext cx="599548" cy="1670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72BBEA-06AF-17CA-00FB-889991C74076}"/>
              </a:ext>
            </a:extLst>
          </p:cNvPr>
          <p:cNvSpPr/>
          <p:nvPr/>
        </p:nvSpPr>
        <p:spPr>
          <a:xfrm>
            <a:off x="3266440" y="2855535"/>
            <a:ext cx="599548" cy="1670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D066F0-1D4C-4C27-5E77-F91B5B55ED11}"/>
              </a:ext>
            </a:extLst>
          </p:cNvPr>
          <p:cNvSpPr/>
          <p:nvPr/>
        </p:nvSpPr>
        <p:spPr>
          <a:xfrm rot="19321627">
            <a:off x="4871920" y="2549311"/>
            <a:ext cx="1020422" cy="1670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82F26E-5D45-BE07-778E-F7F467AEEA02}"/>
              </a:ext>
            </a:extLst>
          </p:cNvPr>
          <p:cNvSpPr/>
          <p:nvPr/>
        </p:nvSpPr>
        <p:spPr>
          <a:xfrm rot="19321627">
            <a:off x="4194141" y="3159359"/>
            <a:ext cx="548895" cy="20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30183C-07FE-713F-23FD-F2108FE6979B}"/>
              </a:ext>
            </a:extLst>
          </p:cNvPr>
          <p:cNvSpPr/>
          <p:nvPr/>
        </p:nvSpPr>
        <p:spPr>
          <a:xfrm rot="1063821">
            <a:off x="4910060" y="4368261"/>
            <a:ext cx="787751" cy="209027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B0F45C-E172-BF0C-8597-1DE56FF4911B}"/>
              </a:ext>
            </a:extLst>
          </p:cNvPr>
          <p:cNvSpPr/>
          <p:nvPr/>
        </p:nvSpPr>
        <p:spPr>
          <a:xfrm>
            <a:off x="3383334" y="5650730"/>
            <a:ext cx="658736" cy="20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2BD07D-4234-7D95-4A57-B5EBBBCBB991}"/>
              </a:ext>
            </a:extLst>
          </p:cNvPr>
          <p:cNvSpPr/>
          <p:nvPr/>
        </p:nvSpPr>
        <p:spPr>
          <a:xfrm rot="5400000">
            <a:off x="1168454" y="4082722"/>
            <a:ext cx="658736" cy="20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60B1BA-51CD-1EFB-23B4-4AC8C513988F}"/>
              </a:ext>
            </a:extLst>
          </p:cNvPr>
          <p:cNvSpPr/>
          <p:nvPr/>
        </p:nvSpPr>
        <p:spPr>
          <a:xfrm rot="17972918">
            <a:off x="1210896" y="2044129"/>
            <a:ext cx="1218697" cy="4548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0609DE-ADB5-27F7-689B-20D574153BE9}"/>
              </a:ext>
            </a:extLst>
          </p:cNvPr>
          <p:cNvSpPr/>
          <p:nvPr/>
        </p:nvSpPr>
        <p:spPr>
          <a:xfrm>
            <a:off x="8195912" y="641834"/>
            <a:ext cx="599548" cy="1670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F63D8D-9E50-B14E-6C43-F4388BD72278}"/>
              </a:ext>
            </a:extLst>
          </p:cNvPr>
          <p:cNvSpPr/>
          <p:nvPr/>
        </p:nvSpPr>
        <p:spPr>
          <a:xfrm>
            <a:off x="8225506" y="2870208"/>
            <a:ext cx="599548" cy="1670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F7CEA3-806D-F2AD-4591-9FAA79A4F19C}"/>
              </a:ext>
            </a:extLst>
          </p:cNvPr>
          <p:cNvSpPr/>
          <p:nvPr/>
        </p:nvSpPr>
        <p:spPr>
          <a:xfrm rot="19321627">
            <a:off x="9984272" y="2738655"/>
            <a:ext cx="1020422" cy="1670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CB77A-BBBB-0164-C1A1-066BB5EEAFB9}"/>
              </a:ext>
            </a:extLst>
          </p:cNvPr>
          <p:cNvSpPr/>
          <p:nvPr/>
        </p:nvSpPr>
        <p:spPr>
          <a:xfrm rot="19321627">
            <a:off x="9306493" y="3348703"/>
            <a:ext cx="548895" cy="20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DA651B-DDBB-9C93-B248-94CAA4994578}"/>
              </a:ext>
            </a:extLst>
          </p:cNvPr>
          <p:cNvSpPr/>
          <p:nvPr/>
        </p:nvSpPr>
        <p:spPr>
          <a:xfrm rot="1063821">
            <a:off x="9945619" y="4553173"/>
            <a:ext cx="787751" cy="292053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75C135-77BF-D3DD-10D4-848EC77E84A9}"/>
              </a:ext>
            </a:extLst>
          </p:cNvPr>
          <p:cNvSpPr/>
          <p:nvPr/>
        </p:nvSpPr>
        <p:spPr>
          <a:xfrm>
            <a:off x="8495686" y="6007139"/>
            <a:ext cx="658736" cy="20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0634C3-F1CE-D16F-D52D-8F5DF7E55044}"/>
              </a:ext>
            </a:extLst>
          </p:cNvPr>
          <p:cNvSpPr/>
          <p:nvPr/>
        </p:nvSpPr>
        <p:spPr>
          <a:xfrm rot="5400000">
            <a:off x="6188442" y="4327176"/>
            <a:ext cx="658736" cy="20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D91D09-B0B4-5C17-B666-72F2F1963FB4}"/>
              </a:ext>
            </a:extLst>
          </p:cNvPr>
          <p:cNvSpPr/>
          <p:nvPr/>
        </p:nvSpPr>
        <p:spPr>
          <a:xfrm rot="17972918">
            <a:off x="5941919" y="2384635"/>
            <a:ext cx="1594605" cy="327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0B0BC3-1531-3C42-3A93-538029E676AC}"/>
              </a:ext>
            </a:extLst>
          </p:cNvPr>
          <p:cNvSpPr/>
          <p:nvPr/>
        </p:nvSpPr>
        <p:spPr>
          <a:xfrm>
            <a:off x="2529917" y="6549448"/>
            <a:ext cx="2219325" cy="29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0D6557-A085-938E-D797-B91ED7538494}"/>
              </a:ext>
            </a:extLst>
          </p:cNvPr>
          <p:cNvSpPr/>
          <p:nvPr/>
        </p:nvSpPr>
        <p:spPr>
          <a:xfrm>
            <a:off x="7628984" y="6535593"/>
            <a:ext cx="2219325" cy="29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03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6039</TotalTime>
  <Words>960</Words>
  <Application>Microsoft Office PowerPoint</Application>
  <PresentationFormat>Grand écran</PresentationFormat>
  <Paragraphs>80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Tw Cen MT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59</cp:revision>
  <dcterms:created xsi:type="dcterms:W3CDTF">2024-09-22T00:10:57Z</dcterms:created>
  <dcterms:modified xsi:type="dcterms:W3CDTF">2025-02-20T23:25:03Z</dcterms:modified>
</cp:coreProperties>
</file>