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70" r:id="rId2"/>
    <p:sldId id="271" r:id="rId3"/>
    <p:sldId id="324" r:id="rId4"/>
    <p:sldId id="325" r:id="rId5"/>
    <p:sldId id="326" r:id="rId6"/>
    <p:sldId id="272" r:id="rId7"/>
    <p:sldId id="327" r:id="rId8"/>
    <p:sldId id="338" r:id="rId9"/>
    <p:sldId id="339" r:id="rId10"/>
    <p:sldId id="328" r:id="rId11"/>
    <p:sldId id="329" r:id="rId12"/>
    <p:sldId id="332" r:id="rId13"/>
    <p:sldId id="330" r:id="rId14"/>
    <p:sldId id="333" r:id="rId15"/>
    <p:sldId id="334" r:id="rId16"/>
    <p:sldId id="340" r:id="rId17"/>
    <p:sldId id="337" r:id="rId18"/>
    <p:sldId id="341" r:id="rId19"/>
    <p:sldId id="342" r:id="rId20"/>
    <p:sldId id="343" r:id="rId21"/>
    <p:sldId id="344" r:id="rId22"/>
    <p:sldId id="345" r:id="rId23"/>
    <p:sldId id="346" r:id="rId24"/>
    <p:sldId id="347" r:id="rId25"/>
    <p:sldId id="348" r:id="rId26"/>
    <p:sldId id="349" r:id="rId27"/>
    <p:sldId id="350" r:id="rId28"/>
    <p:sldId id="354" r:id="rId29"/>
    <p:sldId id="351" r:id="rId30"/>
    <p:sldId id="352" r:id="rId31"/>
    <p:sldId id="353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5F2"/>
    <a:srgbClr val="F4F6F5"/>
    <a:srgbClr val="F6F9F3"/>
    <a:srgbClr val="FDEDED"/>
    <a:srgbClr val="FFFCED"/>
    <a:srgbClr val="FEFAFA"/>
    <a:srgbClr val="EAF4EA"/>
    <a:srgbClr val="EDF7FD"/>
    <a:srgbClr val="2E2E2E"/>
    <a:srgbClr val="2727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29" autoAdjust="0"/>
    <p:restoredTop sz="94660"/>
  </p:normalViewPr>
  <p:slideViewPr>
    <p:cSldViewPr snapToGrid="0">
      <p:cViewPr>
        <p:scale>
          <a:sx n="75" d="100"/>
          <a:sy n="75" d="100"/>
        </p:scale>
        <p:origin x="917" y="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83E0F0-EC81-4FB5-8BF8-CF064B92F55B}" type="datetimeFigureOut">
              <a:rPr lang="fr-FR" smtClean="0"/>
              <a:t>11/04/2025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C49F00-9896-4AA7-8E22-DB159A8B45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6820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F60662-55CF-A457-452D-E53BB70D0B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4FE821C-5C4C-C410-0DCC-B2DC173C9F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9D9BA9-2AFA-2053-30C0-7C2F240F3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11/04/2025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665CD86-BFDE-7E59-40FA-6FA1F496B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2BA7C2-FC19-E83D-61D8-07CB0E3FE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0057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9614D7-8477-8FF6-6EAF-9FED28241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A4C28F5-5D75-7396-AB43-1C3192750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572CC8-2D54-41F6-67C4-FCDAB2C6B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11/04/2025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0D3265E-1CAE-AE17-A3AA-1B9B7E26F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3A57A3-D49A-4470-87CF-7643D9D6E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1365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618BA2-1042-A9C9-D38F-9DE5C042C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76ACE8F-0DF7-021C-076D-B4E24B3178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AAD5014-5938-1B11-0293-FD102A3F3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11/04/2025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7C51387-0671-51CE-F4EA-F7971838A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58431E1-25C1-C75E-AEB5-5244A16B1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8293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B9D5B4-6BA1-126C-DFE0-04D4B494F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0AD527E-E078-66E7-04EA-C4946C0254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8FD120C-ABEB-0562-4258-4644B23F8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B6CAFF3-9E73-215D-3311-83EBCD379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11/04/2025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811DC44-63FD-33E6-DB01-D528BDA52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56FAA99-D71F-7ED1-9ABD-9D8F39A08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438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55CF44-EBEB-132D-74CE-5069599B4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7AD466-3AD1-E5C6-B0FF-D1396A07F5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ED14423-3DFD-CC51-CA33-6D944B5C52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787AB83-0A13-520F-7D87-B11CB45D15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06571F2-3B75-9FAE-EDC8-03277BF598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CBBE05D-B45F-C08E-AF9E-AFA660A59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11/04/2025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162E556-4664-4792-F4B2-3C41C2ECB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B1EF724-0B19-A648-5FFF-94FB72183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9008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614E19-52D3-B8FE-82F5-99390C476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EBF691C-7F63-B4FF-C0A4-48C0E47FA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11/04/2025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C0A6AA5-01E8-EECD-B2E2-B7A9B0508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02D5FDA-2A66-5DC5-8B4E-A5FA60C99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9448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0EA2479-9786-F183-571D-19D1B8D22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11/04/2025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CAA40C1-63B2-0B10-0FEF-5AD1D2E16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BCE34CA-35DF-826E-3640-C9C80045C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112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3D58E7-D544-07DA-1FA2-1F0C332BB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E0775DB-B10C-4849-E45C-0E0C6BAD7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BFD2037-B44D-110D-832C-23DA95D6EE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740459F-8469-5050-21C1-24D04B6E8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11/04/2025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EE1130B-48E2-3A70-9A0D-45DE3F5BD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D4E5CA-E929-DE26-EB9B-2989F10CA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5040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4625DF-B283-F09D-1062-714F2F413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725FE52-4DEC-0766-004D-1990D85A6A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5814F60-C15D-8257-BCBB-B3C07592C0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0CAB1E2-6E4E-C53F-735B-785F1CB5B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11/04/2025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F13E4A7-2CC8-0467-4CC9-FA5A5D303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B181C0B-B7AF-FDF6-43B1-3B66C3CBD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5554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74133A-986E-F397-5203-A868111FB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D25F377-7F59-DA6C-FF3D-3F5C9ED386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FD722A0-A25B-35D0-7590-34E761B46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11/04/2025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4DA9FA-9E02-AEBB-2C88-693ED1890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0B9C426-0F16-4968-3AC6-8DB136C1D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1290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EDB457D-C07D-E8E0-A1C6-96135CBDEB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8BECE07-9C0D-6245-4C45-F499F91725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092620-8708-2D46-FA69-4A8DF58F3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11/04/2025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D14ADF-BF86-3F4D-11D9-4179B02BE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9E09BCA-9EF1-5F08-D28E-2357DE5C9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9729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3000"/>
            <a:lum/>
          </a:blip>
          <a:srcRect/>
          <a:stretch>
            <a:fillRect t="-76000" b="-7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B176932-FCED-118F-5E66-CCDEAB37C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0B2AB2-928B-CC40-0085-EC15ABEBB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5837221-12A0-FFBC-483D-B21D573965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44230C-2D09-4529-893E-B4102ACFA0F1}" type="datetimeFigureOut">
              <a:rPr lang="fr-FR" smtClean="0"/>
              <a:t>11/04/2025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B3EE61-A442-90D5-A942-D27C3C0F6A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E0407A-A559-C5DA-77D8-995C764C41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9394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microsoft.com/office/2017/06/relationships/model3d" Target="../media/model3d1.glb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microsoft.com/office/2017/06/relationships/model3d" Target="../media/model3d1.glb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microsoft.com/office/2017/06/relationships/model3d" Target="../media/model3d1.glb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microsoft.com/office/2017/06/relationships/model3d" Target="../media/model3d1.glb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2C9226C-695A-9CDB-A023-65DE7F7FBF86}"/>
              </a:ext>
            </a:extLst>
          </p:cNvPr>
          <p:cNvGrpSpPr/>
          <p:nvPr/>
        </p:nvGrpSpPr>
        <p:grpSpPr>
          <a:xfrm>
            <a:off x="-101600" y="0"/>
            <a:ext cx="12293600" cy="6858000"/>
            <a:chOff x="-101600" y="0"/>
            <a:chExt cx="12293600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4A94D24-24E4-E7A7-A134-A3B6D0F879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49678" y="0"/>
              <a:ext cx="10542322" cy="685800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7D33D7EC-177E-D3E7-C83F-D4054EE814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01600" y="0"/>
              <a:ext cx="5956571" cy="6858000"/>
            </a:xfrm>
            <a:prstGeom prst="rect">
              <a:avLst/>
            </a:prstGeom>
          </p:spPr>
        </p:pic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56DAB3A7-4346-395E-B306-FA25DE4D727B}"/>
              </a:ext>
            </a:extLst>
          </p:cNvPr>
          <p:cNvSpPr txBox="1"/>
          <p:nvPr/>
        </p:nvSpPr>
        <p:spPr>
          <a:xfrm>
            <a:off x="607341" y="1721232"/>
            <a:ext cx="503773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CHAPITRE 2 : La reproduction chez les végétaux</a:t>
            </a:r>
          </a:p>
          <a:p>
            <a:pPr algn="ctr" rtl="1"/>
            <a:r>
              <a:rPr lang="ar-MA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الدرس 2: التوالد عند النباتات</a:t>
            </a:r>
            <a:endParaRPr lang="fr-FR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146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F084F6E-A90E-08FA-2B70-E7F5092D8C3B}"/>
              </a:ext>
            </a:extLst>
          </p:cNvPr>
          <p:cNvSpPr txBox="1"/>
          <p:nvPr/>
        </p:nvSpPr>
        <p:spPr>
          <a:xfrm>
            <a:off x="195493" y="1490836"/>
            <a:ext cx="11801013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	</a:t>
            </a:r>
            <a:r>
              <a:rPr lang="fr-FR" dirty="0">
                <a:latin typeface="Comic Sans MS" panose="030F0702030302020204" pitchFamily="66" charset="0"/>
              </a:rPr>
              <a:t>  </a:t>
            </a:r>
            <a:r>
              <a:rPr lang="fr-FR" sz="2800" dirty="0">
                <a:latin typeface="Comic Sans MS" panose="030F0702030302020204" pitchFamily="66" charset="0"/>
                <a:cs typeface="Times New Roman" panose="02020603050405020304" pitchFamily="18" charset="0"/>
              </a:rPr>
              <a:t>Chaque année, au printemps, apparaissent diverses pousses de plantes. Parfois, certaines fleurissent et donnent des graines, d'autres ne donnent pas de fleurs</a:t>
            </a:r>
            <a:r>
              <a:rPr lang="fr-FR" sz="2800" dirty="0">
                <a:latin typeface="Comic Sans MS" panose="030F0702030302020204" pitchFamily="66" charset="0"/>
              </a:rPr>
              <a:t>.</a:t>
            </a:r>
          </a:p>
          <a:p>
            <a:pPr algn="ctr"/>
            <a:br>
              <a:rPr lang="fr-FR" sz="2800" dirty="0">
                <a:latin typeface="Comic Sans MS" panose="030F0702030302020204" pitchFamily="66" charset="0"/>
              </a:rPr>
            </a:br>
            <a:r>
              <a:rPr lang="fr-FR" sz="36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Problèmes posés :</a:t>
            </a:r>
          </a:p>
          <a:p>
            <a:endParaRPr lang="fr-FR" sz="36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00B05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fr-FR" sz="28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Comment les plantes à fleurs produisent-elles des graines 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fr-FR" sz="28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Comment se reproduisent sexuellement les plantes sans fleurs 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fr-FR" sz="28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Comment se multiplient les végétaux asexuellement 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C3E1AF5-B69C-10AB-73AA-DDAB7D76C666}"/>
              </a:ext>
            </a:extLst>
          </p:cNvPr>
          <p:cNvSpPr txBox="1"/>
          <p:nvPr/>
        </p:nvSpPr>
        <p:spPr>
          <a:xfrm>
            <a:off x="4387788" y="301919"/>
            <a:ext cx="3033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Introduction</a:t>
            </a:r>
            <a:endParaRPr lang="fr-FR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909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B107B82-E089-330B-3C82-E2674A1923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7476" y="5655754"/>
            <a:ext cx="9419207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fleur se développe en fruit contenant des graines</a:t>
            </a: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altLang="en-US" sz="3200" b="1" dirty="0">
                <a:cs typeface="+mj-cs"/>
              </a:rPr>
              <a:t>تتطور الزهرة الى ثمرة بداخلها بذور</a:t>
            </a:r>
            <a:r>
              <a:rPr lang="en-US" altLang="en-US" sz="3200" b="1" dirty="0">
                <a:cs typeface="+mj-cs"/>
              </a:rPr>
              <a:t>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AF87085-68F6-85BF-9288-E937DEE15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8068" y="663637"/>
            <a:ext cx="5505450" cy="484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FBDBF2B5-1974-40ED-C468-049F0A685611}"/>
              </a:ext>
            </a:extLst>
          </p:cNvPr>
          <p:cNvCxnSpPr/>
          <p:nvPr/>
        </p:nvCxnSpPr>
        <p:spPr>
          <a:xfrm>
            <a:off x="2574524" y="2752078"/>
            <a:ext cx="260115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D81A64D9-E359-1E02-1AE9-0E8D8FA42AFB}"/>
              </a:ext>
            </a:extLst>
          </p:cNvPr>
          <p:cNvCxnSpPr>
            <a:cxnSpLocks/>
          </p:cNvCxnSpPr>
          <p:nvPr/>
        </p:nvCxnSpPr>
        <p:spPr>
          <a:xfrm flipH="1">
            <a:off x="7989903" y="2752078"/>
            <a:ext cx="181104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9C96DAFA-4132-F25C-F2F3-A8A92F6DACB9}"/>
              </a:ext>
            </a:extLst>
          </p:cNvPr>
          <p:cNvSpPr txBox="1"/>
          <p:nvPr/>
        </p:nvSpPr>
        <p:spPr>
          <a:xfrm>
            <a:off x="563362" y="2459690"/>
            <a:ext cx="2080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Fleur</a:t>
            </a:r>
            <a:r>
              <a:rPr lang="fr-FR" sz="3200" b="1" dirty="0">
                <a:cs typeface="+mj-cs"/>
              </a:rPr>
              <a:t> </a:t>
            </a:r>
            <a:r>
              <a:rPr lang="ar-MA" sz="3200" b="1" dirty="0">
                <a:cs typeface="+mj-cs"/>
              </a:rPr>
              <a:t> زهرة</a:t>
            </a:r>
            <a:endParaRPr lang="fr-FR" sz="3200" b="1" dirty="0">
              <a:cs typeface="+mj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3E493B4-5AAA-0844-E995-62F309805677}"/>
              </a:ext>
            </a:extLst>
          </p:cNvPr>
          <p:cNvSpPr txBox="1"/>
          <p:nvPr/>
        </p:nvSpPr>
        <p:spPr>
          <a:xfrm>
            <a:off x="10067279" y="2459689"/>
            <a:ext cx="1795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Fruit</a:t>
            </a:r>
            <a:r>
              <a:rPr lang="fr-FR" dirty="0"/>
              <a:t> </a:t>
            </a:r>
            <a:r>
              <a:rPr lang="ar-M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ثمرة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20347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5A270AFF-D95E-5096-62EE-E5091E7F32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562" y="63421"/>
            <a:ext cx="4276725" cy="570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Vicia_faba_fabaceae_p1650060">
            <a:extLst>
              <a:ext uri="{FF2B5EF4-FFF2-40B4-BE49-F238E27FC236}">
                <a16:creationId xmlns:a16="http://schemas.microsoft.com/office/drawing/2014/main" id="{83FD65B2-39B7-0BEF-EEA3-B687AA2BB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5287" y="-104837"/>
            <a:ext cx="3929232" cy="58737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02A23CA-6371-15DB-33B1-4442A9D75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9608" y="5712603"/>
            <a:ext cx="91440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fleur se développe en fruit contenant des graines</a:t>
            </a: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تتطور الزهرة الى ثمرة بداخلها بذور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68D0CF07-CDEC-9318-E40E-E346B89025ED}"/>
              </a:ext>
            </a:extLst>
          </p:cNvPr>
          <p:cNvCxnSpPr>
            <a:cxnSpLocks/>
          </p:cNvCxnSpPr>
          <p:nvPr/>
        </p:nvCxnSpPr>
        <p:spPr>
          <a:xfrm>
            <a:off x="1189608" y="1784412"/>
            <a:ext cx="2778710" cy="6391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022E1287-5C15-4A5C-D760-3DFD34974CFB}"/>
              </a:ext>
            </a:extLst>
          </p:cNvPr>
          <p:cNvCxnSpPr>
            <a:cxnSpLocks/>
          </p:cNvCxnSpPr>
          <p:nvPr/>
        </p:nvCxnSpPr>
        <p:spPr>
          <a:xfrm flipH="1">
            <a:off x="8558074" y="2423604"/>
            <a:ext cx="1885364" cy="40842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D29B5207-0FFF-550F-6BB8-00857CCF92E8}"/>
              </a:ext>
            </a:extLst>
          </p:cNvPr>
          <p:cNvSpPr txBox="1"/>
          <p:nvPr/>
        </p:nvSpPr>
        <p:spPr>
          <a:xfrm>
            <a:off x="0" y="1084345"/>
            <a:ext cx="18909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Fleur</a:t>
            </a:r>
            <a:r>
              <a:rPr lang="fr-FR" sz="3200" b="1" dirty="0">
                <a:cs typeface="+mj-cs"/>
              </a:rPr>
              <a:t> </a:t>
            </a:r>
            <a:r>
              <a:rPr lang="ar-MA" sz="3200" b="1" dirty="0">
                <a:cs typeface="+mj-cs"/>
              </a:rPr>
              <a:t> زهرة</a:t>
            </a:r>
            <a:endParaRPr lang="fr-FR" sz="3200" b="1" dirty="0">
              <a:cs typeface="+mj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59E295B-3258-E87C-BB60-104D92F0512B}"/>
              </a:ext>
            </a:extLst>
          </p:cNvPr>
          <p:cNvSpPr txBox="1"/>
          <p:nvPr/>
        </p:nvSpPr>
        <p:spPr>
          <a:xfrm>
            <a:off x="10608814" y="1954481"/>
            <a:ext cx="16652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Fruit</a:t>
            </a:r>
            <a:r>
              <a:rPr lang="fr-FR" dirty="0"/>
              <a:t> </a:t>
            </a:r>
            <a:r>
              <a:rPr lang="ar-M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ثمرة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0284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D6D03C4-F426-45AA-4C4D-6B9BA426C9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825" y="677315"/>
            <a:ext cx="4242062" cy="507666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64BB963-6E58-1375-803A-2AA45CB597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115" y="1177534"/>
            <a:ext cx="5522030" cy="354650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14B2391-72F3-A21C-8D30-79637CB4BB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6886" y="4789790"/>
            <a:ext cx="708511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fleur se développe en fruit contenant des graines</a:t>
            </a: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تتطور الزهرة الى ثمرة بداخلها بذور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974F024A-95EF-3CD7-2D4F-CEDAE03A6BA0}"/>
              </a:ext>
            </a:extLst>
          </p:cNvPr>
          <p:cNvCxnSpPr>
            <a:cxnSpLocks/>
            <a:stCxn id="7" idx="0"/>
          </p:cNvCxnSpPr>
          <p:nvPr/>
        </p:nvCxnSpPr>
        <p:spPr>
          <a:xfrm flipV="1">
            <a:off x="1275255" y="3551068"/>
            <a:ext cx="1210493" cy="24774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AA7DD55F-FDC7-FC56-0E7D-42F921496262}"/>
              </a:ext>
            </a:extLst>
          </p:cNvPr>
          <p:cNvCxnSpPr>
            <a:cxnSpLocks/>
          </p:cNvCxnSpPr>
          <p:nvPr/>
        </p:nvCxnSpPr>
        <p:spPr>
          <a:xfrm flipH="1">
            <a:off x="8301130" y="967666"/>
            <a:ext cx="905014" cy="2247979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DBC86D94-9D64-146C-F4D7-4FF9A8B405F4}"/>
              </a:ext>
            </a:extLst>
          </p:cNvPr>
          <p:cNvSpPr txBox="1"/>
          <p:nvPr/>
        </p:nvSpPr>
        <p:spPr>
          <a:xfrm>
            <a:off x="234888" y="6028513"/>
            <a:ext cx="2080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Fleur</a:t>
            </a:r>
            <a:r>
              <a:rPr lang="fr-FR" sz="3200" b="1" dirty="0">
                <a:cs typeface="+mj-cs"/>
              </a:rPr>
              <a:t> </a:t>
            </a:r>
            <a:r>
              <a:rPr lang="ar-MA" sz="3200" b="1" dirty="0">
                <a:cs typeface="+mj-cs"/>
              </a:rPr>
              <a:t> زهرة</a:t>
            </a:r>
            <a:endParaRPr lang="fr-FR" sz="3200" b="1" dirty="0">
              <a:cs typeface="+mj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C1988FD-EF87-C771-2959-C2B203F6B5C8}"/>
              </a:ext>
            </a:extLst>
          </p:cNvPr>
          <p:cNvSpPr txBox="1"/>
          <p:nvPr/>
        </p:nvSpPr>
        <p:spPr>
          <a:xfrm>
            <a:off x="9267007" y="360087"/>
            <a:ext cx="1795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Fruit</a:t>
            </a:r>
            <a:r>
              <a:rPr lang="fr-FR" dirty="0"/>
              <a:t> </a:t>
            </a:r>
            <a:r>
              <a:rPr lang="ar-M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ثمرة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73433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05574A6-1A56-AD78-9F7B-13915FB9AF38}"/>
              </a:ext>
            </a:extLst>
          </p:cNvPr>
          <p:cNvSpPr txBox="1"/>
          <p:nvPr/>
        </p:nvSpPr>
        <p:spPr>
          <a:xfrm>
            <a:off x="1047566" y="7799"/>
            <a:ext cx="105733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Activité 1 : la reproduction sexuée chez les plantes à fleurs</a:t>
            </a:r>
          </a:p>
          <a:p>
            <a:pPr algn="ctr"/>
            <a:r>
              <a:rPr lang="ar-MA" sz="32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النشاط الأول: التوالد الجنسي عند النباتات الزهرية</a:t>
            </a:r>
            <a:endParaRPr lang="fr-FR" sz="3200" b="1" dirty="0">
              <a:solidFill>
                <a:srgbClr val="00B050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DD9A320-D5EE-B05A-EF86-734F55020E70}"/>
              </a:ext>
            </a:extLst>
          </p:cNvPr>
          <p:cNvSpPr txBox="1"/>
          <p:nvPr/>
        </p:nvSpPr>
        <p:spPr>
          <a:xfrm>
            <a:off x="313676" y="1798572"/>
            <a:ext cx="11049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A – Les constituants de la fleur     </a:t>
            </a:r>
            <a:r>
              <a:rPr lang="ar-MA" sz="2800" b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مكونات الزهرة</a:t>
            </a:r>
            <a:endParaRPr lang="fr-FR" sz="2800" b="1" dirty="0">
              <a:solidFill>
                <a:srgbClr val="FF0000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022C50A-5400-45AD-9DA7-42AC7C107472}"/>
              </a:ext>
            </a:extLst>
          </p:cNvPr>
          <p:cNvSpPr txBox="1"/>
          <p:nvPr/>
        </p:nvSpPr>
        <p:spPr>
          <a:xfrm>
            <a:off x="790113" y="2542905"/>
            <a:ext cx="62295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1) Dissection de la fleur </a:t>
            </a:r>
            <a:r>
              <a:rPr lang="ar-MA" sz="28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تشريح الزهرة</a:t>
            </a:r>
            <a:endParaRPr lang="fr-FR" sz="2800" b="1" dirty="0">
              <a:solidFill>
                <a:srgbClr val="00B050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166378A-5CA9-C37A-1A86-B8F8072A38BF}"/>
              </a:ext>
            </a:extLst>
          </p:cNvPr>
          <p:cNvSpPr txBox="1"/>
          <p:nvPr/>
        </p:nvSpPr>
        <p:spPr>
          <a:xfrm>
            <a:off x="1047566" y="3429000"/>
            <a:ext cx="106795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a) Organes reproducteurs et protecteurs </a:t>
            </a:r>
            <a:r>
              <a:rPr lang="ar-MA" sz="2800" b="1" dirty="0">
                <a:solidFill>
                  <a:srgbClr val="0070C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الأعضاء التناسلية والوقائية</a:t>
            </a:r>
            <a:endParaRPr lang="fr-FR" sz="2800" b="1" dirty="0">
              <a:solidFill>
                <a:srgbClr val="0070C0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" name="Modèle 3D 5" descr="Arbre perdant ses feuilles">
                <a:extLst>
                  <a:ext uri="{FF2B5EF4-FFF2-40B4-BE49-F238E27FC236}">
                    <a16:creationId xmlns:a16="http://schemas.microsoft.com/office/drawing/2014/main" id="{5A1195D4-95C5-344E-CE87-89A9AD61C06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1976346"/>
                  </p:ext>
                </p:extLst>
              </p:nvPr>
            </p:nvGraphicFramePr>
            <p:xfrm>
              <a:off x="10574165" y="5256592"/>
              <a:ext cx="1578505" cy="1512734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1578505" cy="1512734"/>
                    </a:xfrm>
                    <a:prstGeom prst="rect">
                      <a:avLst/>
                    </a:prstGeom>
                  </am3d:spPr>
                  <am3d:camera>
                    <am3d:pos x="0" y="0" z="7476610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478843" d="1000000"/>
                    <am3d:preTrans dx="704510" dy="-13400344" dz="-310059"/>
                    <am3d:scale>
                      <am3d:sx n="1000000" d="1000000"/>
                      <am3d:sy n="1000000" d="1000000"/>
                      <am3d:sz n="1000000" d="1000000"/>
                    </am3d:scale>
                    <am3d:rot ax="322337" ay="-3247783" az="-261471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247079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" name="Modèle 3D 5" descr="Arbre perdant ses feuilles">
                <a:extLst>
                  <a:ext uri="{FF2B5EF4-FFF2-40B4-BE49-F238E27FC236}">
                    <a16:creationId xmlns:a16="http://schemas.microsoft.com/office/drawing/2014/main" id="{5A1195D4-95C5-344E-CE87-89A9AD61C06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574165" y="5256592"/>
                <a:ext cx="1578505" cy="151273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26999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mph" presetSubtype="128" repeatCount="indefinite" accel="10000" decel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5299678-9043-4662-ED84-52BE6F8DD9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985" y="0"/>
            <a:ext cx="10348030" cy="686086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C75B4A9-9BE1-9A05-7907-0F9AAC36B594}"/>
              </a:ext>
            </a:extLst>
          </p:cNvPr>
          <p:cNvSpPr txBox="1"/>
          <p:nvPr/>
        </p:nvSpPr>
        <p:spPr>
          <a:xfrm>
            <a:off x="2050742" y="1597404"/>
            <a:ext cx="15180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FF0000"/>
                </a:solidFill>
              </a:rPr>
              <a:t>سداة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4449439-76EA-2C50-0AE9-627ADE5CD076}"/>
              </a:ext>
            </a:extLst>
          </p:cNvPr>
          <p:cNvSpPr txBox="1"/>
          <p:nvPr/>
        </p:nvSpPr>
        <p:spPr>
          <a:xfrm>
            <a:off x="1750381" y="2182179"/>
            <a:ext cx="15180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FF0000"/>
                </a:solidFill>
              </a:rPr>
              <a:t>مدقة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5BDA3EE-CEC3-8625-F354-11052024D2A0}"/>
              </a:ext>
            </a:extLst>
          </p:cNvPr>
          <p:cNvSpPr txBox="1"/>
          <p:nvPr/>
        </p:nvSpPr>
        <p:spPr>
          <a:xfrm>
            <a:off x="9839227" y="1562221"/>
            <a:ext cx="15180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FF0000"/>
                </a:solidFill>
              </a:rPr>
              <a:t>بتلة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541BE33-1341-EAAB-28A5-40E52AEE37E4}"/>
              </a:ext>
            </a:extLst>
          </p:cNvPr>
          <p:cNvSpPr txBox="1"/>
          <p:nvPr/>
        </p:nvSpPr>
        <p:spPr>
          <a:xfrm>
            <a:off x="10441619" y="2538513"/>
            <a:ext cx="15180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FF0000"/>
                </a:solidFill>
              </a:rPr>
              <a:t>تويج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D993DDC-D0C0-7527-B89B-6F0861132F37}"/>
              </a:ext>
            </a:extLst>
          </p:cNvPr>
          <p:cNvSpPr txBox="1"/>
          <p:nvPr/>
        </p:nvSpPr>
        <p:spPr>
          <a:xfrm>
            <a:off x="9945949" y="4695499"/>
            <a:ext cx="15180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FF0000"/>
                </a:solidFill>
              </a:rPr>
              <a:t>سبلة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CE81686-E9E4-F554-854B-098DC465341F}"/>
              </a:ext>
            </a:extLst>
          </p:cNvPr>
          <p:cNvSpPr txBox="1"/>
          <p:nvPr/>
        </p:nvSpPr>
        <p:spPr>
          <a:xfrm>
            <a:off x="10441619" y="5671791"/>
            <a:ext cx="15180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FF0000"/>
                </a:solidFill>
              </a:rPr>
              <a:t>كأس</a:t>
            </a:r>
            <a:endParaRPr lang="fr-FR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" name="Modèle 3D 1" descr="Arbre perdant ses feuilles">
                <a:extLst>
                  <a:ext uri="{FF2B5EF4-FFF2-40B4-BE49-F238E27FC236}">
                    <a16:creationId xmlns:a16="http://schemas.microsoft.com/office/drawing/2014/main" id="{E1EC30F6-04B8-DF68-5B2F-834B2CEAE74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90589960"/>
                  </p:ext>
                </p:extLst>
              </p:nvPr>
            </p:nvGraphicFramePr>
            <p:xfrm>
              <a:off x="10464476" y="-148528"/>
              <a:ext cx="1578505" cy="1512734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1578505" cy="1512734"/>
                    </a:xfrm>
                    <a:prstGeom prst="rect">
                      <a:avLst/>
                    </a:prstGeom>
                  </am3d:spPr>
                  <am3d:camera>
                    <am3d:pos x="0" y="0" z="7476610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478843" d="1000000"/>
                    <am3d:preTrans dx="704510" dy="-13400344" dz="-310059"/>
                    <am3d:scale>
                      <am3d:sx n="1000000" d="1000000"/>
                      <am3d:sy n="1000000" d="1000000"/>
                      <am3d:sz n="1000000" d="1000000"/>
                    </am3d:scale>
                    <am3d:rot ax="322337" ay="-3247783" az="-261471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247079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" name="Modèle 3D 1" descr="Arbre perdant ses feuilles">
                <a:extLst>
                  <a:ext uri="{FF2B5EF4-FFF2-40B4-BE49-F238E27FC236}">
                    <a16:creationId xmlns:a16="http://schemas.microsoft.com/office/drawing/2014/main" id="{E1EC30F6-04B8-DF68-5B2F-834B2CEAE74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64476" y="-148528"/>
                <a:ext cx="1578505" cy="151273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90473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mph" presetSubtype="128" repeatCount="indefinite" accel="10000" decel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A1C91EE3-7E6C-9C2F-5991-0F47E56A711B}"/>
              </a:ext>
            </a:extLst>
          </p:cNvPr>
          <p:cNvGrpSpPr/>
          <p:nvPr/>
        </p:nvGrpSpPr>
        <p:grpSpPr>
          <a:xfrm>
            <a:off x="1172803" y="-26453"/>
            <a:ext cx="4286965" cy="6012892"/>
            <a:chOff x="1172803" y="-26453"/>
            <a:chExt cx="4286965" cy="6012892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9923F418-576A-0D16-9826-E45EF34ADF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72803" y="313608"/>
              <a:ext cx="3582183" cy="5672831"/>
            </a:xfrm>
            <a:prstGeom prst="rect">
              <a:avLst/>
            </a:prstGeom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1780B017-A376-4230-A279-385222FBBD5B}"/>
                </a:ext>
              </a:extLst>
            </p:cNvPr>
            <p:cNvSpPr txBox="1"/>
            <p:nvPr/>
          </p:nvSpPr>
          <p:spPr>
            <a:xfrm>
              <a:off x="2423604" y="-26453"/>
              <a:ext cx="15180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srgbClr val="FF0000"/>
                  </a:solidFill>
                </a:rPr>
                <a:t>ميسم</a:t>
              </a:r>
              <a:endParaRPr lang="fr-FR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275E0E-82C7-871B-0990-EE256C36C33A}"/>
                </a:ext>
              </a:extLst>
            </p:cNvPr>
            <p:cNvSpPr txBox="1"/>
            <p:nvPr/>
          </p:nvSpPr>
          <p:spPr>
            <a:xfrm>
              <a:off x="2204853" y="1191282"/>
              <a:ext cx="15180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srgbClr val="FF0000"/>
                  </a:solidFill>
                </a:rPr>
                <a:t>قلم الميسم</a:t>
              </a:r>
              <a:endParaRPr lang="fr-FR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28BA51B4-BA76-49CD-D60B-49F865E19D4B}"/>
                </a:ext>
              </a:extLst>
            </p:cNvPr>
            <p:cNvSpPr txBox="1"/>
            <p:nvPr/>
          </p:nvSpPr>
          <p:spPr>
            <a:xfrm>
              <a:off x="2357022" y="2530621"/>
              <a:ext cx="15180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srgbClr val="FF0000"/>
                  </a:solidFill>
                </a:rPr>
                <a:t>مبيض</a:t>
              </a:r>
              <a:endParaRPr lang="fr-FR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5BBBCDB0-C46D-E61A-9867-A51630E48F97}"/>
                </a:ext>
              </a:extLst>
            </p:cNvPr>
            <p:cNvSpPr txBox="1"/>
            <p:nvPr/>
          </p:nvSpPr>
          <p:spPr>
            <a:xfrm>
              <a:off x="3941686" y="1546679"/>
              <a:ext cx="15180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srgbClr val="FF0000"/>
                  </a:solidFill>
                </a:rPr>
                <a:t>مدقة</a:t>
              </a:r>
              <a:endParaRPr lang="fr-FR" sz="24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F5385F4-B98B-54A7-2AAA-22357B4C46D3}"/>
              </a:ext>
            </a:extLst>
          </p:cNvPr>
          <p:cNvGrpSpPr/>
          <p:nvPr/>
        </p:nvGrpSpPr>
        <p:grpSpPr>
          <a:xfrm>
            <a:off x="5787036" y="435212"/>
            <a:ext cx="5950046" cy="5429622"/>
            <a:chOff x="6551721" y="435212"/>
            <a:chExt cx="5950046" cy="5429622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A434364-E1CE-12A8-7B9B-8ADE93A8B8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51721" y="435212"/>
              <a:ext cx="4813706" cy="5429622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62910531-F1C5-B734-8995-30F544EC2942}"/>
                </a:ext>
              </a:extLst>
            </p:cNvPr>
            <p:cNvSpPr txBox="1"/>
            <p:nvPr/>
          </p:nvSpPr>
          <p:spPr>
            <a:xfrm>
              <a:off x="10983685" y="1191780"/>
              <a:ext cx="15180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srgbClr val="FF0000"/>
                  </a:solidFill>
                </a:rPr>
                <a:t>سداة</a:t>
              </a:r>
              <a:endParaRPr lang="fr-FR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C48AD3B-4AAA-FCF5-C014-634AB36FFBF9}"/>
                </a:ext>
              </a:extLst>
            </p:cNvPr>
            <p:cNvSpPr txBox="1"/>
            <p:nvPr/>
          </p:nvSpPr>
          <p:spPr>
            <a:xfrm>
              <a:off x="9088304" y="762333"/>
              <a:ext cx="15180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srgbClr val="FF0000"/>
                  </a:solidFill>
                </a:rPr>
                <a:t>مئبر</a:t>
              </a:r>
              <a:endParaRPr lang="fr-FR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8C92F69-5AD6-2D39-7439-9CDF89510C36}"/>
                </a:ext>
              </a:extLst>
            </p:cNvPr>
            <p:cNvSpPr txBox="1"/>
            <p:nvPr/>
          </p:nvSpPr>
          <p:spPr>
            <a:xfrm>
              <a:off x="9061462" y="1768633"/>
              <a:ext cx="15180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 err="1">
                  <a:solidFill>
                    <a:srgbClr val="FF0000"/>
                  </a:solidFill>
                </a:rPr>
                <a:t>خويط</a:t>
              </a:r>
              <a:endParaRPr lang="fr-FR" sz="2400" b="1" dirty="0">
                <a:solidFill>
                  <a:srgbClr val="FF0000"/>
                </a:solidFill>
              </a:endParaRPr>
            </a:p>
          </p:txBody>
        </p:sp>
      </p:grp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3" name="Modèle 3D 12" descr="Arbre perdant ses feuilles">
                <a:extLst>
                  <a:ext uri="{FF2B5EF4-FFF2-40B4-BE49-F238E27FC236}">
                    <a16:creationId xmlns:a16="http://schemas.microsoft.com/office/drawing/2014/main" id="{E1465541-57D0-2627-3F4F-CF4920F2FD5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90589960"/>
                  </p:ext>
                </p:extLst>
              </p:nvPr>
            </p:nvGraphicFramePr>
            <p:xfrm>
              <a:off x="10464476" y="-148528"/>
              <a:ext cx="1578505" cy="1512734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1578505" cy="1512734"/>
                    </a:xfrm>
                    <a:prstGeom prst="rect">
                      <a:avLst/>
                    </a:prstGeom>
                  </am3d:spPr>
                  <am3d:camera>
                    <am3d:pos x="0" y="0" z="7476610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478843" d="1000000"/>
                    <am3d:preTrans dx="704510" dy="-13400344" dz="-310059"/>
                    <am3d:scale>
                      <am3d:sx n="1000000" d="1000000"/>
                      <am3d:sy n="1000000" d="1000000"/>
                      <am3d:sz n="1000000" d="1000000"/>
                    </am3d:scale>
                    <am3d:rot ax="322337" ay="-3247783" az="-261471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247079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3" name="Modèle 3D 12" descr="Arbre perdant ses feuilles">
                <a:extLst>
                  <a:ext uri="{FF2B5EF4-FFF2-40B4-BE49-F238E27FC236}">
                    <a16:creationId xmlns:a16="http://schemas.microsoft.com/office/drawing/2014/main" id="{E1465541-57D0-2627-3F4F-CF4920F2FD5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464476" y="-148528"/>
                <a:ext cx="1578505" cy="151273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79504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mph" presetSubtype="128" repeatCount="indefinite" accel="10000" decel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DA13592-2281-A9DF-E8C3-15ADCD4EA41F}"/>
              </a:ext>
            </a:extLst>
          </p:cNvPr>
          <p:cNvSpPr txBox="1"/>
          <p:nvPr/>
        </p:nvSpPr>
        <p:spPr>
          <a:xfrm>
            <a:off x="527501" y="115016"/>
            <a:ext cx="9014113" cy="5232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wrap="square">
            <a:spAutoFit/>
          </a:bodyPr>
          <a:lstStyle/>
          <a:p>
            <a:pPr lvl="0" defTabSz="825500" hangingPunct="0"/>
            <a:r>
              <a:rPr lang="fr-FR" sz="2800" b="1" dirty="0">
                <a:solidFill>
                  <a:srgbClr val="0070C0"/>
                </a:solidFill>
                <a:latin typeface="Comic Sans MS" panose="030F0702030302020204" pitchFamily="66" charset="0"/>
                <a:cs typeface="Times New Roman" panose="02020603050405020304" pitchFamily="18" charset="0"/>
                <a:sym typeface="Helvetica Neue"/>
              </a:rPr>
              <a:t>b) Les gamètes mâles et femelles :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8EBEF12-B852-4F07-8108-E6824DD33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1521" y="638236"/>
            <a:ext cx="9308958" cy="3011212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E3B4C005-9E7A-CB04-C3EA-D7BA22389184}"/>
              </a:ext>
            </a:extLst>
          </p:cNvPr>
          <p:cNvCxnSpPr>
            <a:stCxn id="3" idx="2"/>
          </p:cNvCxnSpPr>
          <p:nvPr/>
        </p:nvCxnSpPr>
        <p:spPr>
          <a:xfrm>
            <a:off x="6096000" y="3649448"/>
            <a:ext cx="0" cy="320855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4C3EDCB7-157E-EB5E-9BC2-F963B4168369}"/>
              </a:ext>
            </a:extLst>
          </p:cNvPr>
          <p:cNvSpPr txBox="1"/>
          <p:nvPr/>
        </p:nvSpPr>
        <p:spPr>
          <a:xfrm>
            <a:off x="357340" y="3649448"/>
            <a:ext cx="558183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L’anthère</a:t>
            </a:r>
            <a:r>
              <a:rPr lang="fr-FR" sz="2400" dirty="0">
                <a:latin typeface="Comic Sans MS" panose="030F0702030302020204" pitchFamily="66" charset="0"/>
                <a:cs typeface="Times New Roman" panose="02020603050405020304" pitchFamily="18" charset="0"/>
              </a:rPr>
              <a:t> renferme les éléments reproducteurs mâles appelés </a:t>
            </a:r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grains</a:t>
            </a:r>
            <a:r>
              <a:rPr lang="fr-FR" sz="24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de</a:t>
            </a:r>
            <a:r>
              <a:rPr lang="fr-FR" sz="24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pollen</a:t>
            </a:r>
            <a:r>
              <a:rPr lang="fr-FR" sz="2400" dirty="0">
                <a:latin typeface="Comic Sans MS" panose="030F0702030302020204" pitchFamily="66" charset="0"/>
                <a:cs typeface="Times New Roman" panose="02020603050405020304" pitchFamily="18" charset="0"/>
              </a:rPr>
              <a:t>. À maturité, elle s’ouvre pour libérer ces grains, chacun contenant un </a:t>
            </a:r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gamète</a:t>
            </a:r>
            <a:r>
              <a:rPr lang="fr-FR" sz="24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mâle</a:t>
            </a:r>
            <a:r>
              <a:rPr lang="fr-FR" sz="24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FA633EC-85B6-8CE9-BE11-B4F1B7F371F0}"/>
              </a:ext>
            </a:extLst>
          </p:cNvPr>
          <p:cNvSpPr txBox="1"/>
          <p:nvPr/>
        </p:nvSpPr>
        <p:spPr>
          <a:xfrm>
            <a:off x="357340" y="5657671"/>
            <a:ext cx="529774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dirty="0"/>
              <a:t>يحتوي </a:t>
            </a:r>
            <a:r>
              <a:rPr lang="ar-MA" sz="24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المئبر</a:t>
            </a:r>
            <a:r>
              <a:rPr lang="ar-MA" sz="2000" dirty="0"/>
              <a:t> على عناصر التكاثر الذكرية وتُسمى </a:t>
            </a:r>
            <a:r>
              <a:rPr lang="ar-MA" sz="24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حبوب</a:t>
            </a:r>
            <a:r>
              <a:rPr lang="ar-MA" sz="2000" b="1" dirty="0"/>
              <a:t> </a:t>
            </a:r>
            <a:r>
              <a:rPr lang="ar-MA" sz="24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اللقاح</a:t>
            </a:r>
            <a:r>
              <a:rPr lang="ar-MA" sz="2000" dirty="0"/>
              <a:t>. وعند النضج، ينفتح المئبر ليحرر هذه الحبوب، ويحتوي كل منها على </a:t>
            </a:r>
            <a:r>
              <a:rPr lang="ar-MA" sz="24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مشيج</a:t>
            </a:r>
            <a:r>
              <a:rPr lang="ar-MA" sz="2000" b="1" dirty="0"/>
              <a:t> </a:t>
            </a:r>
            <a:r>
              <a:rPr lang="ar-MA" sz="24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ذكري</a:t>
            </a:r>
            <a:r>
              <a:rPr lang="ar-MA" sz="2000" b="1" dirty="0"/>
              <a:t>.</a:t>
            </a:r>
            <a:endParaRPr lang="fr-FR" sz="2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A39806B-78F1-CDBB-109F-3BF4C1AEE8B8}"/>
              </a:ext>
            </a:extLst>
          </p:cNvPr>
          <p:cNvSpPr txBox="1"/>
          <p:nvPr/>
        </p:nvSpPr>
        <p:spPr>
          <a:xfrm>
            <a:off x="6096000" y="3649448"/>
            <a:ext cx="594211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L’ovaire</a:t>
            </a:r>
            <a:r>
              <a:rPr lang="fr-FR" sz="2400" dirty="0">
                <a:latin typeface="Comic Sans MS" panose="030F0702030302020204" pitchFamily="66" charset="0"/>
                <a:cs typeface="Times New Roman" panose="02020603050405020304" pitchFamily="18" charset="0"/>
              </a:rPr>
              <a:t>, situé dans le </a:t>
            </a:r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pistil</a:t>
            </a:r>
            <a:r>
              <a:rPr lang="fr-FR" sz="2400" dirty="0">
                <a:latin typeface="Comic Sans MS" panose="030F0702030302020204" pitchFamily="66" charset="0"/>
                <a:cs typeface="Times New Roman" panose="02020603050405020304" pitchFamily="18" charset="0"/>
              </a:rPr>
              <a:t>, renferme les </a:t>
            </a:r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ovules</a:t>
            </a:r>
            <a:r>
              <a:rPr lang="fr-FR" sz="2400" dirty="0">
                <a:latin typeface="Comic Sans MS" panose="030F0702030302020204" pitchFamily="66" charset="0"/>
                <a:cs typeface="Times New Roman" panose="02020603050405020304" pitchFamily="18" charset="0"/>
              </a:rPr>
              <a:t>. Chaque ovule contient un </a:t>
            </a:r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sac</a:t>
            </a:r>
            <a:r>
              <a:rPr lang="fr-FR" sz="24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embryonnaire</a:t>
            </a:r>
            <a:r>
              <a:rPr lang="fr-FR" sz="2400" dirty="0">
                <a:latin typeface="Comic Sans MS" panose="030F0702030302020204" pitchFamily="66" charset="0"/>
                <a:cs typeface="Times New Roman" panose="02020603050405020304" pitchFamily="18" charset="0"/>
              </a:rPr>
              <a:t> formé de plusieurs cellules, dont l’une est le </a:t>
            </a:r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gamète</a:t>
            </a:r>
            <a:r>
              <a:rPr lang="fr-FR" sz="24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femelle</a:t>
            </a:r>
            <a:r>
              <a:rPr lang="fr-FR" sz="2400" dirty="0">
                <a:latin typeface="Comic Sans MS" panose="030F0702030302020204" pitchFamily="66" charset="0"/>
                <a:cs typeface="Times New Roman" panose="02020603050405020304" pitchFamily="18" charset="0"/>
              </a:rPr>
              <a:t> appelé « </a:t>
            </a:r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oosphère</a:t>
            </a:r>
            <a:r>
              <a:rPr lang="fr-FR" sz="2400" dirty="0">
                <a:latin typeface="Comic Sans MS" panose="030F0702030302020204" pitchFamily="66" charset="0"/>
                <a:cs typeface="Times New Roman" panose="02020603050405020304" pitchFamily="18" charset="0"/>
              </a:rPr>
              <a:t> ».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B170D22-508D-BAB4-85A1-1F449959B224}"/>
              </a:ext>
            </a:extLst>
          </p:cNvPr>
          <p:cNvSpPr txBox="1"/>
          <p:nvPr/>
        </p:nvSpPr>
        <p:spPr>
          <a:xfrm>
            <a:off x="6019796" y="5657671"/>
            <a:ext cx="60945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المبيض</a:t>
            </a:r>
            <a:r>
              <a:rPr lang="ar-MA" sz="2000" dirty="0"/>
              <a:t> هو الجزء من </a:t>
            </a:r>
            <a:r>
              <a:rPr lang="ar-MA" sz="24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المدقة</a:t>
            </a:r>
            <a:r>
              <a:rPr lang="ar-MA" sz="2000" dirty="0"/>
              <a:t> الذي يحتوي على </a:t>
            </a:r>
            <a:r>
              <a:rPr lang="ar-MA" sz="24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البويضات</a:t>
            </a:r>
            <a:r>
              <a:rPr lang="ar-MA" sz="2000" dirty="0"/>
              <a:t>. وتحتوي كل بويضة على </a:t>
            </a:r>
            <a:r>
              <a:rPr lang="ar-MA" sz="24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كيس</a:t>
            </a:r>
            <a:r>
              <a:rPr lang="ar-MA" sz="2000" dirty="0"/>
              <a:t> </a:t>
            </a:r>
            <a:r>
              <a:rPr lang="ar-MA" sz="24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جنيني</a:t>
            </a:r>
            <a:r>
              <a:rPr lang="ar-MA" sz="2000" dirty="0"/>
              <a:t> يتكوّن من عدة خلايا، إحداها تُعد </a:t>
            </a:r>
            <a:r>
              <a:rPr lang="ar-MA" sz="24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المشيج</a:t>
            </a:r>
            <a:r>
              <a:rPr lang="ar-MA" sz="2000" dirty="0"/>
              <a:t> </a:t>
            </a:r>
            <a:r>
              <a:rPr lang="ar-MA" sz="24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الأنثوي</a:t>
            </a:r>
            <a:r>
              <a:rPr lang="ar-MA" sz="2000" dirty="0"/>
              <a:t> وتُسمى « </a:t>
            </a:r>
            <a:r>
              <a:rPr lang="ar-MA" sz="2400" b="1" dirty="0" err="1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البييضة</a:t>
            </a:r>
            <a:r>
              <a:rPr lang="ar-MA" sz="2000" dirty="0"/>
              <a:t> »</a:t>
            </a:r>
            <a:endParaRPr lang="fr-FR" sz="2000" dirty="0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Modèle 3D 3" descr="Arbre perdant ses feuilles">
                <a:extLst>
                  <a:ext uri="{FF2B5EF4-FFF2-40B4-BE49-F238E27FC236}">
                    <a16:creationId xmlns:a16="http://schemas.microsoft.com/office/drawing/2014/main" id="{959D8A07-EE88-804D-87C0-16B463C2A8D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90589960"/>
                  </p:ext>
                </p:extLst>
              </p:nvPr>
            </p:nvGraphicFramePr>
            <p:xfrm>
              <a:off x="10464476" y="-148528"/>
              <a:ext cx="1578505" cy="1512734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1578505" cy="1512734"/>
                    </a:xfrm>
                    <a:prstGeom prst="rect">
                      <a:avLst/>
                    </a:prstGeom>
                  </am3d:spPr>
                  <am3d:camera>
                    <am3d:pos x="0" y="0" z="7476610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478843" d="1000000"/>
                    <am3d:preTrans dx="704510" dy="-13400344" dz="-310059"/>
                    <am3d:scale>
                      <am3d:sx n="1000000" d="1000000"/>
                      <am3d:sy n="1000000" d="1000000"/>
                      <am3d:sz n="1000000" d="1000000"/>
                    </am3d:scale>
                    <am3d:rot ax="322337" ay="-3247783" az="-261471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247079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Modèle 3D 3" descr="Arbre perdant ses feuilles">
                <a:extLst>
                  <a:ext uri="{FF2B5EF4-FFF2-40B4-BE49-F238E27FC236}">
                    <a16:creationId xmlns:a16="http://schemas.microsoft.com/office/drawing/2014/main" id="{959D8A07-EE88-804D-87C0-16B463C2A8D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64476" y="-148528"/>
                <a:ext cx="1578505" cy="151273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11478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mph" presetSubtype="128" repeatCount="indefinite" accel="10000" decel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5A7908B-325D-846C-C95E-44022BC501FC}"/>
              </a:ext>
            </a:extLst>
          </p:cNvPr>
          <p:cNvSpPr txBox="1"/>
          <p:nvPr/>
        </p:nvSpPr>
        <p:spPr>
          <a:xfrm>
            <a:off x="595718" y="96868"/>
            <a:ext cx="24112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2) Conclusion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0C20997-D832-2F80-CD02-ADA7A29E230E}"/>
              </a:ext>
            </a:extLst>
          </p:cNvPr>
          <p:cNvSpPr txBox="1"/>
          <p:nvPr/>
        </p:nvSpPr>
        <p:spPr>
          <a:xfrm>
            <a:off x="341224" y="867943"/>
            <a:ext cx="11652508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fr-FR" sz="24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La fleur se compose des éléments suivants </a:t>
            </a:r>
            <a:r>
              <a:rPr lang="ar-MA" sz="24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تتكون الزهرة من العناصر التالية</a:t>
            </a:r>
            <a:r>
              <a:rPr lang="fr-FR" sz="24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 : </a:t>
            </a:r>
          </a:p>
          <a:p>
            <a:pPr rtl="0"/>
            <a:endParaRPr lang="fr-FR" sz="2400" b="1" dirty="0"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algn="ctr" rtl="0"/>
            <a:r>
              <a:rPr lang="fr-FR" sz="24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Organes protecteurs </a:t>
            </a:r>
            <a:r>
              <a:rPr lang="ar-MA" sz="24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أعضاء وقائية</a:t>
            </a:r>
            <a:r>
              <a:rPr lang="fr-FR" sz="24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 : </a:t>
            </a:r>
          </a:p>
          <a:p>
            <a:pPr marL="457200" indent="-457200" rtl="0" fontAlgn="base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Les pétales (</a:t>
            </a:r>
            <a:r>
              <a:rPr lang="ar-MA" sz="2400" b="1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البتلات</a:t>
            </a:r>
            <a:r>
              <a:rPr lang="fr-FR" sz="2400" b="1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) : </a:t>
            </a:r>
            <a:r>
              <a:rPr lang="fr-FR" sz="2400" dirty="0">
                <a:latin typeface="Comic Sans MS" panose="030F0702030302020204" pitchFamily="66" charset="0"/>
                <a:cs typeface="Times New Roman" panose="02020603050405020304" pitchFamily="18" charset="0"/>
              </a:rPr>
              <a:t>qui constituent </a:t>
            </a:r>
            <a:r>
              <a:rPr lang="fr-FR" sz="2400" b="1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la</a:t>
            </a:r>
            <a:r>
              <a:rPr lang="fr-FR" sz="24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fr-FR" sz="2400" b="1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corolle (</a:t>
            </a:r>
            <a:r>
              <a:rPr lang="ar-MA" sz="2400" b="1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التويج</a:t>
            </a:r>
            <a:r>
              <a:rPr lang="fr-FR" sz="2400" b="1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)</a:t>
            </a:r>
            <a:r>
              <a:rPr lang="fr-FR" sz="2400" dirty="0">
                <a:latin typeface="Comic Sans MS" panose="030F0702030302020204" pitchFamily="66" charset="0"/>
                <a:cs typeface="Times New Roman" panose="02020603050405020304" pitchFamily="18" charset="0"/>
              </a:rPr>
              <a:t>, généralement colorés, qui constitue la partie interne du périanthe.</a:t>
            </a:r>
          </a:p>
          <a:p>
            <a:pPr marL="457200" indent="-457200" rtl="0" fontAlgn="base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Les sépales (</a:t>
            </a:r>
            <a:r>
              <a:rPr lang="ar-MA" sz="2400" b="1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السبلات</a:t>
            </a:r>
            <a:r>
              <a:rPr lang="fr-FR" sz="2400" b="1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) : </a:t>
            </a:r>
            <a:r>
              <a:rPr lang="fr-FR" sz="2400" dirty="0">
                <a:latin typeface="Comic Sans MS" panose="030F0702030302020204" pitchFamily="66" charset="0"/>
                <a:cs typeface="Times New Roman" panose="02020603050405020304" pitchFamily="18" charset="0"/>
              </a:rPr>
              <a:t>qui constituent </a:t>
            </a:r>
            <a:r>
              <a:rPr lang="fr-FR" sz="2400" b="1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le calice (</a:t>
            </a:r>
            <a:r>
              <a:rPr lang="ar-MA" sz="2400" b="1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الكأس</a:t>
            </a:r>
            <a:r>
              <a:rPr lang="fr-FR" sz="2400" b="1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), </a:t>
            </a:r>
            <a:r>
              <a:rPr lang="fr-FR" sz="2400" dirty="0">
                <a:latin typeface="Comic Sans MS" panose="030F0702030302020204" pitchFamily="66" charset="0"/>
                <a:cs typeface="Times New Roman" panose="02020603050405020304" pitchFamily="18" charset="0"/>
              </a:rPr>
              <a:t>généralement vertes et protègent la fleur</a:t>
            </a:r>
          </a:p>
          <a:p>
            <a:pPr algn="ctr" fontAlgn="base">
              <a:spcBef>
                <a:spcPts val="560"/>
              </a:spcBef>
            </a:pPr>
            <a:r>
              <a:rPr lang="fr-FR" sz="24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Organes reproducteurs </a:t>
            </a:r>
            <a:r>
              <a:rPr lang="ar-MA" sz="24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أعضاء تناسلية</a:t>
            </a:r>
            <a:r>
              <a:rPr lang="fr-FR" sz="24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 : </a:t>
            </a:r>
            <a:endParaRPr lang="ar-MA" sz="24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ts val="560"/>
              </a:spcBef>
            </a:pPr>
            <a:endParaRPr lang="ar-MA" sz="24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3D3F864-9F4A-AF65-7DFE-2D6CD5821DAD}"/>
              </a:ext>
            </a:extLst>
          </p:cNvPr>
          <p:cNvSpPr txBox="1"/>
          <p:nvPr/>
        </p:nvSpPr>
        <p:spPr>
          <a:xfrm>
            <a:off x="702250" y="4142076"/>
            <a:ext cx="10528917" cy="2539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rtl="0" fontAlgn="base">
              <a:buFont typeface="Wingdings" panose="05000000000000000000" pitchFamily="2" charset="2"/>
              <a:buChar char="q"/>
            </a:pPr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Les</a:t>
            </a:r>
            <a:r>
              <a:rPr lang="fr-FR" sz="2400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étamines (</a:t>
            </a:r>
            <a:r>
              <a:rPr lang="ar-MA" sz="2400" b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الأسدية</a:t>
            </a:r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)</a:t>
            </a:r>
            <a:r>
              <a:rPr lang="fr-FR" sz="2400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fr-FR" sz="2400" dirty="0">
                <a:latin typeface="Comic Sans MS" panose="030F0702030302020204" pitchFamily="66" charset="0"/>
                <a:cs typeface="Times New Roman" panose="02020603050405020304" pitchFamily="18" charset="0"/>
              </a:rPr>
              <a:t>: C'est la partie </a:t>
            </a:r>
            <a:r>
              <a:rPr lang="fr-F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mâle</a:t>
            </a:r>
            <a:r>
              <a:rPr lang="fr-FR" sz="2400" dirty="0">
                <a:latin typeface="Comic Sans MS" panose="030F0702030302020204" pitchFamily="66" charset="0"/>
                <a:cs typeface="Times New Roman" panose="02020603050405020304" pitchFamily="18" charset="0"/>
              </a:rPr>
              <a:t> de la fleur. </a:t>
            </a:r>
          </a:p>
          <a:p>
            <a:pPr rtl="0">
              <a:spcBef>
                <a:spcPts val="640"/>
              </a:spcBef>
            </a:pPr>
            <a:r>
              <a:rPr lang="fr-FR" sz="2400" dirty="0">
                <a:latin typeface="Comic Sans MS" panose="030F0702030302020204" pitchFamily="66" charset="0"/>
                <a:cs typeface="Times New Roman" panose="02020603050405020304" pitchFamily="18" charset="0"/>
              </a:rPr>
              <a:t>Les étamines sont composées de différentes parties :</a:t>
            </a:r>
          </a:p>
          <a:p>
            <a:pPr rtl="0">
              <a:spcBef>
                <a:spcPts val="640"/>
              </a:spcBef>
            </a:pPr>
            <a:r>
              <a:rPr lang="fr-FR" sz="2400" b="1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  <a:sym typeface="Wingdings" panose="05000000000000000000" pitchFamily="2" charset="2"/>
              </a:rPr>
              <a:t>	 </a:t>
            </a:r>
            <a:r>
              <a:rPr lang="fr-FR" sz="2400" b="1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L'anthère (</a:t>
            </a:r>
            <a:r>
              <a:rPr lang="ar-MA" sz="2400" b="1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مئبر</a:t>
            </a:r>
            <a:r>
              <a:rPr lang="fr-FR" sz="2400" b="1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)</a:t>
            </a:r>
            <a:r>
              <a:rPr lang="fr-FR" sz="2400" dirty="0">
                <a:latin typeface="Comic Sans MS" panose="030F0702030302020204" pitchFamily="66" charset="0"/>
                <a:cs typeface="Times New Roman" panose="02020603050405020304" pitchFamily="18" charset="0"/>
              </a:rPr>
              <a:t>, qui produit le </a:t>
            </a:r>
            <a:r>
              <a:rPr lang="fr-FR" sz="2400" b="1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pollen (</a:t>
            </a:r>
            <a:r>
              <a:rPr lang="ar-MA" sz="2400" b="1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حبة اللقاح</a:t>
            </a:r>
            <a:r>
              <a:rPr lang="fr-FR" sz="2400" b="1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)</a:t>
            </a:r>
            <a:r>
              <a:rPr lang="fr-FR" sz="2400" dirty="0">
                <a:latin typeface="Comic Sans MS" panose="030F0702030302020204" pitchFamily="66" charset="0"/>
                <a:cs typeface="Times New Roman" panose="02020603050405020304" pitchFamily="18" charset="0"/>
              </a:rPr>
              <a:t>, ensemble des grains de pollen qui donneront, à l'extrémité de leur tube pollinique, les gamètes mâles</a:t>
            </a:r>
            <a:endParaRPr lang="fr-FR" sz="2400" b="1" dirty="0">
              <a:solidFill>
                <a:schemeClr val="accent1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rtl="0">
              <a:spcBef>
                <a:spcPts val="640"/>
              </a:spcBef>
            </a:pPr>
            <a:r>
              <a:rPr lang="fr-FR" sz="2400" b="1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  <a:sym typeface="Wingdings" panose="05000000000000000000" pitchFamily="2" charset="2"/>
              </a:rPr>
              <a:t>	 </a:t>
            </a:r>
            <a:r>
              <a:rPr lang="fr-FR" sz="2400" b="1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Le filet (</a:t>
            </a:r>
            <a:r>
              <a:rPr lang="ar-MA" sz="2400" b="1" dirty="0" err="1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خويط</a:t>
            </a:r>
            <a:r>
              <a:rPr lang="fr-FR" sz="2400" b="1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)</a:t>
            </a:r>
            <a:r>
              <a:rPr lang="fr-FR" sz="2400" dirty="0">
                <a:latin typeface="Comic Sans MS" panose="030F0702030302020204" pitchFamily="66" charset="0"/>
                <a:cs typeface="Times New Roman" panose="02020603050405020304" pitchFamily="18" charset="0"/>
              </a:rPr>
              <a:t>, sorte de tige supportant l'anthère.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Modèle 3D 4" descr="Arbre perdant ses feuilles">
                <a:extLst>
                  <a:ext uri="{FF2B5EF4-FFF2-40B4-BE49-F238E27FC236}">
                    <a16:creationId xmlns:a16="http://schemas.microsoft.com/office/drawing/2014/main" id="{3B7E9577-F5BF-5BFE-32A4-6300218C9CC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90589960"/>
                  </p:ext>
                </p:extLst>
              </p:nvPr>
            </p:nvGraphicFramePr>
            <p:xfrm>
              <a:off x="10464476" y="-148528"/>
              <a:ext cx="1578505" cy="1512734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1578505" cy="1512734"/>
                    </a:xfrm>
                    <a:prstGeom prst="rect">
                      <a:avLst/>
                    </a:prstGeom>
                  </am3d:spPr>
                  <am3d:camera>
                    <am3d:pos x="0" y="0" z="7476610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478843" d="1000000"/>
                    <am3d:preTrans dx="704510" dy="-13400344" dz="-310059"/>
                    <am3d:scale>
                      <am3d:sx n="1000000" d="1000000"/>
                      <am3d:sy n="1000000" d="1000000"/>
                      <am3d:sz n="1000000" d="1000000"/>
                    </am3d:scale>
                    <am3d:rot ax="322337" ay="-3247783" az="-261471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247079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Modèle 3D 4" descr="Arbre perdant ses feuilles">
                <a:extLst>
                  <a:ext uri="{FF2B5EF4-FFF2-40B4-BE49-F238E27FC236}">
                    <a16:creationId xmlns:a16="http://schemas.microsoft.com/office/drawing/2014/main" id="{3B7E9577-F5BF-5BFE-32A4-6300218C9CC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464476" y="-148528"/>
                <a:ext cx="1578505" cy="151273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39028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mph" presetSubtype="128" repeatCount="indefinite" accel="10000" decel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2317903-A152-157D-8BC1-05FEDB15D20E}"/>
              </a:ext>
            </a:extLst>
          </p:cNvPr>
          <p:cNvSpPr txBox="1"/>
          <p:nvPr/>
        </p:nvSpPr>
        <p:spPr>
          <a:xfrm>
            <a:off x="303320" y="1155604"/>
            <a:ext cx="11585359" cy="4755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rtl="0" fontAlgn="base">
              <a:spcBef>
                <a:spcPts val="560"/>
              </a:spcBef>
              <a:buFont typeface="Wingdings" panose="05000000000000000000" pitchFamily="2" charset="2"/>
              <a:buChar char="q"/>
            </a:pPr>
            <a:r>
              <a:rPr lang="fr-FR" sz="3200" b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Le pistil </a:t>
            </a:r>
            <a:r>
              <a:rPr lang="ar-MA" sz="3200" b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(مدقة)</a:t>
            </a:r>
            <a:r>
              <a:rPr lang="fr-FR" sz="3200" dirty="0">
                <a:latin typeface="Comic Sans MS" panose="030F0702030302020204" pitchFamily="66" charset="0"/>
                <a:cs typeface="Times New Roman" panose="02020603050405020304" pitchFamily="18" charset="0"/>
              </a:rPr>
              <a:t>: C'est la partie </a:t>
            </a:r>
            <a:r>
              <a:rPr lang="fr-FR" sz="3200" b="1" u="sng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femelle</a:t>
            </a:r>
            <a:r>
              <a:rPr lang="fr-FR" sz="3200" dirty="0">
                <a:latin typeface="Comic Sans MS" panose="030F0702030302020204" pitchFamily="66" charset="0"/>
                <a:cs typeface="Times New Roman" panose="02020603050405020304" pitchFamily="18" charset="0"/>
              </a:rPr>
              <a:t> de la fleur. Il est composé :</a:t>
            </a:r>
          </a:p>
          <a:p>
            <a:pPr marL="800100" lvl="1" indent="-342900" rtl="0" fontAlgn="base">
              <a:spcBef>
                <a:spcPts val="560"/>
              </a:spcBef>
              <a:buFont typeface="Wingdings" panose="05000000000000000000" pitchFamily="2" charset="2"/>
              <a:buChar char="à"/>
            </a:pPr>
            <a:r>
              <a:rPr lang="fr-FR" sz="3200" dirty="0">
                <a:latin typeface="Comic Sans MS" panose="030F0702030302020204" pitchFamily="66" charset="0"/>
                <a:cs typeface="Times New Roman" panose="02020603050405020304" pitchFamily="18" charset="0"/>
              </a:rPr>
              <a:t>D’un </a:t>
            </a:r>
            <a:r>
              <a:rPr lang="fr-FR" sz="3200" b="1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stigmate </a:t>
            </a:r>
            <a:r>
              <a:rPr lang="ar-MA" sz="3200" b="1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(ميسم)</a:t>
            </a:r>
            <a:r>
              <a:rPr lang="fr-FR" sz="3200" dirty="0">
                <a:latin typeface="Comic Sans MS" panose="030F0702030302020204" pitchFamily="66" charset="0"/>
                <a:cs typeface="Times New Roman" panose="02020603050405020304" pitchFamily="18" charset="0"/>
              </a:rPr>
              <a:t> dont le rôle est de recueillir le pollen .</a:t>
            </a:r>
          </a:p>
          <a:p>
            <a:pPr marL="800100" lvl="1" indent="-342900" rtl="0" fontAlgn="base">
              <a:spcBef>
                <a:spcPts val="560"/>
              </a:spcBef>
              <a:buFont typeface="Wingdings" panose="05000000000000000000" pitchFamily="2" charset="2"/>
              <a:buChar char="à"/>
            </a:pPr>
            <a:r>
              <a:rPr lang="fr-FR" sz="3200" dirty="0">
                <a:latin typeface="Comic Sans MS" panose="030F0702030302020204" pitchFamily="66" charset="0"/>
                <a:cs typeface="Times New Roman" panose="02020603050405020304" pitchFamily="18" charset="0"/>
              </a:rPr>
              <a:t>Un </a:t>
            </a:r>
            <a:r>
              <a:rPr lang="fr-FR" sz="3200" b="1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style </a:t>
            </a:r>
            <a:r>
              <a:rPr lang="ar-MA" sz="3200" b="1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(قلم الميسم)</a:t>
            </a:r>
            <a:r>
              <a:rPr lang="fr-FR" sz="3200" dirty="0">
                <a:latin typeface="Comic Sans MS" panose="030F0702030302020204" pitchFamily="66" charset="0"/>
                <a:cs typeface="Times New Roman" panose="02020603050405020304" pitchFamily="18" charset="0"/>
              </a:rPr>
              <a:t>, sorte de tige supportant le stigmate.</a:t>
            </a:r>
          </a:p>
          <a:p>
            <a:pPr marL="800100" lvl="1" indent="-342900" rtl="0" fontAlgn="base">
              <a:spcBef>
                <a:spcPts val="560"/>
              </a:spcBef>
              <a:buFont typeface="Wingdings" panose="05000000000000000000" pitchFamily="2" charset="2"/>
              <a:buChar char="à"/>
            </a:pPr>
            <a:r>
              <a:rPr lang="fr-FR" sz="3200" dirty="0">
                <a:latin typeface="Comic Sans MS" panose="030F0702030302020204" pitchFamily="66" charset="0"/>
                <a:cs typeface="Times New Roman" panose="02020603050405020304" pitchFamily="18" charset="0"/>
              </a:rPr>
              <a:t>Un </a:t>
            </a:r>
            <a:r>
              <a:rPr lang="fr-FR" sz="3200" b="1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ovaire </a:t>
            </a:r>
            <a:r>
              <a:rPr lang="ar-MA" sz="3200" b="1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(مبيض)</a:t>
            </a:r>
            <a:r>
              <a:rPr lang="fr-FR" sz="3200" dirty="0">
                <a:latin typeface="Comic Sans MS" panose="030F0702030302020204" pitchFamily="66" charset="0"/>
                <a:cs typeface="Times New Roman" panose="02020603050405020304" pitchFamily="18" charset="0"/>
              </a:rPr>
              <a:t>, où sont les </a:t>
            </a:r>
            <a:r>
              <a:rPr lang="fr-FR" sz="32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ovules</a:t>
            </a:r>
            <a:r>
              <a:rPr lang="fr-FR" sz="3200" dirty="0">
                <a:latin typeface="Comic Sans MS" panose="030F0702030302020204" pitchFamily="66" charset="0"/>
                <a:cs typeface="Times New Roman" panose="02020603050405020304" pitchFamily="18" charset="0"/>
              </a:rPr>
              <a:t>, </a:t>
            </a:r>
            <a:r>
              <a:rPr lang="fr-FR" sz="32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gonades</a:t>
            </a:r>
            <a:r>
              <a:rPr lang="fr-FR" sz="32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fr-FR" sz="32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femelles</a:t>
            </a:r>
            <a:r>
              <a:rPr lang="fr-FR" sz="3200" dirty="0">
                <a:latin typeface="Comic Sans MS" panose="030F0702030302020204" pitchFamily="66" charset="0"/>
                <a:cs typeface="Times New Roman" panose="02020603050405020304" pitchFamily="18" charset="0"/>
              </a:rPr>
              <a:t>, dans lesquels se trouve une </a:t>
            </a:r>
            <a:r>
              <a:rPr lang="fr-FR" sz="32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oosphère</a:t>
            </a:r>
            <a:r>
              <a:rPr lang="fr-FR" sz="3200" dirty="0">
                <a:latin typeface="Comic Sans MS" panose="030F0702030302020204" pitchFamily="66" charset="0"/>
                <a:cs typeface="Times New Roman" panose="02020603050405020304" pitchFamily="18" charset="0"/>
              </a:rPr>
              <a:t> qui est le </a:t>
            </a:r>
            <a:r>
              <a:rPr lang="fr-FR" sz="3200" b="1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gamète</a:t>
            </a:r>
            <a:r>
              <a:rPr lang="fr-FR" sz="32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fr-FR" sz="3200" b="1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femelle</a:t>
            </a:r>
            <a:r>
              <a:rPr lang="fr-FR" sz="2000" dirty="0">
                <a:latin typeface="Comic Sans MS" panose="030F0702030302020204" pitchFamily="66" charset="0"/>
              </a:rPr>
              <a:t>.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" name="Modèle 3D 1" descr="Arbre perdant ses feuilles">
                <a:extLst>
                  <a:ext uri="{FF2B5EF4-FFF2-40B4-BE49-F238E27FC236}">
                    <a16:creationId xmlns:a16="http://schemas.microsoft.com/office/drawing/2014/main" id="{23F60225-358F-B24E-E10A-AD612F32646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90589960"/>
                  </p:ext>
                </p:extLst>
              </p:nvPr>
            </p:nvGraphicFramePr>
            <p:xfrm>
              <a:off x="10464476" y="-148528"/>
              <a:ext cx="1578505" cy="1512734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1578505" cy="1512734"/>
                    </a:xfrm>
                    <a:prstGeom prst="rect">
                      <a:avLst/>
                    </a:prstGeom>
                  </am3d:spPr>
                  <am3d:camera>
                    <am3d:pos x="0" y="0" z="7476610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478843" d="1000000"/>
                    <am3d:preTrans dx="704510" dy="-13400344" dz="-310059"/>
                    <am3d:scale>
                      <am3d:sx n="1000000" d="1000000"/>
                      <am3d:sy n="1000000" d="1000000"/>
                      <am3d:sz n="1000000" d="1000000"/>
                    </am3d:scale>
                    <am3d:rot ax="322337" ay="-3247783" az="-261471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247079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" name="Modèle 3D 1" descr="Arbre perdant ses feuilles">
                <a:extLst>
                  <a:ext uri="{FF2B5EF4-FFF2-40B4-BE49-F238E27FC236}">
                    <a16:creationId xmlns:a16="http://schemas.microsoft.com/office/drawing/2014/main" id="{23F60225-358F-B24E-E10A-AD612F32646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464476" y="-148528"/>
                <a:ext cx="1578505" cy="151273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30323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mph" presetSubtype="128" repeatCount="indefinite" accel="10000" decel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CFA28-10A3-BD0C-CA90-F39AA3B12507}"/>
              </a:ext>
            </a:extLst>
          </p:cNvPr>
          <p:cNvSpPr txBox="1"/>
          <p:nvPr/>
        </p:nvSpPr>
        <p:spPr>
          <a:xfrm>
            <a:off x="568171" y="212144"/>
            <a:ext cx="10860350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640"/>
              </a:spcBef>
            </a:pPr>
            <a:r>
              <a:rPr lang="fr-FR" sz="3200" i="0" u="none" strike="noStrike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Remarque : </a:t>
            </a:r>
            <a:endParaRPr lang="ar-MA" sz="3200" i="0" u="none" strike="noStrike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rtl="0" fontAlgn="base">
              <a:spcBef>
                <a:spcPts val="640"/>
              </a:spcBef>
              <a:buFont typeface="Arial" panose="020B0604020202020204" pitchFamily="34" charset="0"/>
              <a:buChar char="•"/>
            </a:pPr>
            <a:r>
              <a:rPr lang="fr-FR" sz="3200" i="0" u="none" strike="noStrike" dirty="0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fr-FR" sz="3200" b="1" i="0" u="none" strike="noStrike" dirty="0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La fleur bisexuée :</a:t>
            </a:r>
            <a:r>
              <a:rPr lang="fr-FR" sz="3200" b="1" i="0" u="none" strike="noStrike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fr-FR" sz="3200" i="0" u="none" strike="noStrike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possède à la fois la partie mâle (étamine) et la partie femelle (pistil).</a:t>
            </a:r>
            <a:endParaRPr lang="fr-FR" sz="32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rtl="0" fontAlgn="base">
              <a:spcBef>
                <a:spcPts val="640"/>
              </a:spcBef>
              <a:buFont typeface="Arial" panose="020B0604020202020204" pitchFamily="34" charset="0"/>
              <a:buChar char="•"/>
            </a:pPr>
            <a:r>
              <a:rPr lang="fr-FR" sz="3200" b="1" i="0" u="none" strike="noStrike" dirty="0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 La fleur unisexuée </a:t>
            </a:r>
            <a:r>
              <a:rPr lang="fr-FR" sz="3200" i="0" u="none" strike="noStrike" dirty="0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: </a:t>
            </a:r>
            <a:r>
              <a:rPr lang="fr-FR" sz="3200" i="0" u="none" strike="noStrike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possède soit la partie mâle ou la partie femelle.</a:t>
            </a:r>
            <a:endParaRPr lang="fr-FR" sz="3200" dirty="0">
              <a:latin typeface="Comic Sans MS" panose="030F0702030302020204" pitchFamily="66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28D0243-484A-B2D2-681C-1926742C3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402" y="2950166"/>
            <a:ext cx="7629525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" name="Modèle 3D 1" descr="Arbre perdant ses feuilles">
                <a:extLst>
                  <a:ext uri="{FF2B5EF4-FFF2-40B4-BE49-F238E27FC236}">
                    <a16:creationId xmlns:a16="http://schemas.microsoft.com/office/drawing/2014/main" id="{71EA8E72-324E-7CB2-9159-F64558593BE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90589960"/>
                  </p:ext>
                </p:extLst>
              </p:nvPr>
            </p:nvGraphicFramePr>
            <p:xfrm>
              <a:off x="10464476" y="-148528"/>
              <a:ext cx="1578505" cy="1512734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1578505" cy="1512734"/>
                    </a:xfrm>
                    <a:prstGeom prst="rect">
                      <a:avLst/>
                    </a:prstGeom>
                  </am3d:spPr>
                  <am3d:camera>
                    <am3d:pos x="0" y="0" z="7476610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478843" d="1000000"/>
                    <am3d:preTrans dx="704510" dy="-13400344" dz="-310059"/>
                    <am3d:scale>
                      <am3d:sx n="1000000" d="1000000"/>
                      <am3d:sy n="1000000" d="1000000"/>
                      <am3d:sz n="1000000" d="1000000"/>
                    </am3d:scale>
                    <am3d:rot ax="322337" ay="-3247783" az="-261471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247079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" name="Modèle 3D 1" descr="Arbre perdant ses feuilles">
                <a:extLst>
                  <a:ext uri="{FF2B5EF4-FFF2-40B4-BE49-F238E27FC236}">
                    <a16:creationId xmlns:a16="http://schemas.microsoft.com/office/drawing/2014/main" id="{71EA8E72-324E-7CB2-9159-F64558593BE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64476" y="-148528"/>
                <a:ext cx="1578505" cy="151273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90737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mph" presetSubtype="128" repeatCount="indefinite" accel="10000" decel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5E717D-E6AA-9D64-2081-84E580E96AFC}"/>
              </a:ext>
            </a:extLst>
          </p:cNvPr>
          <p:cNvSpPr txBox="1"/>
          <p:nvPr/>
        </p:nvSpPr>
        <p:spPr>
          <a:xfrm>
            <a:off x="420208" y="222801"/>
            <a:ext cx="11049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B – La pollinisation      </a:t>
            </a:r>
            <a:r>
              <a:rPr lang="ar-MA" sz="2800" b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التلقيح/</a:t>
            </a:r>
            <a:r>
              <a:rPr lang="ar-MA" sz="2800" b="1" dirty="0" err="1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الأبر</a:t>
            </a:r>
            <a:endParaRPr lang="fr-FR" sz="2800" b="1" dirty="0">
              <a:solidFill>
                <a:srgbClr val="FF0000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66C78EB-68BE-F5DD-DC80-508876747C11}"/>
              </a:ext>
            </a:extLst>
          </p:cNvPr>
          <p:cNvSpPr txBox="1"/>
          <p:nvPr/>
        </p:nvSpPr>
        <p:spPr>
          <a:xfrm>
            <a:off x="846338" y="746021"/>
            <a:ext cx="23711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1) Définition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89B3892-4E87-9BB6-DB31-385EC67104B5}"/>
              </a:ext>
            </a:extLst>
          </p:cNvPr>
          <p:cNvSpPr txBox="1"/>
          <p:nvPr/>
        </p:nvSpPr>
        <p:spPr>
          <a:xfrm>
            <a:off x="686540" y="1263103"/>
            <a:ext cx="10331389" cy="146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555"/>
              </a:spcBef>
            </a:pPr>
            <a:r>
              <a:rPr lang="fr-FR" sz="2800" b="1" dirty="0">
                <a:solidFill>
                  <a:schemeClr val="accent1"/>
                </a:solidFill>
                <a:latin typeface="Comic Sans MS" panose="030F0702030302020204" pitchFamily="66" charset="0"/>
              </a:rPr>
              <a:t>La</a:t>
            </a:r>
            <a:r>
              <a:rPr lang="fr-FR" sz="2800" b="1" i="0" u="none" strike="noStrike" dirty="0">
                <a:solidFill>
                  <a:schemeClr val="accent1"/>
                </a:solidFill>
                <a:effectLst/>
                <a:latin typeface="Comic Sans MS" panose="030F0702030302020204" pitchFamily="66" charset="0"/>
              </a:rPr>
              <a:t> pollinisation : </a:t>
            </a:r>
            <a:r>
              <a:rPr lang="fr-FR" sz="2800" i="0" u="none" strike="noStrike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est le transport du grain de pollen des </a:t>
            </a:r>
            <a:r>
              <a:rPr lang="fr-FR" sz="2800" b="1" i="0" u="none" strike="noStrike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étamines</a:t>
            </a:r>
            <a:r>
              <a:rPr lang="fr-FR" sz="2800" i="0" u="none" strike="noStrike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 sur le </a:t>
            </a:r>
            <a:r>
              <a:rPr lang="fr-FR" sz="2800" b="1" i="0" u="none" strike="noStrike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pistil</a:t>
            </a:r>
            <a:r>
              <a:rPr lang="fr-FR" sz="2800" i="0" u="none" strike="noStrike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 qui renferme les ovules.</a:t>
            </a:r>
          </a:p>
          <a:p>
            <a:pPr algn="r" rtl="0" fontAlgn="base">
              <a:spcBef>
                <a:spcPts val="555"/>
              </a:spcBef>
            </a:pPr>
            <a:r>
              <a:rPr lang="ar-MA" sz="2800" b="1" dirty="0">
                <a:solidFill>
                  <a:schemeClr val="accent1"/>
                </a:solidFill>
                <a:latin typeface="Comic Sans MS" panose="030F0702030302020204" pitchFamily="66" charset="0"/>
              </a:rPr>
              <a:t>التلقيح</a:t>
            </a:r>
            <a:r>
              <a:rPr lang="ar-MA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 هو عملية نقل حبوب اللقاح من </a:t>
            </a:r>
            <a:r>
              <a:rPr lang="ar-MA" sz="2800" b="1" dirty="0">
                <a:solidFill>
                  <a:srgbClr val="000000"/>
                </a:solidFill>
                <a:latin typeface="Comic Sans MS" panose="030F0702030302020204" pitchFamily="66" charset="0"/>
              </a:rPr>
              <a:t>الأسدية</a:t>
            </a:r>
            <a:r>
              <a:rPr lang="ar-MA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 الى </a:t>
            </a:r>
            <a:r>
              <a:rPr lang="ar-MA" sz="2800" b="1" dirty="0">
                <a:solidFill>
                  <a:srgbClr val="000000"/>
                </a:solidFill>
                <a:latin typeface="Comic Sans MS" panose="030F0702030302020204" pitchFamily="66" charset="0"/>
              </a:rPr>
              <a:t>المدقة</a:t>
            </a:r>
            <a:r>
              <a:rPr lang="ar-MA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 التي تحتوي على البويضات</a:t>
            </a:r>
            <a:endParaRPr lang="fr-FR" sz="2800" i="0" u="none" strike="noStrike" dirty="0">
              <a:solidFill>
                <a:srgbClr val="000000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88EF492-69CC-4FE1-2364-B1239B175150}"/>
              </a:ext>
            </a:extLst>
          </p:cNvPr>
          <p:cNvSpPr txBox="1"/>
          <p:nvPr/>
        </p:nvSpPr>
        <p:spPr>
          <a:xfrm>
            <a:off x="842237" y="2778241"/>
            <a:ext cx="60356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2) Types de pollinisation </a:t>
            </a:r>
            <a:r>
              <a:rPr lang="ar-MA" sz="28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أنواع التلقيح</a:t>
            </a:r>
            <a:endParaRPr lang="fr-FR" sz="2800" b="1" dirty="0">
              <a:solidFill>
                <a:srgbClr val="00B050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1045364-9F94-E7B0-EFB3-A710218E2831}"/>
              </a:ext>
            </a:extLst>
          </p:cNvPr>
          <p:cNvSpPr txBox="1"/>
          <p:nvPr/>
        </p:nvSpPr>
        <p:spPr>
          <a:xfrm>
            <a:off x="1000882" y="3343468"/>
            <a:ext cx="1019023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lphaLcParenR"/>
            </a:pPr>
            <a:r>
              <a:rPr lang="fr-FR" sz="2800" b="1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Pollinisation directe (</a:t>
            </a:r>
            <a:r>
              <a:rPr lang="ar-MA" sz="2800" b="1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ابر مباشر</a:t>
            </a:r>
            <a:r>
              <a:rPr lang="fr-FR" sz="2800" b="1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) : </a:t>
            </a:r>
            <a:r>
              <a:rPr lang="fr-FR" sz="2800" dirty="0">
                <a:latin typeface="Comic Sans MS" panose="030F0702030302020204" pitchFamily="66" charset="0"/>
                <a:cs typeface="Times New Roman" panose="02020603050405020304" pitchFamily="18" charset="0"/>
              </a:rPr>
              <a:t>Ce transport a lieu à l'intérieur de la même fleur </a:t>
            </a:r>
          </a:p>
          <a:p>
            <a:pPr marL="457200" indent="-457200">
              <a:buAutoNum type="alphaLcParenR"/>
            </a:pPr>
            <a:r>
              <a:rPr lang="fr-FR" sz="2800" b="1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Pollinisation indirecte (</a:t>
            </a:r>
            <a:r>
              <a:rPr lang="ar-MA" sz="2800" b="1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تلقيح غير مباشر</a:t>
            </a:r>
            <a:r>
              <a:rPr lang="fr-FR" sz="2800" b="1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) : </a:t>
            </a:r>
            <a:r>
              <a:rPr lang="fr-FR" sz="2800" dirty="0">
                <a:latin typeface="Comic Sans MS" panose="030F0702030302020204" pitchFamily="66" charset="0"/>
                <a:cs typeface="Times New Roman" panose="02020603050405020304" pitchFamily="18" charset="0"/>
              </a:rPr>
              <a:t>Le pollen d'une fleur se dépose sur les stigmates d'une autre fleur de la même espèce</a:t>
            </a:r>
            <a:r>
              <a:rPr lang="fr-FR" sz="2800" b="1" i="0" u="none" strike="noStrike" dirty="0">
                <a:solidFill>
                  <a:srgbClr val="000000"/>
                </a:solidFill>
                <a:effectLst/>
                <a:latin typeface="Comic Sans MS" panose="030F0702030302020204" pitchFamily="66" charset="0"/>
                <a:cs typeface="Times New Roman" panose="02020603050405020304" pitchFamily="18" charset="0"/>
              </a:rPr>
              <a:t>.</a:t>
            </a:r>
            <a:endParaRPr lang="fr-FR" sz="2800" b="0" dirty="0">
              <a:effectLst/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6668F2F-0989-DC81-5F0B-EAE8A1E07918}"/>
              </a:ext>
            </a:extLst>
          </p:cNvPr>
          <p:cNvSpPr txBox="1"/>
          <p:nvPr/>
        </p:nvSpPr>
        <p:spPr>
          <a:xfrm>
            <a:off x="482353" y="5681092"/>
            <a:ext cx="1164454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latin typeface="Comic Sans MS" panose="030F0702030302020204" pitchFamily="66" charset="0"/>
                <a:cs typeface="Times New Roman" panose="02020603050405020304" pitchFamily="18" charset="0"/>
              </a:rPr>
              <a:t>Dans ce dernier cas, </a:t>
            </a:r>
            <a:r>
              <a:rPr lang="fr-FR" sz="2800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les vecteurs de pollinisation  </a:t>
            </a:r>
            <a:r>
              <a:rPr lang="fr-FR" sz="2800" dirty="0">
                <a:latin typeface="Comic Sans MS" panose="030F0702030302020204" pitchFamily="66" charset="0"/>
                <a:cs typeface="Times New Roman" panose="02020603050405020304" pitchFamily="18" charset="0"/>
              </a:rPr>
              <a:t>peuvent être </a:t>
            </a:r>
            <a:r>
              <a:rPr lang="fr-FR" sz="28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les insectes , le vent, l'eau ….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Modèle 3D 4" descr="Arbre perdant ses feuilles">
                <a:extLst>
                  <a:ext uri="{FF2B5EF4-FFF2-40B4-BE49-F238E27FC236}">
                    <a16:creationId xmlns:a16="http://schemas.microsoft.com/office/drawing/2014/main" id="{C99F8985-D540-1937-F55C-53ECCA31049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90589960"/>
                  </p:ext>
                </p:extLst>
              </p:nvPr>
            </p:nvGraphicFramePr>
            <p:xfrm>
              <a:off x="10464476" y="-148528"/>
              <a:ext cx="1578505" cy="1512734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1578505" cy="1512734"/>
                    </a:xfrm>
                    <a:prstGeom prst="rect">
                      <a:avLst/>
                    </a:prstGeom>
                  </am3d:spPr>
                  <am3d:camera>
                    <am3d:pos x="0" y="0" z="7476610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478843" d="1000000"/>
                    <am3d:preTrans dx="704510" dy="-13400344" dz="-310059"/>
                    <am3d:scale>
                      <am3d:sx n="1000000" d="1000000"/>
                      <am3d:sy n="1000000" d="1000000"/>
                      <am3d:sz n="1000000" d="1000000"/>
                    </am3d:scale>
                    <am3d:rot ax="322337" ay="-3247783" az="-261471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247079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Modèle 3D 4" descr="Arbre perdant ses feuilles">
                <a:extLst>
                  <a:ext uri="{FF2B5EF4-FFF2-40B4-BE49-F238E27FC236}">
                    <a16:creationId xmlns:a16="http://schemas.microsoft.com/office/drawing/2014/main" id="{C99F8985-D540-1937-F55C-53ECCA31049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464476" y="-148528"/>
                <a:ext cx="1578505" cy="151273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84131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mph" presetSubtype="128" repeatCount="indefinite" accel="10000" decel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ACB2EBD5-1372-D78D-D7A9-0727818F6874}"/>
              </a:ext>
            </a:extLst>
          </p:cNvPr>
          <p:cNvSpPr txBox="1"/>
          <p:nvPr/>
        </p:nvSpPr>
        <p:spPr>
          <a:xfrm>
            <a:off x="420208" y="116995"/>
            <a:ext cx="11049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C – de la fleur au fruit </a:t>
            </a:r>
            <a:r>
              <a:rPr lang="ar-MA" sz="2800" b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من الزهرة إلى الثمرة</a:t>
            </a:r>
            <a:endParaRPr lang="fr-FR" sz="2800" b="1" dirty="0">
              <a:solidFill>
                <a:srgbClr val="FF0000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B370E70-9909-A4A4-EBCD-26E8A731CF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50" y="1577951"/>
            <a:ext cx="5332520" cy="498466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310DA3C-B376-0F7D-32D8-4C7E50E1988F}"/>
              </a:ext>
            </a:extLst>
          </p:cNvPr>
          <p:cNvSpPr txBox="1"/>
          <p:nvPr/>
        </p:nvSpPr>
        <p:spPr>
          <a:xfrm>
            <a:off x="612559" y="852256"/>
            <a:ext cx="8194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  <a:ea typeface="Tahoma" panose="020B0604030504040204" pitchFamily="34" charset="0"/>
                <a:cs typeface="Times New Roman" panose="02020603050405020304" pitchFamily="18" charset="0"/>
              </a:rPr>
              <a:t>1. La germination du grain de pollen </a:t>
            </a:r>
            <a:r>
              <a:rPr lang="ar-MA" sz="2400" b="1" dirty="0">
                <a:solidFill>
                  <a:srgbClr val="00B050"/>
                </a:solidFill>
                <a:latin typeface="Comic Sans MS" panose="030F0702030302020204" pitchFamily="66" charset="0"/>
                <a:ea typeface="Tahoma" panose="020B0604030504040204" pitchFamily="34" charset="0"/>
                <a:cs typeface="Times New Roman" panose="02020603050405020304" pitchFamily="18" charset="0"/>
              </a:rPr>
              <a:t>إنبات حبة اللقاح</a:t>
            </a:r>
            <a:endParaRPr lang="fr-FR" sz="2400" b="1" dirty="0">
              <a:solidFill>
                <a:srgbClr val="00B050"/>
              </a:solidFill>
              <a:latin typeface="Comic Sans MS" panose="030F0702030302020204" pitchFamily="66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27942F7-8AF2-D1F9-7FE8-C2EE9E2327DA}"/>
              </a:ext>
            </a:extLst>
          </p:cNvPr>
          <p:cNvGrpSpPr/>
          <p:nvPr/>
        </p:nvGrpSpPr>
        <p:grpSpPr>
          <a:xfrm>
            <a:off x="5788241" y="1420427"/>
            <a:ext cx="6144709" cy="5142193"/>
            <a:chOff x="5807637" y="1577950"/>
            <a:chExt cx="5770205" cy="452988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E381D0C-FBC4-39EA-792A-ED1CB064B3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9124"/>
            <a:stretch/>
          </p:blipFill>
          <p:spPr>
            <a:xfrm>
              <a:off x="5807637" y="1577950"/>
              <a:ext cx="5770205" cy="4529887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E17449C9-6627-0F33-372C-013240F96371}"/>
                </a:ext>
              </a:extLst>
            </p:cNvPr>
            <p:cNvSpPr/>
            <p:nvPr/>
          </p:nvSpPr>
          <p:spPr>
            <a:xfrm>
              <a:off x="8753383" y="1660123"/>
              <a:ext cx="2778217" cy="2410161"/>
            </a:xfrm>
            <a:prstGeom prst="rect">
              <a:avLst/>
            </a:prstGeom>
            <a:solidFill>
              <a:srgbClr val="F4F6F5"/>
            </a:solidFill>
            <a:ln>
              <a:solidFill>
                <a:srgbClr val="F4F6F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7" name="Modèle 3D 6" descr="Arbre perdant ses feuilles">
                <a:extLst>
                  <a:ext uri="{FF2B5EF4-FFF2-40B4-BE49-F238E27FC236}">
                    <a16:creationId xmlns:a16="http://schemas.microsoft.com/office/drawing/2014/main" id="{C82B29D7-7E1C-64AC-E976-0805141E049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27379511"/>
                  </p:ext>
                </p:extLst>
              </p:nvPr>
            </p:nvGraphicFramePr>
            <p:xfrm>
              <a:off x="10464476" y="-168848"/>
              <a:ext cx="1578505" cy="1512734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1578505" cy="1512734"/>
                    </a:xfrm>
                    <a:prstGeom prst="rect">
                      <a:avLst/>
                    </a:prstGeom>
                  </am3d:spPr>
                  <am3d:camera>
                    <am3d:pos x="0" y="0" z="7476610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478843" d="1000000"/>
                    <am3d:preTrans dx="704510" dy="-13400344" dz="-310059"/>
                    <am3d:scale>
                      <am3d:sx n="1000000" d="1000000"/>
                      <am3d:sy n="1000000" d="1000000"/>
                      <am3d:sz n="1000000" d="1000000"/>
                    </am3d:scale>
                    <am3d:rot ax="322337" ay="-3247783" az="-261471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247079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7" name="Modèle 3D 6" descr="Arbre perdant ses feuilles">
                <a:extLst>
                  <a:ext uri="{FF2B5EF4-FFF2-40B4-BE49-F238E27FC236}">
                    <a16:creationId xmlns:a16="http://schemas.microsoft.com/office/drawing/2014/main" id="{C82B29D7-7E1C-64AC-E976-0805141E049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464476" y="-168848"/>
                <a:ext cx="1578505" cy="151273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64376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mph" presetSubtype="128" repeatCount="indefinite" accel="10000" decel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A01B8C6-A617-BDBD-DA52-49D7B72EAE10}"/>
              </a:ext>
            </a:extLst>
          </p:cNvPr>
          <p:cNvSpPr txBox="1"/>
          <p:nvPr/>
        </p:nvSpPr>
        <p:spPr>
          <a:xfrm>
            <a:off x="585926" y="346229"/>
            <a:ext cx="95612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L’analyse des deux expériences </a:t>
            </a:r>
            <a:endParaRPr lang="fr-FR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4BA3E51-1109-1AA1-0DF2-D8169CED0928}"/>
              </a:ext>
            </a:extLst>
          </p:cNvPr>
          <p:cNvSpPr txBox="1"/>
          <p:nvPr/>
        </p:nvSpPr>
        <p:spPr>
          <a:xfrm>
            <a:off x="565212" y="1079701"/>
            <a:ext cx="1162678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Comic Sans MS" panose="030F0702030302020204" pitchFamily="66" charset="0"/>
              </a:rPr>
              <a:t>On constate que les grains de pollen germent et forme un tube appelé : </a:t>
            </a:r>
            <a:r>
              <a:rPr lang="fr-F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tube pollinique </a:t>
            </a:r>
            <a:r>
              <a:rPr lang="ar-MA" sz="3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أنبوب لقاحي</a:t>
            </a:r>
            <a:r>
              <a:rPr lang="fr-FR" sz="3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ar-MA" sz="3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endParaRPr lang="ar-MA" sz="28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B0F0"/>
                </a:solidFill>
                <a:latin typeface="Comic Sans MS" panose="030F0702030302020204" pitchFamily="66" charset="0"/>
              </a:rPr>
              <a:t>Boite (A) : </a:t>
            </a:r>
            <a:r>
              <a:rPr lang="fr-FR" sz="2800" dirty="0">
                <a:latin typeface="Comic Sans MS" panose="030F0702030302020204" pitchFamily="66" charset="0"/>
              </a:rPr>
              <a:t>les tubes polliniques ont une </a:t>
            </a:r>
            <a:r>
              <a:rPr lang="fr-FR" sz="2800" u="sng" dirty="0">
                <a:latin typeface="Comic Sans MS" panose="030F0702030302020204" pitchFamily="66" charset="0"/>
              </a:rPr>
              <a:t>direction aléatoire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B0F0"/>
                </a:solidFill>
                <a:latin typeface="Comic Sans MS" panose="030F0702030302020204" pitchFamily="66" charset="0"/>
              </a:rPr>
              <a:t>Boite (B) : </a:t>
            </a:r>
            <a:r>
              <a:rPr lang="fr-FR" sz="2800" dirty="0">
                <a:latin typeface="Comic Sans MS" panose="030F0702030302020204" pitchFamily="66" charset="0"/>
              </a:rPr>
              <a:t>les tubes polliniques sont dirigés </a:t>
            </a:r>
            <a:r>
              <a:rPr lang="fr-FR" sz="2800" u="sng" dirty="0">
                <a:latin typeface="Comic Sans MS" panose="030F0702030302020204" pitchFamily="66" charset="0"/>
              </a:rPr>
              <a:t>vers le stigmate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DC429AE-B5FB-5EA0-EA4D-122A7D25274F}"/>
              </a:ext>
            </a:extLst>
          </p:cNvPr>
          <p:cNvSpPr txBox="1"/>
          <p:nvPr/>
        </p:nvSpPr>
        <p:spPr>
          <a:xfrm>
            <a:off x="565212" y="3167390"/>
            <a:ext cx="95612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Devenir de grain de pollen</a:t>
            </a:r>
            <a:endParaRPr lang="fr-FR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ECB7C97-F1BC-7E3F-198F-5783635BB848}"/>
              </a:ext>
            </a:extLst>
          </p:cNvPr>
          <p:cNvSpPr txBox="1"/>
          <p:nvPr/>
        </p:nvSpPr>
        <p:spPr>
          <a:xfrm>
            <a:off x="778275" y="4051735"/>
            <a:ext cx="1063544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dirty="0">
                <a:latin typeface="Comic Sans MS" panose="030F0702030302020204" pitchFamily="66" charset="0"/>
              </a:rPr>
              <a:t>Quand il se dépose au bout du pistil, le grain de pollen </a:t>
            </a:r>
            <a:r>
              <a:rPr lang="fr-FR" sz="28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fabrique le tube pollinique </a:t>
            </a:r>
            <a:r>
              <a:rPr lang="fr-FR" sz="2800" dirty="0">
                <a:latin typeface="Comic Sans MS" panose="030F0702030302020204" pitchFamily="66" charset="0"/>
              </a:rPr>
              <a:t>qui grandit en s’enfonçant dans le pistil jusqu’à atteindre l’ovule de la fleur. Il délivre alors le </a:t>
            </a:r>
            <a:r>
              <a:rPr lang="fr-FR" sz="28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gamète mâle au contact du gamète femelle</a:t>
            </a:r>
            <a:r>
              <a:rPr lang="fr-FR" sz="2800" dirty="0">
                <a:latin typeface="Comic Sans MS" panose="030F0702030302020204" pitchFamily="66" charset="0"/>
              </a:rPr>
              <a:t>.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Modèle 3D 2" descr="Arbre perdant ses feuilles">
                <a:extLst>
                  <a:ext uri="{FF2B5EF4-FFF2-40B4-BE49-F238E27FC236}">
                    <a16:creationId xmlns:a16="http://schemas.microsoft.com/office/drawing/2014/main" id="{E9139AA9-0D09-656B-1BD2-10650222AB0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12193018"/>
                  </p:ext>
                </p:extLst>
              </p:nvPr>
            </p:nvGraphicFramePr>
            <p:xfrm>
              <a:off x="10464476" y="-148528"/>
              <a:ext cx="1578505" cy="1512734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1578505" cy="1512734"/>
                    </a:xfrm>
                    <a:prstGeom prst="rect">
                      <a:avLst/>
                    </a:prstGeom>
                  </am3d:spPr>
                  <am3d:camera>
                    <am3d:pos x="0" y="0" z="7476610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478843" d="1000000"/>
                    <am3d:preTrans dx="704510" dy="-13400344" dz="-310059"/>
                    <am3d:scale>
                      <am3d:sx n="1000000" d="1000000"/>
                      <am3d:sy n="1000000" d="1000000"/>
                      <am3d:sz n="1000000" d="1000000"/>
                    </am3d:scale>
                    <am3d:rot ax="322337" ay="-3247783" az="-261471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247079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Modèle 3D 2" descr="Arbre perdant ses feuilles">
                <a:extLst>
                  <a:ext uri="{FF2B5EF4-FFF2-40B4-BE49-F238E27FC236}">
                    <a16:creationId xmlns:a16="http://schemas.microsoft.com/office/drawing/2014/main" id="{E9139AA9-0D09-656B-1BD2-10650222AB0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464476" y="-148528"/>
                <a:ext cx="1578505" cy="151273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25607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mph" presetSubtype="128" repeatCount="indefinite" accel="10000" decel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BE90D47-9A8F-57C6-DA5A-A014B291B939}"/>
              </a:ext>
            </a:extLst>
          </p:cNvPr>
          <p:cNvSpPr txBox="1"/>
          <p:nvPr/>
        </p:nvSpPr>
        <p:spPr>
          <a:xfrm>
            <a:off x="559293" y="174215"/>
            <a:ext cx="6258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  <a:ea typeface="Tahoma" panose="020B0604030504040204" pitchFamily="34" charset="0"/>
                <a:cs typeface="Times New Roman" panose="02020603050405020304" pitchFamily="18" charset="0"/>
              </a:rPr>
              <a:t>2. Fécondation et formation du fruit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A8BEEBD-5B78-055A-25FD-4F7637AF1307}"/>
              </a:ext>
            </a:extLst>
          </p:cNvPr>
          <p:cNvSpPr txBox="1"/>
          <p:nvPr/>
        </p:nvSpPr>
        <p:spPr>
          <a:xfrm>
            <a:off x="559293" y="2183907"/>
            <a:ext cx="1509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omic Sans MS" panose="030F0702030302020204" pitchFamily="66" charset="0"/>
                <a:cs typeface="Sakkal Majalla" panose="02000000000000000000" pitchFamily="2" charset="-78"/>
              </a:rPr>
              <a:t>Avant fécondation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F780BD3-7748-45F7-1845-F5931D54ADF1}"/>
              </a:ext>
            </a:extLst>
          </p:cNvPr>
          <p:cNvSpPr txBox="1"/>
          <p:nvPr/>
        </p:nvSpPr>
        <p:spPr>
          <a:xfrm>
            <a:off x="10123503" y="2095773"/>
            <a:ext cx="1509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omic Sans MS" panose="030F0702030302020204" pitchFamily="66" charset="0"/>
                <a:cs typeface="Sakkal Majalla" panose="02000000000000000000" pitchFamily="2" charset="-78"/>
              </a:rPr>
              <a:t>Après fécondation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EB8DFD2-C954-5DCA-E529-89C09230C2FC}"/>
              </a:ext>
            </a:extLst>
          </p:cNvPr>
          <p:cNvGrpSpPr/>
          <p:nvPr/>
        </p:nvGrpSpPr>
        <p:grpSpPr>
          <a:xfrm>
            <a:off x="2552886" y="840881"/>
            <a:ext cx="6875200" cy="3391765"/>
            <a:chOff x="2295433" y="905548"/>
            <a:chExt cx="7445497" cy="3673112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212D99B0-F5C9-4993-C05D-D91F70166B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95433" y="905548"/>
              <a:ext cx="7445497" cy="36731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B20568A2-9873-CA63-F8F5-EB699109A6F3}"/>
                </a:ext>
              </a:extLst>
            </p:cNvPr>
            <p:cNvSpPr txBox="1"/>
            <p:nvPr/>
          </p:nvSpPr>
          <p:spPr>
            <a:xfrm>
              <a:off x="5148170" y="3463770"/>
              <a:ext cx="10750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latin typeface="Comic Sans MS" panose="030F0702030302020204" pitchFamily="66" charset="0"/>
                  <a:cs typeface="Sakkal Majalla" panose="02000000000000000000" pitchFamily="2" charset="-78"/>
                  <a:sym typeface="Wingdings" panose="05000000000000000000" pitchFamily="2" charset="2"/>
                </a:rPr>
                <a:t></a:t>
              </a:r>
              <a:endParaRPr lang="fr-FR" dirty="0">
                <a:latin typeface="Comic Sans MS" panose="030F0702030302020204" pitchFamily="66" charset="0"/>
                <a:cs typeface="Sakkal Majalla" panose="02000000000000000000" pitchFamily="2" charset="-78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D4DCD01E-8DFF-DA28-1BA8-91A2C4BE5909}"/>
                </a:ext>
              </a:extLst>
            </p:cNvPr>
            <p:cNvSpPr txBox="1"/>
            <p:nvPr/>
          </p:nvSpPr>
          <p:spPr>
            <a:xfrm>
              <a:off x="5148170" y="3913000"/>
              <a:ext cx="10750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latin typeface="Comic Sans MS" panose="030F0702030302020204" pitchFamily="66" charset="0"/>
                  <a:cs typeface="Sakkal Majalla" panose="02000000000000000000" pitchFamily="2" charset="-78"/>
                  <a:sym typeface="Wingdings" panose="05000000000000000000" pitchFamily="2" charset="2"/>
                </a:rPr>
                <a:t></a:t>
              </a:r>
              <a:endParaRPr lang="fr-FR" dirty="0">
                <a:latin typeface="Comic Sans MS" panose="030F0702030302020204" pitchFamily="66" charset="0"/>
                <a:cs typeface="Sakkal Majalla" panose="02000000000000000000" pitchFamily="2" charset="-78"/>
              </a:endParaRP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4ABD8845-F8EA-0C67-E926-F5916084626D}"/>
              </a:ext>
            </a:extLst>
          </p:cNvPr>
          <p:cNvSpPr txBox="1"/>
          <p:nvPr/>
        </p:nvSpPr>
        <p:spPr>
          <a:xfrm>
            <a:off x="504086" y="4437647"/>
            <a:ext cx="109728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Le gamète mâle </a:t>
            </a:r>
            <a:r>
              <a:rPr lang="fr-FR" sz="2400" dirty="0">
                <a:latin typeface="Comic Sans MS" panose="030F0702030302020204" pitchFamily="66" charset="0"/>
              </a:rPr>
              <a:t>finit par fusionner avec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le</a:t>
            </a:r>
            <a:r>
              <a:rPr lang="fr-FR" sz="2400" dirty="0">
                <a:latin typeface="Comic Sans MS" panose="030F0702030302020204" pitchFamily="66" charset="0"/>
              </a:rPr>
              <a:t>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gamète</a:t>
            </a:r>
            <a:r>
              <a:rPr lang="fr-FR" sz="2400" dirty="0">
                <a:latin typeface="Comic Sans MS" panose="030F0702030302020204" pitchFamily="66" charset="0"/>
              </a:rPr>
              <a:t>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femelle</a:t>
            </a:r>
            <a:r>
              <a:rPr lang="fr-FR" sz="2400" dirty="0">
                <a:latin typeface="Comic Sans MS" panose="030F0702030302020204" pitchFamily="66" charset="0"/>
              </a:rPr>
              <a:t>, ce qui entraîne la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fécondation</a:t>
            </a:r>
            <a:r>
              <a:rPr lang="fr-FR" sz="2400" dirty="0">
                <a:latin typeface="Comic Sans MS" panose="030F0702030302020204" pitchFamily="66" charset="0"/>
              </a:rPr>
              <a:t> et la formation d’une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cellule-œuf</a:t>
            </a:r>
            <a:r>
              <a:rPr lang="fr-FR" sz="2400" dirty="0">
                <a:latin typeface="Comic Sans MS" panose="030F0702030302020204" pitchFamily="66" charset="0"/>
              </a:rPr>
              <a:t>. Cette cellule se développe ensuite pour former un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embryon</a:t>
            </a:r>
            <a:r>
              <a:rPr lang="fr-FR" sz="2400" dirty="0">
                <a:latin typeface="Comic Sans MS" panose="030F0702030302020204" pitchFamily="66" charset="0"/>
              </a:rPr>
              <a:t>, logé dans la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graine</a:t>
            </a:r>
            <a:r>
              <a:rPr lang="fr-FR" sz="2400" dirty="0">
                <a:latin typeface="Comic Sans MS" panose="030F0702030302020204" pitchFamily="66" charset="0"/>
              </a:rPr>
              <a:t>. Celle-ci entre dans une phase de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vie</a:t>
            </a:r>
            <a:r>
              <a:rPr lang="fr-FR" sz="2400" dirty="0">
                <a:latin typeface="Comic Sans MS" panose="030F0702030302020204" pitchFamily="66" charset="0"/>
              </a:rPr>
              <a:t>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ralentie</a:t>
            </a:r>
            <a:r>
              <a:rPr lang="fr-FR" sz="2400" dirty="0">
                <a:latin typeface="Comic Sans MS" panose="030F0702030302020204" pitchFamily="66" charset="0"/>
              </a:rPr>
              <a:t>, en attendant des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conditions</a:t>
            </a:r>
            <a:r>
              <a:rPr lang="fr-FR" sz="2400" dirty="0">
                <a:latin typeface="Comic Sans MS" panose="030F0702030302020204" pitchFamily="66" charset="0"/>
              </a:rPr>
              <a:t>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favorables</a:t>
            </a:r>
            <a:r>
              <a:rPr lang="fr-FR" sz="2400" dirty="0">
                <a:latin typeface="Comic Sans MS" panose="030F0702030302020204" pitchFamily="66" charset="0"/>
              </a:rPr>
              <a:t> à la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germination</a:t>
            </a:r>
            <a:r>
              <a:rPr lang="fr-FR" sz="2400" dirty="0">
                <a:latin typeface="Comic Sans MS" panose="030F0702030302020204" pitchFamily="66" charset="0"/>
              </a:rPr>
              <a:t>. Parallèlement,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l’ovaire</a:t>
            </a:r>
            <a:r>
              <a:rPr lang="fr-FR" sz="2400" dirty="0">
                <a:latin typeface="Comic Sans MS" panose="030F0702030302020204" pitchFamily="66" charset="0"/>
              </a:rPr>
              <a:t> croît considérablement et se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transforme</a:t>
            </a:r>
            <a:r>
              <a:rPr lang="fr-FR" sz="2400" dirty="0">
                <a:latin typeface="Comic Sans MS" panose="030F0702030302020204" pitchFamily="66" charset="0"/>
              </a:rPr>
              <a:t>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en</a:t>
            </a:r>
            <a:r>
              <a:rPr lang="fr-FR" sz="2400" dirty="0">
                <a:latin typeface="Comic Sans MS" panose="030F0702030302020204" pitchFamily="66" charset="0"/>
              </a:rPr>
              <a:t>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fruit</a:t>
            </a:r>
            <a:r>
              <a:rPr lang="fr-FR" sz="2400" dirty="0">
                <a:latin typeface="Comic Sans MS" panose="030F0702030302020204" pitchFamily="66" charset="0"/>
              </a:rPr>
              <a:t>.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Modèle 3D 2" descr="Arbre perdant ses feuilles">
                <a:extLst>
                  <a:ext uri="{FF2B5EF4-FFF2-40B4-BE49-F238E27FC236}">
                    <a16:creationId xmlns:a16="http://schemas.microsoft.com/office/drawing/2014/main" id="{A880BC54-6A91-5C3D-D287-C38F144C835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47399492"/>
                  </p:ext>
                </p:extLst>
              </p:nvPr>
            </p:nvGraphicFramePr>
            <p:xfrm>
              <a:off x="10403516" y="-37597"/>
              <a:ext cx="1578505" cy="1512734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1578505" cy="1512734"/>
                    </a:xfrm>
                    <a:prstGeom prst="rect">
                      <a:avLst/>
                    </a:prstGeom>
                  </am3d:spPr>
                  <am3d:camera>
                    <am3d:pos x="0" y="0" z="7476610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478843" d="1000000"/>
                    <am3d:preTrans dx="704510" dy="-13400344" dz="-310059"/>
                    <am3d:scale>
                      <am3d:sx n="1000000" d="1000000"/>
                      <am3d:sy n="1000000" d="1000000"/>
                      <am3d:sz n="1000000" d="1000000"/>
                    </am3d:scale>
                    <am3d:rot ax="322337" ay="-3247783" az="-261471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247079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Modèle 3D 2" descr="Arbre perdant ses feuilles">
                <a:extLst>
                  <a:ext uri="{FF2B5EF4-FFF2-40B4-BE49-F238E27FC236}">
                    <a16:creationId xmlns:a16="http://schemas.microsoft.com/office/drawing/2014/main" id="{A880BC54-6A91-5C3D-D287-C38F144C835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03516" y="-37597"/>
                <a:ext cx="1578505" cy="151273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92893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mph" presetSubtype="128" repeatCount="indefinite" accel="10000" decel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9536409-1BA3-8AAF-838A-C2FD132F798E}"/>
              </a:ext>
            </a:extLst>
          </p:cNvPr>
          <p:cNvSpPr txBox="1"/>
          <p:nvPr/>
        </p:nvSpPr>
        <p:spPr>
          <a:xfrm>
            <a:off x="2837895" y="682249"/>
            <a:ext cx="71021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Ovule (</a:t>
            </a:r>
            <a:r>
              <a:rPr lang="ar-MA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بويضة</a:t>
            </a:r>
            <a:r>
              <a:rPr lang="fr-FR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) </a:t>
            </a:r>
            <a:r>
              <a:rPr lang="fr-FR" sz="3600" b="1" dirty="0">
                <a:solidFill>
                  <a:srgbClr val="0070C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graine (</a:t>
            </a:r>
            <a:r>
              <a:rPr lang="ar-MA" sz="3600" b="1" dirty="0">
                <a:solidFill>
                  <a:srgbClr val="0070C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بذرة</a:t>
            </a:r>
            <a:r>
              <a:rPr lang="fr-FR" sz="3600" b="1" dirty="0">
                <a:solidFill>
                  <a:srgbClr val="0070C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) </a:t>
            </a:r>
          </a:p>
          <a:p>
            <a:r>
              <a:rPr lang="fr-FR" sz="3600" b="1" dirty="0">
                <a:solidFill>
                  <a:srgbClr val="0070C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Ovaire (</a:t>
            </a:r>
            <a:r>
              <a:rPr lang="ar-MA" sz="3600" b="1" dirty="0">
                <a:solidFill>
                  <a:srgbClr val="0070C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مبيض</a:t>
            </a:r>
            <a:r>
              <a:rPr lang="fr-FR" sz="3600" b="1" dirty="0">
                <a:solidFill>
                  <a:srgbClr val="0070C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)  fruit (</a:t>
            </a:r>
            <a:r>
              <a:rPr lang="ar-MA" sz="3600" b="1" dirty="0">
                <a:solidFill>
                  <a:srgbClr val="0070C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ثمرة</a:t>
            </a:r>
            <a:r>
              <a:rPr lang="fr-FR" sz="3600" b="1" dirty="0">
                <a:solidFill>
                  <a:srgbClr val="0070C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)</a:t>
            </a:r>
            <a:endParaRPr lang="fr-FR" sz="36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AB34CF8-BA90-51E2-6D9C-552C34F6F34A}"/>
              </a:ext>
            </a:extLst>
          </p:cNvPr>
          <p:cNvGrpSpPr/>
          <p:nvPr/>
        </p:nvGrpSpPr>
        <p:grpSpPr>
          <a:xfrm>
            <a:off x="3996430" y="2339267"/>
            <a:ext cx="4199139" cy="4199139"/>
            <a:chOff x="3996430" y="2294878"/>
            <a:chExt cx="4199139" cy="4199139"/>
          </a:xfrm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D125A3C3-00E2-1989-FE3C-A81C636B6016}"/>
                </a:ext>
              </a:extLst>
            </p:cNvPr>
            <p:cNvSpPr/>
            <p:nvPr/>
          </p:nvSpPr>
          <p:spPr>
            <a:xfrm>
              <a:off x="3996430" y="2294878"/>
              <a:ext cx="4199139" cy="4199139"/>
            </a:xfrm>
            <a:prstGeom prst="ellipse">
              <a:avLst/>
            </a:prstGeom>
            <a:solidFill>
              <a:srgbClr val="FFC000"/>
            </a:solidFill>
            <a:ln w="7620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A30C0D5B-DF10-0968-AAB6-9F494E8B3681}"/>
                </a:ext>
              </a:extLst>
            </p:cNvPr>
            <p:cNvSpPr/>
            <p:nvPr/>
          </p:nvSpPr>
          <p:spPr>
            <a:xfrm>
              <a:off x="4563490" y="3429000"/>
              <a:ext cx="3065017" cy="3065017"/>
            </a:xfrm>
            <a:prstGeom prst="ellipse">
              <a:avLst/>
            </a:prstGeom>
            <a:solidFill>
              <a:schemeClr val="tx1"/>
            </a:solidFill>
            <a:ln w="7620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635DC244-EFE1-36A1-FFB8-6C4D7A52C991}"/>
                </a:ext>
              </a:extLst>
            </p:cNvPr>
            <p:cNvSpPr/>
            <p:nvPr/>
          </p:nvSpPr>
          <p:spPr>
            <a:xfrm>
              <a:off x="5101700" y="4505419"/>
              <a:ext cx="1988598" cy="1988598"/>
            </a:xfrm>
            <a:prstGeom prst="ellipse">
              <a:avLst/>
            </a:prstGeom>
            <a:solidFill>
              <a:schemeClr val="bg2"/>
            </a:solidFill>
            <a:ln w="7620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000" dirty="0">
                <a:solidFill>
                  <a:srgbClr val="0070C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BF9D3031-83C3-9C79-259B-C7C270DF711C}"/>
                </a:ext>
              </a:extLst>
            </p:cNvPr>
            <p:cNvSpPr txBox="1"/>
            <p:nvPr/>
          </p:nvSpPr>
          <p:spPr>
            <a:xfrm>
              <a:off x="4571629" y="5323927"/>
              <a:ext cx="30487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2800" dirty="0">
                  <a:solidFill>
                    <a:srgbClr val="0070C0"/>
                  </a:solidFill>
                  <a:latin typeface="Comic Sans MS" panose="030F0702030302020204" pitchFamily="66" charset="0"/>
                </a:rPr>
                <a:t>Embryon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A32937D1-1F56-BC70-B053-846921AE1928}"/>
                </a:ext>
              </a:extLst>
            </p:cNvPr>
            <p:cNvSpPr txBox="1"/>
            <p:nvPr/>
          </p:nvSpPr>
          <p:spPr>
            <a:xfrm>
              <a:off x="4563490" y="3834555"/>
              <a:ext cx="30487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2800" dirty="0">
                  <a:solidFill>
                    <a:srgbClr val="0070C0"/>
                  </a:solidFill>
                  <a:latin typeface="Comic Sans MS" panose="030F0702030302020204" pitchFamily="66" charset="0"/>
                </a:rPr>
                <a:t>Graine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12B31CD4-F85D-DA0F-D45C-F8D6741B4F9A}"/>
                </a:ext>
              </a:extLst>
            </p:cNvPr>
            <p:cNvSpPr txBox="1"/>
            <p:nvPr/>
          </p:nvSpPr>
          <p:spPr>
            <a:xfrm>
              <a:off x="4563490" y="2640957"/>
              <a:ext cx="30487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2800" dirty="0">
                  <a:solidFill>
                    <a:srgbClr val="0070C0"/>
                  </a:solidFill>
                  <a:latin typeface="Comic Sans MS" panose="030F0702030302020204" pitchFamily="66" charset="0"/>
                </a:rPr>
                <a:t>Fruit</a:t>
              </a:r>
            </a:p>
          </p:txBody>
        </p:sp>
      </p:grp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" name="Modèle 3D 1" descr="Arbre perdant ses feuilles">
                <a:extLst>
                  <a:ext uri="{FF2B5EF4-FFF2-40B4-BE49-F238E27FC236}">
                    <a16:creationId xmlns:a16="http://schemas.microsoft.com/office/drawing/2014/main" id="{39B2473E-E101-2ED2-DB2B-B2E7C7AFFBF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68154198"/>
                  </p:ext>
                </p:extLst>
              </p:nvPr>
            </p:nvGraphicFramePr>
            <p:xfrm>
              <a:off x="10403516" y="-17277"/>
              <a:ext cx="1578505" cy="1512734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1578505" cy="1512734"/>
                    </a:xfrm>
                    <a:prstGeom prst="rect">
                      <a:avLst/>
                    </a:prstGeom>
                  </am3d:spPr>
                  <am3d:camera>
                    <am3d:pos x="0" y="0" z="7476610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478843" d="1000000"/>
                    <am3d:preTrans dx="704510" dy="-13400344" dz="-310059"/>
                    <am3d:scale>
                      <am3d:sx n="1000000" d="1000000"/>
                      <am3d:sy n="1000000" d="1000000"/>
                      <am3d:sz n="1000000" d="1000000"/>
                    </am3d:scale>
                    <am3d:rot ax="322337" ay="-3247783" az="-261471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247079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" name="Modèle 3D 1" descr="Arbre perdant ses feuilles">
                <a:extLst>
                  <a:ext uri="{FF2B5EF4-FFF2-40B4-BE49-F238E27FC236}">
                    <a16:creationId xmlns:a16="http://schemas.microsoft.com/office/drawing/2014/main" id="{39B2473E-E101-2ED2-DB2B-B2E7C7AFFBF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403516" y="-17277"/>
                <a:ext cx="1578505" cy="151273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12277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mph" presetSubtype="128" repeatCount="indefinite" accel="10000" decel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DC5ED9-8FC9-5BB9-5E4D-13E7FB88EEB6}"/>
              </a:ext>
            </a:extLst>
          </p:cNvPr>
          <p:cNvSpPr txBox="1">
            <a:spLocks/>
          </p:cNvSpPr>
          <p:nvPr/>
        </p:nvSpPr>
        <p:spPr>
          <a:xfrm>
            <a:off x="618992" y="130589"/>
            <a:ext cx="8938191" cy="51595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  <a:ea typeface="Tahoma" panose="020B0604030504040204" pitchFamily="34" charset="0"/>
                <a:cs typeface="Times New Roman" panose="02020603050405020304" pitchFamily="18" charset="0"/>
              </a:rPr>
              <a:t>3. La germination de la graine- Cycle de vie :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223B36A-8CD8-4D5B-8038-39E551B2A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63" y="1280455"/>
            <a:ext cx="7957505" cy="2533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A1BF8331-E383-C1D9-8DBA-16EE740C0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58" y="1267806"/>
            <a:ext cx="285750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6408727-76CC-0F43-D48E-D748219E4892}"/>
              </a:ext>
            </a:extLst>
          </p:cNvPr>
          <p:cNvSpPr txBox="1"/>
          <p:nvPr/>
        </p:nvSpPr>
        <p:spPr>
          <a:xfrm>
            <a:off x="618992" y="4031292"/>
            <a:ext cx="1095401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dirty="0">
                <a:latin typeface="Comic Sans MS" panose="030F0702030302020204" pitchFamily="66" charset="0"/>
              </a:rPr>
              <a:t>Les caractéristiques de la graine lui permettent de survivre durant la mauvaise saison, comme l’été. Lorsque les conditions deviennent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favorables</a:t>
            </a:r>
            <a:r>
              <a:rPr lang="fr-FR" sz="2400" dirty="0">
                <a:latin typeface="Comic Sans MS" panose="030F0702030302020204" pitchFamily="66" charset="0"/>
              </a:rPr>
              <a:t> au printemps (pluie, température, etc.), la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germination</a:t>
            </a:r>
            <a:r>
              <a:rPr lang="fr-FR" sz="2400" dirty="0">
                <a:latin typeface="Comic Sans MS" panose="030F0702030302020204" pitchFamily="66" charset="0"/>
              </a:rPr>
              <a:t> commence. L’embryon utilise les réserves contenues dans la graine pour croître, formant d’abord une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petite</a:t>
            </a:r>
            <a:r>
              <a:rPr lang="fr-FR" sz="2400" dirty="0">
                <a:latin typeface="Comic Sans MS" panose="030F0702030302020204" pitchFamily="66" charset="0"/>
              </a:rPr>
              <a:t>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racine</a:t>
            </a:r>
            <a:r>
              <a:rPr lang="fr-FR" sz="2400" dirty="0">
                <a:latin typeface="Comic Sans MS" panose="030F0702030302020204" pitchFamily="66" charset="0"/>
              </a:rPr>
              <a:t> et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des</a:t>
            </a:r>
            <a:r>
              <a:rPr lang="fr-FR" sz="2400" dirty="0">
                <a:latin typeface="Comic Sans MS" panose="030F0702030302020204" pitchFamily="66" charset="0"/>
              </a:rPr>
              <a:t>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feuilles</a:t>
            </a:r>
            <a:r>
              <a:rPr lang="fr-FR" sz="2400" dirty="0">
                <a:latin typeface="Comic Sans MS" panose="030F0702030302020204" pitchFamily="66" charset="0"/>
              </a:rPr>
              <a:t>, avant de se développer en une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jeune</a:t>
            </a:r>
            <a:r>
              <a:rPr lang="fr-FR" sz="2400" dirty="0">
                <a:latin typeface="Comic Sans MS" panose="030F0702030302020204" pitchFamily="66" charset="0"/>
              </a:rPr>
              <a:t>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plantule</a:t>
            </a:r>
            <a:r>
              <a:rPr lang="fr-FR" sz="2400" dirty="0">
                <a:latin typeface="Comic Sans MS" panose="030F0702030302020204" pitchFamily="66" charset="0"/>
              </a:rPr>
              <a:t> qui deviendra une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plante</a:t>
            </a:r>
            <a:r>
              <a:rPr lang="fr-FR" sz="2400" dirty="0">
                <a:latin typeface="Comic Sans MS" panose="030F0702030302020204" pitchFamily="66" charset="0"/>
              </a:rPr>
              <a:t>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adulte</a:t>
            </a:r>
            <a:r>
              <a:rPr lang="fr-FR" sz="2400" dirty="0"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544C30F-98A4-0AF1-144F-7BF9787231DC}"/>
              </a:ext>
            </a:extLst>
          </p:cNvPr>
          <p:cNvSpPr txBox="1"/>
          <p:nvPr/>
        </p:nvSpPr>
        <p:spPr>
          <a:xfrm>
            <a:off x="962506" y="601093"/>
            <a:ext cx="9014113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wrap="square">
            <a:spAutoFit/>
          </a:bodyPr>
          <a:lstStyle/>
          <a:p>
            <a:pPr lvl="0" defTabSz="825500" hangingPunct="0"/>
            <a:r>
              <a:rPr lang="fr-FR" sz="2400" b="1" dirty="0">
                <a:solidFill>
                  <a:srgbClr val="0070C0"/>
                </a:solidFill>
                <a:latin typeface="Comic Sans MS" panose="030F0702030302020204" pitchFamily="66" charset="0"/>
                <a:cs typeface="Times New Roman" panose="02020603050405020304" pitchFamily="18" charset="0"/>
                <a:sym typeface="Helvetica Neue"/>
              </a:rPr>
              <a:t>a) Germination de la graine : 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Modèle 3D 2" descr="Arbre perdant ses feuilles">
                <a:extLst>
                  <a:ext uri="{FF2B5EF4-FFF2-40B4-BE49-F238E27FC236}">
                    <a16:creationId xmlns:a16="http://schemas.microsoft.com/office/drawing/2014/main" id="{208A5405-350E-5814-00E8-4B9ABF24E00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68154198"/>
                  </p:ext>
                </p:extLst>
              </p:nvPr>
            </p:nvGraphicFramePr>
            <p:xfrm>
              <a:off x="10403516" y="-17277"/>
              <a:ext cx="1578505" cy="1512734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1578505" cy="1512734"/>
                    </a:xfrm>
                    <a:prstGeom prst="rect">
                      <a:avLst/>
                    </a:prstGeom>
                  </am3d:spPr>
                  <am3d:camera>
                    <am3d:pos x="0" y="0" z="7476610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478843" d="1000000"/>
                    <am3d:preTrans dx="704510" dy="-13400344" dz="-310059"/>
                    <am3d:scale>
                      <am3d:sx n="1000000" d="1000000"/>
                      <am3d:sy n="1000000" d="1000000"/>
                      <am3d:sz n="1000000" d="1000000"/>
                    </am3d:scale>
                    <am3d:rot ax="322337" ay="-3247783" az="-261471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247079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Modèle 3D 2" descr="Arbre perdant ses feuilles">
                <a:extLst>
                  <a:ext uri="{FF2B5EF4-FFF2-40B4-BE49-F238E27FC236}">
                    <a16:creationId xmlns:a16="http://schemas.microsoft.com/office/drawing/2014/main" id="{208A5405-350E-5814-00E8-4B9ABF24E00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403516" y="-17277"/>
                <a:ext cx="1578505" cy="151273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23625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mph" presetSubtype="128" repeatCount="indefinite" accel="10000" decel="1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0A468D-4F09-3979-2764-D8953300D9EC}"/>
              </a:ext>
            </a:extLst>
          </p:cNvPr>
          <p:cNvSpPr txBox="1"/>
          <p:nvPr/>
        </p:nvSpPr>
        <p:spPr>
          <a:xfrm>
            <a:off x="660665" y="290375"/>
            <a:ext cx="9014113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wrap="square">
            <a:spAutoFit/>
          </a:bodyPr>
          <a:lstStyle/>
          <a:p>
            <a:pPr lvl="0" defTabSz="825500" hangingPunct="0"/>
            <a:r>
              <a:rPr lang="fr-FR" sz="2400" b="1" dirty="0">
                <a:solidFill>
                  <a:srgbClr val="0070C0"/>
                </a:solidFill>
                <a:latin typeface="Comic Sans MS" panose="030F0702030302020204" pitchFamily="66" charset="0"/>
                <a:cs typeface="Times New Roman" panose="02020603050405020304" pitchFamily="18" charset="0"/>
                <a:sym typeface="Helvetica Neue"/>
              </a:rPr>
              <a:t>b) Cycle de la vie :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A6038EA-DD02-7229-BC38-E80A913345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943" y="0"/>
            <a:ext cx="5073521" cy="685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4FF1817-2BD2-0E06-7177-6F139DDA4392}"/>
              </a:ext>
            </a:extLst>
          </p:cNvPr>
          <p:cNvSpPr txBox="1"/>
          <p:nvPr/>
        </p:nvSpPr>
        <p:spPr>
          <a:xfrm>
            <a:off x="243415" y="1443841"/>
            <a:ext cx="565952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Comic Sans MS" panose="030F0702030302020204" pitchFamily="66" charset="0"/>
              </a:rPr>
              <a:t>1 = plante fleurie </a:t>
            </a:r>
          </a:p>
          <a:p>
            <a:r>
              <a:rPr lang="fr-FR" sz="2800" dirty="0">
                <a:latin typeface="Comic Sans MS" panose="030F0702030302020204" pitchFamily="66" charset="0"/>
              </a:rPr>
              <a:t>2 = fleur</a:t>
            </a:r>
          </a:p>
          <a:p>
            <a:r>
              <a:rPr lang="fr-FR" sz="2800" dirty="0">
                <a:latin typeface="Comic Sans MS" panose="030F0702030302020204" pitchFamily="66" charset="0"/>
              </a:rPr>
              <a:t>3 = ovule </a:t>
            </a:r>
          </a:p>
          <a:p>
            <a:r>
              <a:rPr lang="fr-FR" sz="2800" dirty="0">
                <a:latin typeface="Comic Sans MS" panose="030F0702030302020204" pitchFamily="66" charset="0"/>
              </a:rPr>
              <a:t>4 = grains de pollen</a:t>
            </a:r>
          </a:p>
          <a:p>
            <a:r>
              <a:rPr lang="fr-FR" sz="2800" dirty="0">
                <a:latin typeface="Comic Sans MS" panose="030F0702030302020204" pitchFamily="66" charset="0"/>
              </a:rPr>
              <a:t>5 = gamète femelle = oosphère </a:t>
            </a:r>
          </a:p>
          <a:p>
            <a:r>
              <a:rPr lang="fr-FR" sz="2800" dirty="0">
                <a:latin typeface="Comic Sans MS" panose="030F0702030302020204" pitchFamily="66" charset="0"/>
              </a:rPr>
              <a:t>6 = gamète mâle = anthérozoïdes</a:t>
            </a:r>
          </a:p>
          <a:p>
            <a:r>
              <a:rPr lang="fr-FR" sz="2800" dirty="0">
                <a:latin typeface="Comic Sans MS" panose="030F0702030302020204" pitchFamily="66" charset="0"/>
              </a:rPr>
              <a:t>7 = fécondation</a:t>
            </a:r>
          </a:p>
          <a:p>
            <a:r>
              <a:rPr lang="fr-FR" sz="2800" dirty="0">
                <a:latin typeface="Comic Sans MS" panose="030F0702030302020204" pitchFamily="66" charset="0"/>
              </a:rPr>
              <a:t>8 = œuf </a:t>
            </a:r>
          </a:p>
          <a:p>
            <a:r>
              <a:rPr lang="fr-FR" sz="2800" dirty="0">
                <a:latin typeface="Comic Sans MS" panose="030F0702030302020204" pitchFamily="66" charset="0"/>
              </a:rPr>
              <a:t>9 = graine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Modèle 3D 2" descr="Arbre perdant ses feuilles">
                <a:extLst>
                  <a:ext uri="{FF2B5EF4-FFF2-40B4-BE49-F238E27FC236}">
                    <a16:creationId xmlns:a16="http://schemas.microsoft.com/office/drawing/2014/main" id="{84A9484C-5830-9CEA-D27F-00D27B87691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68154198"/>
                  </p:ext>
                </p:extLst>
              </p:nvPr>
            </p:nvGraphicFramePr>
            <p:xfrm>
              <a:off x="10403516" y="-17277"/>
              <a:ext cx="1578505" cy="1512734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1578505" cy="1512734"/>
                    </a:xfrm>
                    <a:prstGeom prst="rect">
                      <a:avLst/>
                    </a:prstGeom>
                  </am3d:spPr>
                  <am3d:camera>
                    <am3d:pos x="0" y="0" z="7476610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478843" d="1000000"/>
                    <am3d:preTrans dx="704510" dy="-13400344" dz="-310059"/>
                    <am3d:scale>
                      <am3d:sx n="1000000" d="1000000"/>
                      <am3d:sy n="1000000" d="1000000"/>
                      <am3d:sz n="1000000" d="1000000"/>
                    </am3d:scale>
                    <am3d:rot ax="322337" ay="-3247783" az="-261471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247079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Modèle 3D 2" descr="Arbre perdant ses feuilles">
                <a:extLst>
                  <a:ext uri="{FF2B5EF4-FFF2-40B4-BE49-F238E27FC236}">
                    <a16:creationId xmlns:a16="http://schemas.microsoft.com/office/drawing/2014/main" id="{84A9484C-5830-9CEA-D27F-00D27B87691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03516" y="-17277"/>
                <a:ext cx="1578505" cy="151273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21352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mph" presetSubtype="128" repeatCount="indefinite" accel="10000" decel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886D2BB-9F56-D35B-F990-D27D396096F2}"/>
              </a:ext>
            </a:extLst>
          </p:cNvPr>
          <p:cNvSpPr txBox="1"/>
          <p:nvPr/>
        </p:nvSpPr>
        <p:spPr>
          <a:xfrm>
            <a:off x="0" y="110462"/>
            <a:ext cx="1057330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Activité 2 : la reproduction sexuée chez les plantes sans fleurs (ex: les fougères)</a:t>
            </a:r>
          </a:p>
          <a:p>
            <a:pPr algn="ctr" rtl="1"/>
            <a:r>
              <a:rPr lang="ar-MA" sz="28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النشاط الثاني: التوالد الجنسي عند النباتات اللازهرية (مثال: السرخسيات)</a:t>
            </a:r>
            <a:endParaRPr lang="fr-FR" sz="2800" b="1" dirty="0">
              <a:solidFill>
                <a:srgbClr val="00B050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381C259-0C5D-E0FA-6FCF-72B7471C9A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99" y="2224235"/>
            <a:ext cx="5547948" cy="3633600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Modèle 3D 4" descr="Arbre perdant ses feuilles">
                <a:extLst>
                  <a:ext uri="{FF2B5EF4-FFF2-40B4-BE49-F238E27FC236}">
                    <a16:creationId xmlns:a16="http://schemas.microsoft.com/office/drawing/2014/main" id="{003060DB-E402-34B9-B6AD-999D89B9573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27705807"/>
                  </p:ext>
                </p:extLst>
              </p:nvPr>
            </p:nvGraphicFramePr>
            <p:xfrm>
              <a:off x="10403516" y="-17277"/>
              <a:ext cx="1578505" cy="1512734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1578505" cy="1512734"/>
                    </a:xfrm>
                    <a:prstGeom prst="rect">
                      <a:avLst/>
                    </a:prstGeom>
                  </am3d:spPr>
                  <am3d:camera>
                    <am3d:pos x="0" y="0" z="7476610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478843" d="1000000"/>
                    <am3d:preTrans dx="704510" dy="-13400344" dz="-310059"/>
                    <am3d:scale>
                      <am3d:sx n="1000000" d="1000000"/>
                      <am3d:sy n="1000000" d="1000000"/>
                      <am3d:sz n="1000000" d="1000000"/>
                    </am3d:scale>
                    <am3d:rot ax="322337" ay="-3247783" az="-261471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247079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Modèle 3D 4" descr="Arbre perdant ses feuilles">
                <a:extLst>
                  <a:ext uri="{FF2B5EF4-FFF2-40B4-BE49-F238E27FC236}">
                    <a16:creationId xmlns:a16="http://schemas.microsoft.com/office/drawing/2014/main" id="{003060DB-E402-34B9-B6AD-999D89B9573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03516" y="-17277"/>
                <a:ext cx="1578505" cy="1512734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EFA530F9-5EC5-9173-6AA7-E9D37B7E68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661" y="2224235"/>
            <a:ext cx="4744720" cy="3792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010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mph" presetSubtype="128" repeatCount="indefinite" accel="10000" decel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3C7925F-E60C-0F74-5732-4BD3E983E4F0}"/>
              </a:ext>
            </a:extLst>
          </p:cNvPr>
          <p:cNvSpPr txBox="1"/>
          <p:nvPr/>
        </p:nvSpPr>
        <p:spPr>
          <a:xfrm>
            <a:off x="640080" y="193040"/>
            <a:ext cx="6410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A – organes reproducteurs et gamètes chez les fougères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A271AF7-3A17-6AFC-E758-10436E0398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92" t="1185" r="1802" b="10222"/>
          <a:stretch/>
        </p:blipFill>
        <p:spPr>
          <a:xfrm>
            <a:off x="6502400" y="193040"/>
            <a:ext cx="5425440" cy="64245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A04AC6B-DF56-B335-3EEA-2DE4D05BCB85}"/>
              </a:ext>
            </a:extLst>
          </p:cNvPr>
          <p:cNvSpPr txBox="1"/>
          <p:nvPr/>
        </p:nvSpPr>
        <p:spPr>
          <a:xfrm>
            <a:off x="640080" y="2043837"/>
            <a:ext cx="5334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Comic Sans MS" panose="030F0702030302020204" pitchFamily="66" charset="0"/>
              </a:rPr>
              <a:t>1 = feuille face dorsale </a:t>
            </a:r>
          </a:p>
          <a:p>
            <a:r>
              <a:rPr lang="fr-FR" sz="3200" dirty="0">
                <a:latin typeface="Comic Sans MS" panose="030F0702030302020204" pitchFamily="66" charset="0"/>
              </a:rPr>
              <a:t>2 = feuille face ventrale</a:t>
            </a:r>
          </a:p>
          <a:p>
            <a:r>
              <a:rPr lang="fr-FR" sz="3200" dirty="0">
                <a:latin typeface="Comic Sans MS" panose="030F0702030302020204" pitchFamily="66" charset="0"/>
              </a:rPr>
              <a:t>3 = feuille en crosse </a:t>
            </a:r>
          </a:p>
          <a:p>
            <a:r>
              <a:rPr lang="fr-FR" sz="3200" dirty="0">
                <a:latin typeface="Comic Sans MS" panose="030F0702030302020204" pitchFamily="66" charset="0"/>
              </a:rPr>
              <a:t>4 = rhizome </a:t>
            </a:r>
          </a:p>
          <a:p>
            <a:r>
              <a:rPr lang="fr-FR" sz="3200" dirty="0">
                <a:latin typeface="Comic Sans MS" panose="030F0702030302020204" pitchFamily="66" charset="0"/>
              </a:rPr>
              <a:t>5 = racine adventive </a:t>
            </a:r>
          </a:p>
          <a:p>
            <a:r>
              <a:rPr lang="fr-FR" sz="3200" dirty="0">
                <a:latin typeface="Comic Sans MS" panose="030F0702030302020204" pitchFamily="66" charset="0"/>
              </a:rPr>
              <a:t>6 = sores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" name="Modèle 3D 5" descr="Arbre perdant ses feuilles">
                <a:extLst>
                  <a:ext uri="{FF2B5EF4-FFF2-40B4-BE49-F238E27FC236}">
                    <a16:creationId xmlns:a16="http://schemas.microsoft.com/office/drawing/2014/main" id="{2C7B9FF1-FEB2-86FD-E996-593D76D7741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90075876"/>
                  </p:ext>
                </p:extLst>
              </p:nvPr>
            </p:nvGraphicFramePr>
            <p:xfrm>
              <a:off x="192716" y="5231148"/>
              <a:ext cx="1578505" cy="1512734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1578505" cy="1512734"/>
                    </a:xfrm>
                    <a:prstGeom prst="rect">
                      <a:avLst/>
                    </a:prstGeom>
                  </am3d:spPr>
                  <am3d:camera>
                    <am3d:pos x="0" y="0" z="7476610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478843" d="1000000"/>
                    <am3d:preTrans dx="704510" dy="-13400344" dz="-310059"/>
                    <am3d:scale>
                      <am3d:sx n="1000000" d="1000000"/>
                      <am3d:sy n="1000000" d="1000000"/>
                      <am3d:sz n="1000000" d="1000000"/>
                    </am3d:scale>
                    <am3d:rot ax="322337" ay="-3247783" az="-261471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247079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" name="Modèle 3D 5" descr="Arbre perdant ses feuilles">
                <a:extLst>
                  <a:ext uri="{FF2B5EF4-FFF2-40B4-BE49-F238E27FC236}">
                    <a16:creationId xmlns:a16="http://schemas.microsoft.com/office/drawing/2014/main" id="{2C7B9FF1-FEB2-86FD-E996-593D76D7741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2716" y="5231148"/>
                <a:ext cx="1578505" cy="151273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17424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mph" presetSubtype="128" repeatCount="indefinite" accel="10000" decel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F2394DF-A67F-64F8-A504-3CCFCDC239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853" y="96520"/>
            <a:ext cx="4921263" cy="66649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B65C34-DE6F-6F4E-50F4-F1F5BDE7C6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5243" y="1568282"/>
            <a:ext cx="6402263" cy="3013878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" name="Modèle 3D 5" descr="Arbre perdant ses feuilles">
                <a:extLst>
                  <a:ext uri="{FF2B5EF4-FFF2-40B4-BE49-F238E27FC236}">
                    <a16:creationId xmlns:a16="http://schemas.microsoft.com/office/drawing/2014/main" id="{7298878A-D8B5-ACBB-51BD-E7BC6FFEA60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57386735"/>
                  </p:ext>
                </p:extLst>
              </p:nvPr>
            </p:nvGraphicFramePr>
            <p:xfrm>
              <a:off x="10464476" y="-148528"/>
              <a:ext cx="1578505" cy="1512734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1578505" cy="1512734"/>
                    </a:xfrm>
                    <a:prstGeom prst="rect">
                      <a:avLst/>
                    </a:prstGeom>
                  </am3d:spPr>
                  <am3d:camera>
                    <am3d:pos x="0" y="0" z="7476610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478843" d="1000000"/>
                    <am3d:preTrans dx="704510" dy="-13400344" dz="-310059"/>
                    <am3d:scale>
                      <am3d:sx n="1000000" d="1000000"/>
                      <am3d:sy n="1000000" d="1000000"/>
                      <am3d:sz n="1000000" d="1000000"/>
                    </am3d:scale>
                    <am3d:rot ax="322337" ay="-3247783" az="-261471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247079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" name="Modèle 3D 5" descr="Arbre perdant ses feuilles">
                <a:extLst>
                  <a:ext uri="{FF2B5EF4-FFF2-40B4-BE49-F238E27FC236}">
                    <a16:creationId xmlns:a16="http://schemas.microsoft.com/office/drawing/2014/main" id="{7298878A-D8B5-ACBB-51BD-E7BC6FFEA60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464476" y="-148528"/>
                <a:ext cx="1578505" cy="151273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48140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mph" presetSubtype="128" repeatCount="indefinite" accel="10000" decel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4D0B418-7856-B575-C40B-AB97B14A51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30" t="1462" r="2345" b="1361"/>
          <a:stretch/>
        </p:blipFill>
        <p:spPr>
          <a:xfrm>
            <a:off x="2194560" y="101601"/>
            <a:ext cx="7721600" cy="67564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355E689-9776-6AC0-CF0F-18EDDC3CA72C}"/>
              </a:ext>
            </a:extLst>
          </p:cNvPr>
          <p:cNvSpPr txBox="1"/>
          <p:nvPr/>
        </p:nvSpPr>
        <p:spPr>
          <a:xfrm>
            <a:off x="9022080" y="701040"/>
            <a:ext cx="1950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FF0000"/>
                </a:solidFill>
              </a:rPr>
              <a:t>مشيرة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FF80700-A3E4-B4BD-4491-C974A6BFE8BC}"/>
              </a:ext>
            </a:extLst>
          </p:cNvPr>
          <p:cNvSpPr txBox="1"/>
          <p:nvPr/>
        </p:nvSpPr>
        <p:spPr>
          <a:xfrm>
            <a:off x="9753600" y="1885254"/>
            <a:ext cx="2021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FF0000"/>
                </a:solidFill>
              </a:rPr>
              <a:t>عضو انثوي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32BB964-320D-C9E7-24B7-8CB9510B059A}"/>
              </a:ext>
            </a:extLst>
          </p:cNvPr>
          <p:cNvSpPr txBox="1"/>
          <p:nvPr/>
        </p:nvSpPr>
        <p:spPr>
          <a:xfrm>
            <a:off x="9652000" y="2873068"/>
            <a:ext cx="2021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FF0000"/>
                </a:solidFill>
              </a:rPr>
              <a:t>عضو ذكري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7171872-AAD0-033A-C948-F9018B89537D}"/>
              </a:ext>
            </a:extLst>
          </p:cNvPr>
          <p:cNvSpPr txBox="1"/>
          <p:nvPr/>
        </p:nvSpPr>
        <p:spPr>
          <a:xfrm>
            <a:off x="9753600" y="4187917"/>
            <a:ext cx="2255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FF0000"/>
                </a:solidFill>
              </a:rPr>
              <a:t>زغب الامتصاص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0324B11-E225-B681-1BDB-1C925DC68059}"/>
              </a:ext>
            </a:extLst>
          </p:cNvPr>
          <p:cNvSpPr txBox="1"/>
          <p:nvPr/>
        </p:nvSpPr>
        <p:spPr>
          <a:xfrm>
            <a:off x="8188960" y="5016105"/>
            <a:ext cx="2255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FF0000"/>
                </a:solidFill>
              </a:rPr>
              <a:t>بوغ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4A31132-B65E-D40B-BAA2-81D5AA01828A}"/>
              </a:ext>
            </a:extLst>
          </p:cNvPr>
          <p:cNvSpPr txBox="1"/>
          <p:nvPr/>
        </p:nvSpPr>
        <p:spPr>
          <a:xfrm>
            <a:off x="6766560" y="6305468"/>
            <a:ext cx="2987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FF0000"/>
                </a:solidFill>
              </a:rPr>
              <a:t>رسم تخطيطي لمشيرة</a:t>
            </a:r>
            <a:endParaRPr lang="fr-FR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0" name="Modèle 3D 9" descr="Arbre perdant ses feuilles">
                <a:extLst>
                  <a:ext uri="{FF2B5EF4-FFF2-40B4-BE49-F238E27FC236}">
                    <a16:creationId xmlns:a16="http://schemas.microsoft.com/office/drawing/2014/main" id="{713DA173-8586-86E8-1D91-7DF52ED8201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57386735"/>
                  </p:ext>
                </p:extLst>
              </p:nvPr>
            </p:nvGraphicFramePr>
            <p:xfrm>
              <a:off x="10464476" y="-148528"/>
              <a:ext cx="1578505" cy="1512734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1578505" cy="1512734"/>
                    </a:xfrm>
                    <a:prstGeom prst="rect">
                      <a:avLst/>
                    </a:prstGeom>
                  </am3d:spPr>
                  <am3d:camera>
                    <am3d:pos x="0" y="0" z="7476610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478843" d="1000000"/>
                    <am3d:preTrans dx="704510" dy="-13400344" dz="-310059"/>
                    <am3d:scale>
                      <am3d:sx n="1000000" d="1000000"/>
                      <am3d:sy n="1000000" d="1000000"/>
                      <am3d:sz n="1000000" d="1000000"/>
                    </am3d:scale>
                    <am3d:rot ax="322337" ay="-3247783" az="-261471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247079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0" name="Modèle 3D 9" descr="Arbre perdant ses feuilles">
                <a:extLst>
                  <a:ext uri="{FF2B5EF4-FFF2-40B4-BE49-F238E27FC236}">
                    <a16:creationId xmlns:a16="http://schemas.microsoft.com/office/drawing/2014/main" id="{713DA173-8586-86E8-1D91-7DF52ED8201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64476" y="-148528"/>
                <a:ext cx="1578505" cy="151273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5876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mph" presetSubtype="128" repeatCount="indefinite" accel="10000" decel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E9ACD872-83F5-2197-B18A-4533DFC8CFB4}"/>
              </a:ext>
            </a:extLst>
          </p:cNvPr>
          <p:cNvSpPr txBox="1"/>
          <p:nvPr/>
        </p:nvSpPr>
        <p:spPr>
          <a:xfrm>
            <a:off x="513080" y="316637"/>
            <a:ext cx="1096264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dirty="0">
                <a:latin typeface="Comic Sans MS" panose="030F0702030302020204" pitchFamily="66" charset="0"/>
              </a:rPr>
              <a:t>Chez les fougères, la face dorsale (inférieure) des feuilles porte des groupes de </a:t>
            </a:r>
            <a:r>
              <a:rPr lang="fr-F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sporanges</a:t>
            </a:r>
            <a:r>
              <a:rPr lang="fr-FR" sz="2800" dirty="0">
                <a:latin typeface="Comic Sans MS" panose="030F0702030302020204" pitchFamily="66" charset="0"/>
              </a:rPr>
              <a:t> contenant des </a:t>
            </a:r>
            <a:r>
              <a:rPr lang="fr-F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spores</a:t>
            </a:r>
            <a:r>
              <a:rPr lang="fr-FR" sz="2800" dirty="0">
                <a:latin typeface="Comic Sans MS" panose="030F0702030302020204" pitchFamily="66" charset="0"/>
              </a:rPr>
              <a:t>. À maturité, les sporanges se rompent et libèrent des </a:t>
            </a:r>
            <a:r>
              <a:rPr lang="fr-F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spores</a:t>
            </a:r>
            <a:r>
              <a:rPr lang="fr-FR" sz="2800" dirty="0">
                <a:latin typeface="Comic Sans MS" panose="030F0702030302020204" pitchFamily="66" charset="0"/>
              </a:rPr>
              <a:t> </a:t>
            </a:r>
            <a:r>
              <a:rPr lang="fr-F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microscopiques</a:t>
            </a:r>
            <a:r>
              <a:rPr lang="fr-FR" sz="2800" dirty="0">
                <a:latin typeface="Comic Sans MS" panose="030F0702030302020204" pitchFamily="66" charset="0"/>
              </a:rPr>
              <a:t> dispersées par le vent. En </a:t>
            </a:r>
            <a:r>
              <a:rPr lang="fr-F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germant</a:t>
            </a:r>
            <a:r>
              <a:rPr lang="fr-FR" sz="2800" dirty="0">
                <a:latin typeface="Comic Sans MS" panose="030F0702030302020204" pitchFamily="66" charset="0"/>
              </a:rPr>
              <a:t> </a:t>
            </a:r>
            <a:r>
              <a:rPr lang="fr-F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sur</a:t>
            </a:r>
            <a:r>
              <a:rPr lang="fr-FR" sz="2800" dirty="0">
                <a:latin typeface="Comic Sans MS" panose="030F0702030302020204" pitchFamily="66" charset="0"/>
              </a:rPr>
              <a:t> </a:t>
            </a:r>
            <a:r>
              <a:rPr lang="fr-F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le</a:t>
            </a:r>
            <a:r>
              <a:rPr lang="fr-FR" sz="2800" dirty="0">
                <a:latin typeface="Comic Sans MS" panose="030F0702030302020204" pitchFamily="66" charset="0"/>
              </a:rPr>
              <a:t> </a:t>
            </a:r>
            <a:r>
              <a:rPr lang="fr-F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sol</a:t>
            </a:r>
            <a:r>
              <a:rPr lang="fr-FR" sz="2800" dirty="0">
                <a:latin typeface="Comic Sans MS" panose="030F0702030302020204" pitchFamily="66" charset="0"/>
              </a:rPr>
              <a:t>, ces spores donnent un </a:t>
            </a:r>
            <a:r>
              <a:rPr lang="fr-F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prothalle</a:t>
            </a:r>
            <a:r>
              <a:rPr lang="fr-FR" sz="2800" dirty="0">
                <a:latin typeface="Comic Sans MS" panose="030F0702030302020204" pitchFamily="66" charset="0"/>
              </a:rPr>
              <a:t>, petite plante verte en forme de cœur, qui porte les </a:t>
            </a:r>
            <a:r>
              <a:rPr lang="fr-F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organes</a:t>
            </a:r>
            <a:r>
              <a:rPr lang="fr-FR" sz="2800" dirty="0">
                <a:latin typeface="Comic Sans MS" panose="030F0702030302020204" pitchFamily="66" charset="0"/>
              </a:rPr>
              <a:t> </a:t>
            </a:r>
            <a:r>
              <a:rPr lang="fr-F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mâle</a:t>
            </a:r>
            <a:r>
              <a:rPr lang="fr-FR" sz="2800" dirty="0">
                <a:latin typeface="Comic Sans MS" panose="030F0702030302020204" pitchFamily="66" charset="0"/>
              </a:rPr>
              <a:t> et </a:t>
            </a:r>
            <a:r>
              <a:rPr lang="fr-F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femelle</a:t>
            </a:r>
            <a:r>
              <a:rPr lang="fr-FR" sz="2800" dirty="0">
                <a:latin typeface="Comic Sans MS" panose="030F0702030302020204" pitchFamily="66" charset="0"/>
              </a:rPr>
              <a:t> produisant </a:t>
            </a:r>
            <a:r>
              <a:rPr lang="fr-F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les</a:t>
            </a:r>
            <a:r>
              <a:rPr lang="fr-FR" sz="2800" dirty="0">
                <a:latin typeface="Comic Sans MS" panose="030F0702030302020204" pitchFamily="66" charset="0"/>
              </a:rPr>
              <a:t> </a:t>
            </a:r>
            <a:r>
              <a:rPr lang="fr-F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gamètes</a:t>
            </a:r>
            <a:r>
              <a:rPr lang="fr-FR" sz="2800" dirty="0"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9937ADD-FED9-E9BB-3EB6-C8ACA7B6428F}"/>
              </a:ext>
            </a:extLst>
          </p:cNvPr>
          <p:cNvSpPr txBox="1"/>
          <p:nvPr/>
        </p:nvSpPr>
        <p:spPr>
          <a:xfrm>
            <a:off x="465139" y="3534511"/>
            <a:ext cx="599948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2400" dirty="0"/>
              <a:t>عند السرخسيات، تحمل الجهة السفلية للأوراق مجموعات من </a:t>
            </a:r>
            <a:r>
              <a:rPr lang="ar-MA" sz="2400" b="1" dirty="0">
                <a:solidFill>
                  <a:srgbClr val="FF0000"/>
                </a:solidFill>
              </a:rPr>
              <a:t>الأكياس</a:t>
            </a:r>
            <a:r>
              <a:rPr lang="ar-MA" sz="2400" dirty="0"/>
              <a:t> </a:t>
            </a:r>
            <a:r>
              <a:rPr lang="ar-MA" sz="2400" b="1" dirty="0">
                <a:solidFill>
                  <a:srgbClr val="FF0000"/>
                </a:solidFill>
              </a:rPr>
              <a:t>البوغية</a:t>
            </a:r>
            <a:r>
              <a:rPr lang="ar-MA" sz="2400" dirty="0"/>
              <a:t> التي تحتوي على </a:t>
            </a:r>
            <a:r>
              <a:rPr lang="ar-MA" sz="2400" b="1" dirty="0">
                <a:solidFill>
                  <a:srgbClr val="FF0000"/>
                </a:solidFill>
              </a:rPr>
              <a:t>الأبواغ</a:t>
            </a:r>
            <a:r>
              <a:rPr lang="ar-MA" sz="2400" dirty="0"/>
              <a:t>. وعند النضج، تنفجر هذه الأكياس وتُطلق </a:t>
            </a:r>
            <a:r>
              <a:rPr lang="ar-MA" sz="2400" b="1" dirty="0">
                <a:solidFill>
                  <a:srgbClr val="FF0000"/>
                </a:solidFill>
              </a:rPr>
              <a:t>أبواغًا</a:t>
            </a:r>
            <a:r>
              <a:rPr lang="ar-MA" sz="2400" dirty="0"/>
              <a:t> </a:t>
            </a:r>
            <a:r>
              <a:rPr lang="ar-MA" sz="2400" b="1" dirty="0">
                <a:solidFill>
                  <a:srgbClr val="FF0000"/>
                </a:solidFill>
              </a:rPr>
              <a:t>مجهرية</a:t>
            </a:r>
            <a:r>
              <a:rPr lang="ar-MA" sz="2400" dirty="0"/>
              <a:t> تُنقل بواسطة الرياح. وعندما تسقط الأبواغ على التربة، </a:t>
            </a:r>
            <a:r>
              <a:rPr lang="ar-MA" sz="2400" b="1" dirty="0">
                <a:solidFill>
                  <a:srgbClr val="FF0000"/>
                </a:solidFill>
              </a:rPr>
              <a:t>تنبت</a:t>
            </a:r>
            <a:r>
              <a:rPr lang="ar-MA" sz="2400" dirty="0"/>
              <a:t> لتعطي نباتًا أخضر صغيرًا على شكل قلب يُسمى "</a:t>
            </a:r>
            <a:r>
              <a:rPr lang="ar-MA" sz="2400" b="1" dirty="0">
                <a:solidFill>
                  <a:srgbClr val="FF0000"/>
                </a:solidFill>
              </a:rPr>
              <a:t>المشيرة</a:t>
            </a:r>
            <a:r>
              <a:rPr lang="ar-MA" sz="2400" dirty="0"/>
              <a:t>"، وهو يحمل </a:t>
            </a:r>
            <a:r>
              <a:rPr lang="ar-MA" sz="2400" b="1" dirty="0">
                <a:solidFill>
                  <a:srgbClr val="FF0000"/>
                </a:solidFill>
              </a:rPr>
              <a:t>عضوًا</a:t>
            </a:r>
            <a:r>
              <a:rPr lang="ar-MA" sz="2400" dirty="0"/>
              <a:t> </a:t>
            </a:r>
            <a:r>
              <a:rPr lang="ar-MA" sz="2400" b="1" dirty="0">
                <a:solidFill>
                  <a:srgbClr val="FF0000"/>
                </a:solidFill>
              </a:rPr>
              <a:t>ذكريًا</a:t>
            </a:r>
            <a:r>
              <a:rPr lang="ar-MA" sz="2400" dirty="0"/>
              <a:t> يُنتج </a:t>
            </a:r>
            <a:r>
              <a:rPr lang="ar-MA" sz="2400" b="1" dirty="0">
                <a:solidFill>
                  <a:srgbClr val="FF0000"/>
                </a:solidFill>
              </a:rPr>
              <a:t>الأمشاج</a:t>
            </a:r>
            <a:r>
              <a:rPr lang="ar-MA" sz="2400" dirty="0"/>
              <a:t> </a:t>
            </a:r>
            <a:r>
              <a:rPr lang="ar-MA" sz="2400" b="1" dirty="0">
                <a:solidFill>
                  <a:srgbClr val="FF0000"/>
                </a:solidFill>
              </a:rPr>
              <a:t>الذكرية</a:t>
            </a:r>
            <a:r>
              <a:rPr lang="ar-MA" sz="2400" dirty="0"/>
              <a:t>، </a:t>
            </a:r>
            <a:r>
              <a:rPr lang="ar-MA" sz="2400" b="1" dirty="0">
                <a:solidFill>
                  <a:srgbClr val="FF0000"/>
                </a:solidFill>
              </a:rPr>
              <a:t>وعضوًا</a:t>
            </a:r>
            <a:r>
              <a:rPr lang="ar-MA" sz="2400" dirty="0"/>
              <a:t> </a:t>
            </a:r>
            <a:r>
              <a:rPr lang="ar-MA" sz="2400" b="1" dirty="0">
                <a:solidFill>
                  <a:srgbClr val="FF0000"/>
                </a:solidFill>
              </a:rPr>
              <a:t>أنثويًا</a:t>
            </a:r>
            <a:r>
              <a:rPr lang="ar-MA" sz="2400" dirty="0"/>
              <a:t> يُنتج </a:t>
            </a:r>
            <a:r>
              <a:rPr lang="ar-MA" sz="2400" b="1" dirty="0">
                <a:solidFill>
                  <a:srgbClr val="FF0000"/>
                </a:solidFill>
              </a:rPr>
              <a:t>المشيج</a:t>
            </a:r>
            <a:r>
              <a:rPr lang="ar-MA" sz="2400" dirty="0"/>
              <a:t> </a:t>
            </a:r>
            <a:r>
              <a:rPr lang="ar-MA" sz="2400" b="1" dirty="0">
                <a:solidFill>
                  <a:srgbClr val="FF0000"/>
                </a:solidFill>
              </a:rPr>
              <a:t>الأنثوي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AD2D3A3-6A1A-DA8F-BCCB-47BC531DC2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2539" y="3087471"/>
            <a:ext cx="5690058" cy="320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4180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C840C0E-D55C-092D-B8C2-2908E3A4F924}"/>
              </a:ext>
            </a:extLst>
          </p:cNvPr>
          <p:cNvSpPr txBox="1"/>
          <p:nvPr/>
        </p:nvSpPr>
        <p:spPr>
          <a:xfrm>
            <a:off x="640080" y="193040"/>
            <a:ext cx="10739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A – fécondation et cycle de vie chez les fougères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88E4B11-73C9-4313-BA85-75CA2AC88A10}"/>
              </a:ext>
            </a:extLst>
          </p:cNvPr>
          <p:cNvSpPr txBox="1"/>
          <p:nvPr/>
        </p:nvSpPr>
        <p:spPr>
          <a:xfrm>
            <a:off x="985520" y="716260"/>
            <a:ext cx="10739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1. La fécondation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F847DCB-0846-899D-D166-4B7406AF7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9640" y="716260"/>
            <a:ext cx="6003541" cy="607062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1D2EE1C-A3EE-8627-0E19-74A4C8C7906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3014"/>
          <a:stretch/>
        </p:blipFill>
        <p:spPr>
          <a:xfrm>
            <a:off x="883920" y="1373628"/>
            <a:ext cx="4155440" cy="295621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5519424-0E6F-5E49-65C8-1803660506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478" t="4798" r="1851" b="2830"/>
          <a:stretch/>
        </p:blipFill>
        <p:spPr>
          <a:xfrm>
            <a:off x="985520" y="4329844"/>
            <a:ext cx="3850640" cy="239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7260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4DB5908-5951-8356-BCBF-B2E27A5DA1EC}"/>
              </a:ext>
            </a:extLst>
          </p:cNvPr>
          <p:cNvSpPr txBox="1"/>
          <p:nvPr/>
        </p:nvSpPr>
        <p:spPr>
          <a:xfrm>
            <a:off x="746760" y="228580"/>
            <a:ext cx="2890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2. Cycle de vie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FBCD512-7DE9-00FA-CE97-F8A15D7033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2068" y="228580"/>
            <a:ext cx="6658904" cy="6154009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Modèle 3D 4" descr="Arbre perdant ses feuilles">
                <a:extLst>
                  <a:ext uri="{FF2B5EF4-FFF2-40B4-BE49-F238E27FC236}">
                    <a16:creationId xmlns:a16="http://schemas.microsoft.com/office/drawing/2014/main" id="{EE8FD354-8BE8-AFF9-146D-DCCBAA46CF1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57386735"/>
                  </p:ext>
                </p:extLst>
              </p:nvPr>
            </p:nvGraphicFramePr>
            <p:xfrm>
              <a:off x="10464476" y="-148528"/>
              <a:ext cx="1578505" cy="1512734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1578505" cy="1512734"/>
                    </a:xfrm>
                    <a:prstGeom prst="rect">
                      <a:avLst/>
                    </a:prstGeom>
                  </am3d:spPr>
                  <am3d:camera>
                    <am3d:pos x="0" y="0" z="7476610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478843" d="1000000"/>
                    <am3d:preTrans dx="704510" dy="-13400344" dz="-310059"/>
                    <am3d:scale>
                      <am3d:sx n="1000000" d="1000000"/>
                      <am3d:sy n="1000000" d="1000000"/>
                      <am3d:sz n="1000000" d="1000000"/>
                    </am3d:scale>
                    <am3d:rot ax="322337" ay="-3247783" az="-261471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247079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Modèle 3D 4" descr="Arbre perdant ses feuilles">
                <a:extLst>
                  <a:ext uri="{FF2B5EF4-FFF2-40B4-BE49-F238E27FC236}">
                    <a16:creationId xmlns:a16="http://schemas.microsoft.com/office/drawing/2014/main" id="{EE8FD354-8BE8-AFF9-146D-DCCBAA46CF1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64476" y="-148528"/>
                <a:ext cx="1578505" cy="151273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11644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mph" presetSubtype="128" repeatCount="indefinite" accel="10000" decel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EEACB5-B179-9B80-E7F0-29FBC8F7159E}"/>
              </a:ext>
            </a:extLst>
          </p:cNvPr>
          <p:cNvSpPr txBox="1"/>
          <p:nvPr/>
        </p:nvSpPr>
        <p:spPr>
          <a:xfrm>
            <a:off x="883920" y="0"/>
            <a:ext cx="105733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Activité 3 : La multiplication végétative</a:t>
            </a:r>
          </a:p>
          <a:p>
            <a:pPr algn="ctr" rtl="1"/>
            <a:r>
              <a:rPr lang="ar-MA" sz="28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النشاط الثالث: التكاثر النباتي</a:t>
            </a:r>
            <a:endParaRPr lang="fr-FR" sz="2800" b="1" dirty="0">
              <a:solidFill>
                <a:srgbClr val="00B050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913A44D-E4EA-16F7-78CB-179EFC2E185D}"/>
              </a:ext>
            </a:extLst>
          </p:cNvPr>
          <p:cNvSpPr txBox="1"/>
          <p:nvPr/>
        </p:nvSpPr>
        <p:spPr>
          <a:xfrm>
            <a:off x="457200" y="1352115"/>
            <a:ext cx="71221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dirty="0">
                <a:latin typeface="Comic Sans MS" panose="030F0702030302020204" pitchFamily="66" charset="0"/>
                <a:sym typeface="Changa One"/>
              </a:rPr>
              <a:t>La multiplication végétative est un mode de reproduction des végétaux qui n’implique  pas de fécondation, elle s’oppose à la reproduction sexuée.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7F2D019-7F33-8224-C875-A444294828C2}"/>
              </a:ext>
            </a:extLst>
          </p:cNvPr>
          <p:cNvSpPr txBox="1"/>
          <p:nvPr/>
        </p:nvSpPr>
        <p:spPr>
          <a:xfrm>
            <a:off x="528320" y="3138707"/>
            <a:ext cx="6979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B – Multiplication végétative naturelle </a:t>
            </a:r>
            <a:r>
              <a:rPr lang="ar-MA" sz="2800" b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التكاثر النباتي الطبيعي</a:t>
            </a:r>
            <a:endParaRPr lang="fr-FR" sz="2800" b="1" dirty="0">
              <a:solidFill>
                <a:srgbClr val="FF0000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9EEAAA1-7485-7C33-470D-2DE498BB7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4725" y="949725"/>
            <a:ext cx="3712500" cy="563686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09B9B0D-DC7A-FD16-0C3F-42C68203558D}"/>
              </a:ext>
            </a:extLst>
          </p:cNvPr>
          <p:cNvSpPr txBox="1"/>
          <p:nvPr/>
        </p:nvSpPr>
        <p:spPr>
          <a:xfrm>
            <a:off x="883920" y="4299586"/>
            <a:ext cx="543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1. Par le bulbe </a:t>
            </a:r>
            <a:r>
              <a:rPr lang="ar-MA" sz="28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عن طريق البصلة</a:t>
            </a:r>
            <a:endParaRPr lang="fr-FR" sz="2800" b="1" dirty="0">
              <a:solidFill>
                <a:srgbClr val="00B050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3162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ED2EBE9-2971-CFE3-D998-D3726AC8EA5E}"/>
              </a:ext>
            </a:extLst>
          </p:cNvPr>
          <p:cNvSpPr txBox="1"/>
          <p:nvPr/>
        </p:nvSpPr>
        <p:spPr>
          <a:xfrm>
            <a:off x="467360" y="306706"/>
            <a:ext cx="690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2. Par le tubercule </a:t>
            </a:r>
            <a:r>
              <a:rPr lang="ar-MA" sz="28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عن طريق الدرنة</a:t>
            </a:r>
            <a:endParaRPr lang="fr-FR" sz="2800" b="1" dirty="0">
              <a:solidFill>
                <a:srgbClr val="00B050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2FC9B2C-47B0-11A4-D767-B9689C45CAD0}"/>
              </a:ext>
            </a:extLst>
          </p:cNvPr>
          <p:cNvSpPr txBox="1"/>
          <p:nvPr/>
        </p:nvSpPr>
        <p:spPr>
          <a:xfrm>
            <a:off x="467360" y="2777074"/>
            <a:ext cx="6096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/>
                </a:solidFill>
                <a:latin typeface="Comic Sans MS" panose="030F0702030302020204" pitchFamily="66" charset="0"/>
              </a:rPr>
              <a:t>Titre : </a:t>
            </a:r>
            <a:r>
              <a:rPr lang="fr-FR" sz="2800" dirty="0">
                <a:latin typeface="Comic Sans MS" panose="030F0702030302020204" pitchFamily="66" charset="0"/>
              </a:rPr>
              <a:t>multiplication végétative chez la pomme de terre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B62C936-EFD7-0E6B-A9F1-C76B0DB94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3107" y="0"/>
            <a:ext cx="355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9620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82DED9E-358D-B635-58EC-644B4A80AC3B}"/>
              </a:ext>
            </a:extLst>
          </p:cNvPr>
          <p:cNvSpPr txBox="1"/>
          <p:nvPr/>
        </p:nvSpPr>
        <p:spPr>
          <a:xfrm>
            <a:off x="640080" y="193040"/>
            <a:ext cx="10739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B – Multiplication végétative artificielle </a:t>
            </a:r>
            <a:r>
              <a:rPr lang="ar-MA" sz="2800" b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التكاثر النباتي الاصطناعي</a:t>
            </a:r>
            <a:endParaRPr lang="fr-FR" sz="2800" b="1" dirty="0">
              <a:solidFill>
                <a:srgbClr val="FF0000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E17124C-91EE-70B0-6A0F-162993D7646A}"/>
              </a:ext>
            </a:extLst>
          </p:cNvPr>
          <p:cNvSpPr txBox="1"/>
          <p:nvPr/>
        </p:nvSpPr>
        <p:spPr>
          <a:xfrm>
            <a:off x="985520" y="716260"/>
            <a:ext cx="10739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1. Le bouturage </a:t>
            </a:r>
            <a:r>
              <a:rPr lang="ar-MA" sz="28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الافتسال</a:t>
            </a:r>
            <a:endParaRPr lang="fr-FR" sz="2800" b="1" dirty="0">
              <a:solidFill>
                <a:srgbClr val="00B050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C7C5FEF-3AF5-ABAF-BBF4-676C971394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62570" y="1239480"/>
            <a:ext cx="7686767" cy="561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5984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04D8E5A-D6E3-F890-3E18-FCC9F6D90FAD}"/>
              </a:ext>
            </a:extLst>
          </p:cNvPr>
          <p:cNvSpPr txBox="1"/>
          <p:nvPr/>
        </p:nvSpPr>
        <p:spPr>
          <a:xfrm>
            <a:off x="726440" y="269220"/>
            <a:ext cx="10739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2. Le marcottage </a:t>
            </a:r>
            <a:r>
              <a:rPr lang="ar-MA" sz="28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الترقيد</a:t>
            </a:r>
            <a:endParaRPr lang="fr-FR" sz="2800" b="1" dirty="0">
              <a:solidFill>
                <a:srgbClr val="00B050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22F444F-3736-1395-F1EB-757F89E9A0DD}"/>
              </a:ext>
            </a:extLst>
          </p:cNvPr>
          <p:cNvGrpSpPr/>
          <p:nvPr/>
        </p:nvGrpSpPr>
        <p:grpSpPr>
          <a:xfrm>
            <a:off x="2092960" y="781596"/>
            <a:ext cx="8437762" cy="6091584"/>
            <a:chOff x="2092960" y="781596"/>
            <a:chExt cx="8437762" cy="609158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B7E6B3F-9D81-8BE7-4DF6-47E653F700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092960" y="781596"/>
              <a:ext cx="8437762" cy="6091584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47914A5-4E93-FECA-2AB6-72B386B13558}"/>
                </a:ext>
              </a:extLst>
            </p:cNvPr>
            <p:cNvSpPr/>
            <p:nvPr/>
          </p:nvSpPr>
          <p:spPr>
            <a:xfrm>
              <a:off x="2184400" y="3769360"/>
              <a:ext cx="3992880" cy="2966720"/>
            </a:xfrm>
            <a:prstGeom prst="rect">
              <a:avLst/>
            </a:prstGeom>
            <a:solidFill>
              <a:srgbClr val="F3F5F2"/>
            </a:solidFill>
            <a:ln>
              <a:solidFill>
                <a:srgbClr val="F3F5F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C34217F1-69E0-A0BD-6EE3-EFCEEF83E540}"/>
              </a:ext>
            </a:extLst>
          </p:cNvPr>
          <p:cNvSpPr txBox="1"/>
          <p:nvPr/>
        </p:nvSpPr>
        <p:spPr>
          <a:xfrm>
            <a:off x="6629283" y="6091664"/>
            <a:ext cx="39928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Le marcottage </a:t>
            </a:r>
            <a:r>
              <a:rPr lang="ar-MA" sz="2800" b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الترقيد</a:t>
            </a:r>
            <a:endParaRPr lang="fr-F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1867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0EB4379-1E68-9598-4E31-1EAA3F014E10}"/>
              </a:ext>
            </a:extLst>
          </p:cNvPr>
          <p:cNvSpPr txBox="1"/>
          <p:nvPr/>
        </p:nvSpPr>
        <p:spPr>
          <a:xfrm>
            <a:off x="726440" y="269220"/>
            <a:ext cx="10739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2. Le greffage </a:t>
            </a:r>
            <a:r>
              <a:rPr lang="ar-MA" sz="28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التطعيم</a:t>
            </a:r>
            <a:endParaRPr lang="fr-FR" sz="2800" b="1" dirty="0">
              <a:solidFill>
                <a:srgbClr val="00B050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BCCD195-CE29-B4F5-714F-88FA4BAE7F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6160" y="1189097"/>
            <a:ext cx="7216517" cy="539968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9C7AA20-03DF-0502-7B73-3AA7A11146A8}"/>
              </a:ext>
            </a:extLst>
          </p:cNvPr>
          <p:cNvSpPr txBox="1"/>
          <p:nvPr/>
        </p:nvSpPr>
        <p:spPr>
          <a:xfrm>
            <a:off x="3454400" y="5486023"/>
            <a:ext cx="51104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Le greffage </a:t>
            </a:r>
            <a:r>
              <a:rPr lang="ar-MA" sz="3200" b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التطعيم</a:t>
            </a:r>
            <a:endParaRPr lang="fr-FR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40416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7212</TotalTime>
  <Words>1342</Words>
  <Application>Microsoft Office PowerPoint</Application>
  <PresentationFormat>Grand écran</PresentationFormat>
  <Paragraphs>135</Paragraphs>
  <Slides>31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8" baseType="lpstr">
      <vt:lpstr>Arial</vt:lpstr>
      <vt:lpstr>Calibri</vt:lpstr>
      <vt:lpstr>Calibri Light</vt:lpstr>
      <vt:lpstr>Comic Sans MS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Zakaria Moataqed</dc:creator>
  <cp:lastModifiedBy>Zakaria Moataqed</cp:lastModifiedBy>
  <cp:revision>69</cp:revision>
  <dcterms:created xsi:type="dcterms:W3CDTF">2024-09-22T00:10:57Z</dcterms:created>
  <dcterms:modified xsi:type="dcterms:W3CDTF">2025-04-11T23:47:45Z</dcterms:modified>
</cp:coreProperties>
</file>