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1" r:id="rId2"/>
    <p:sldId id="262" r:id="rId3"/>
    <p:sldId id="280" r:id="rId4"/>
    <p:sldId id="263" r:id="rId5"/>
    <p:sldId id="267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DF2F4"/>
    <a:srgbClr val="FEF4F6"/>
    <a:srgbClr val="F0F7F1"/>
    <a:srgbClr val="F1F8F1"/>
    <a:srgbClr val="F4F9F4"/>
    <a:srgbClr val="EBF4EC"/>
    <a:srgbClr val="FFFFEF"/>
    <a:srgbClr val="FEFDED"/>
    <a:srgbClr val="FEF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56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7CA0F-DAFC-458F-810E-60CC7BD4C0F4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E3B0C-6DF9-41DA-9DE4-138F075302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306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635B5-1F40-6E5B-C219-FF88F9B1C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C1DA40-2B93-6DA8-6CE5-C6D154A4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74678B-EBCF-6D48-11B4-00BAEAA5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F6BEFF-C4F8-ECE9-BB3C-682CC804F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4869A5-C871-9911-B0A3-CD246B9F4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61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6234DE-9A29-884C-0A83-C54F633F6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BDC362-785E-0BD3-8B17-A55939979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A99536-AEFE-FA4D-9D18-1DD6ACEE2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3973C-299B-68CA-6DFA-37CCE63A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7211B1-9CC7-E761-0B14-6ECCD3AB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66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A83AFC-164F-3E91-1A70-AC328EA21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261104-4F87-ECA4-0E99-A9346B4A8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6B06A-14F8-AF55-0BED-E97933B9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D2C4C-761E-6FF9-97E4-8239BBD2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0F3A41-A480-65AA-27AD-5ECB2185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52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C5632B-D825-C060-B1EA-11FE3A35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4ED8A1-92B8-7394-5EC4-9C7B37A68B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57DC46-B5E3-500A-8464-05583D05A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38F1D3-F3FD-B106-8657-156EE6C4C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F7EB0-92B5-D81D-BA4D-B5D381505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F9D048-1D09-1501-E831-9B5962E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528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D2D97-0542-1FC2-5333-FE7DA3D5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54D9A4-B56A-2CB3-81AC-6E44D16B0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A75E7D-CCC4-C1BB-7850-9304A6843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1C14D3-8BF8-C1B5-9E69-E231952EE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F0B8144-2913-E8DB-1718-119A30CEBB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5F125A6-2673-A54E-C62F-B43FEE13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B0123E-0C17-230D-8CF8-D2881FD70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7225ECB-81A0-8D87-96C6-A834E2E0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21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ADF556-F904-E386-F1BC-C0655FD95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6244C26-0784-D824-C0C8-BF66265D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F1DAF7-AA97-C247-3BCF-E80C639C4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C133774-4BF8-4598-7801-EEC32252A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5E2CB59-848B-E3E6-C2C1-27FD554DC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1B68254-3429-0A2E-D3C9-9CB5E009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50F126-9534-20AF-50B4-71262570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D23507-32C8-628B-99A0-7430E5199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F71F3E-35AD-F8AE-54C8-F7EF57D5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0A8BBB-E594-CB30-9F96-628D6DBB5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776E74-8901-B243-7BDC-C4D2DC77C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23DA154-868A-ADF8-51B2-843FB6B85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631703-D00F-CB14-94CD-C495BC92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79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0D5B0-AB9E-157E-4B61-1B3BA3FD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48D1AB1-25F0-B3FB-8DED-6797781E5B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6D1245-0273-61DC-3CAF-685BA1A96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1D0139-078A-1C7F-4DAC-545CD52A5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DFF811-F4AC-2366-C06F-740394980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EAFBC3-C223-F422-78AB-5D4FD4D8E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523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ED2C55-F20F-FF38-2A40-B7DA69A30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6BB2A2-C065-F9C4-9039-5FAE08BF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D7F496-2B5A-FF8F-0FA7-CDF9A622A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707A42-4A52-08B6-4A56-7928B73BA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0E593E-8F7A-52B9-4FB5-1D77509C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84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C4F28AF-3E41-73D4-F29A-A8FBF910BD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76C18F-E7AF-B866-2C15-D82ABA757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49329B-19A9-69EE-EFAF-36DDD967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E5229B-225E-28DB-7D82-62C299DB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05A48A-FBFD-2FDE-B7D4-3803F5D5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986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00C6030-E67E-9E1B-6863-BB4B73CF2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ECAAD7-DCD3-A800-38D0-826881E33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54BD7F-C957-4012-7894-AE05F575B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BA642-0854-4EF7-BCC8-774817AB159D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4AA5A9-4365-7167-C587-C18C1BC39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D64FAF-1D36-F78A-8E5E-3F1B57BEB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89750-465B-4D0C-87EA-04CFA6AEC5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250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web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B92395-BAE9-9F27-BB63-9CFC0320B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81" y="2493869"/>
            <a:ext cx="9160603" cy="4071380"/>
          </a:xfrm>
          <a:prstGeom prst="rect">
            <a:avLst/>
          </a:prstGeom>
          <a:solidFill>
            <a:srgbClr val="FFFFFF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F7099C8-3E27-75F2-8383-8024807FBDF6}"/>
              </a:ext>
            </a:extLst>
          </p:cNvPr>
          <p:cNvGrpSpPr/>
          <p:nvPr/>
        </p:nvGrpSpPr>
        <p:grpSpPr>
          <a:xfrm>
            <a:off x="1270179" y="813662"/>
            <a:ext cx="8821412" cy="1407391"/>
            <a:chOff x="1961993" y="791838"/>
            <a:chExt cx="7658409" cy="140739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99606E1-E450-277A-7CAA-0D688472F9DA}"/>
                </a:ext>
              </a:extLst>
            </p:cNvPr>
            <p:cNvSpPr txBox="1"/>
            <p:nvPr/>
          </p:nvSpPr>
          <p:spPr>
            <a:xfrm>
              <a:off x="3385210" y="1491343"/>
              <a:ext cx="481197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الدرس 1 : </a:t>
              </a:r>
              <a:r>
                <a:rPr lang="ar-MA" sz="40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المتعضيات</a:t>
              </a:r>
              <a:r>
                <a:rPr lang="ar-MA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المجهرية</a:t>
              </a:r>
              <a:endPara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F7C6F7F-96D8-CE02-BECF-E5977C003407}"/>
                </a:ext>
              </a:extLst>
            </p:cNvPr>
            <p:cNvSpPr txBox="1"/>
            <p:nvPr/>
          </p:nvSpPr>
          <p:spPr>
            <a:xfrm>
              <a:off x="1961993" y="791838"/>
              <a:ext cx="765840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Chapitre 1 : Les microorganismes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D19533A-C274-E5E5-9B6D-AFFF79C34784}"/>
              </a:ext>
            </a:extLst>
          </p:cNvPr>
          <p:cNvSpPr txBox="1"/>
          <p:nvPr/>
        </p:nvSpPr>
        <p:spPr>
          <a:xfrm>
            <a:off x="1066813" y="0"/>
            <a:ext cx="94487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4000" b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partie : Immunologie </a:t>
            </a:r>
            <a:r>
              <a:rPr lang="ar-MA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الفقرة 2: علم المناعة</a:t>
            </a:r>
            <a:r>
              <a:rPr lang="fr-FR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7A7321-132F-8122-315D-C5E668C86C34}"/>
              </a:ext>
            </a:extLst>
          </p:cNvPr>
          <p:cNvSpPr txBox="1"/>
          <p:nvPr/>
        </p:nvSpPr>
        <p:spPr>
          <a:xfrm>
            <a:off x="10091591" y="1365236"/>
            <a:ext cx="210040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Pr. MOATAQED ZAKARIA</a:t>
            </a:r>
          </a:p>
        </p:txBody>
      </p:sp>
    </p:spTree>
    <p:extLst>
      <p:ext uri="{BB962C8B-B14F-4D97-AF65-F5344CB8AC3E}">
        <p14:creationId xmlns:p14="http://schemas.microsoft.com/office/powerpoint/2010/main" val="151546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3">
            <a:extLst>
              <a:ext uri="{FF2B5EF4-FFF2-40B4-BE49-F238E27FC236}">
                <a16:creationId xmlns:a16="http://schemas.microsoft.com/office/drawing/2014/main" id="{305C7B06-33A9-95B3-3725-09E19CEC7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54" y="997258"/>
            <a:ext cx="1156296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notre environnement, il existe un grand nombre de micro-organismes, en contact permanent avec notre organisme. Les micro-organismes se transmettent d'un individu à l’autre par de multiples moyens :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l’eau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l’air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les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sang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les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rapports sexuels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 Depuis novembre 2019 l'épidémie du coronavirus (COVID-19) sévit dans le monde,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requalifiée en mars 2020 par l’OMS en pandémie.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140746-4C27-9785-0FB8-1582F0B2C334}"/>
              </a:ext>
            </a:extLst>
          </p:cNvPr>
          <p:cNvSpPr txBox="1"/>
          <p:nvPr/>
        </p:nvSpPr>
        <p:spPr>
          <a:xfrm>
            <a:off x="3543481" y="68128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516945-E477-34AB-F557-87E8D8B61575}"/>
              </a:ext>
            </a:extLst>
          </p:cNvPr>
          <p:cNvSpPr txBox="1"/>
          <p:nvPr/>
        </p:nvSpPr>
        <p:spPr>
          <a:xfrm>
            <a:off x="452761" y="3853329"/>
            <a:ext cx="6285390" cy="260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Quels sont les principaux types de micro-organismes ?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Quelles sont les caractéristiques des microorganismes pathogènes?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AEA489A-1C44-0BAA-B3E5-ED92A5BC5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504" y="3547065"/>
            <a:ext cx="4787115" cy="290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72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164AC8-3B31-2C8B-03E4-830785C7FCF8}"/>
              </a:ext>
            </a:extLst>
          </p:cNvPr>
          <p:cNvSpPr txBox="1"/>
          <p:nvPr/>
        </p:nvSpPr>
        <p:spPr>
          <a:xfrm>
            <a:off x="506028" y="1242583"/>
            <a:ext cx="9250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– Où vivent les microorganismes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1DD381-454C-BDF4-6093-2314EABDBB23}"/>
              </a:ext>
            </a:extLst>
          </p:cNvPr>
          <p:cNvSpPr txBox="1"/>
          <p:nvPr/>
        </p:nvSpPr>
        <p:spPr>
          <a:xfrm>
            <a:off x="992449" y="1958852"/>
            <a:ext cx="1020710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Réponses : </a:t>
            </a:r>
            <a:r>
              <a:rPr lang="fr-FR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Les microbes ou les micro organismes sont de formes et de tailles variés . Ils sont présents dans tous les milieux (</a:t>
            </a:r>
            <a:r>
              <a:rPr lang="fr-FR" sz="3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l’air, le sol, l’eau, les aliments et sur certains êtres vivants).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30FD04A-7648-52F2-DBB7-77930C7C7347}"/>
              </a:ext>
            </a:extLst>
          </p:cNvPr>
          <p:cNvGrpSpPr/>
          <p:nvPr/>
        </p:nvGrpSpPr>
        <p:grpSpPr>
          <a:xfrm>
            <a:off x="643398" y="4302803"/>
            <a:ext cx="10666242" cy="1631631"/>
            <a:chOff x="252781" y="3819523"/>
            <a:chExt cx="10666242" cy="163163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96568D-B4AE-BBAE-5A58-647D2ADBD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81" y="3823431"/>
              <a:ext cx="2446032" cy="162772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ED6B9F1-E7C1-7BFD-5392-118B36F13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0143" y="3823431"/>
              <a:ext cx="2446032" cy="162772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37CE978-2CCB-D210-5CA4-853353A9F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5651" y="3819523"/>
              <a:ext cx="2407902" cy="162772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93C2AC7-9112-50D8-9616-FAF91FACF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639" y="3819523"/>
              <a:ext cx="2790384" cy="1627724"/>
            </a:xfrm>
            <a:prstGeom prst="rect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5F1552A-735D-043C-988E-FEF29AA7ED8C}"/>
              </a:ext>
            </a:extLst>
          </p:cNvPr>
          <p:cNvSpPr txBox="1"/>
          <p:nvPr/>
        </p:nvSpPr>
        <p:spPr>
          <a:xfrm>
            <a:off x="343556" y="6108562"/>
            <a:ext cx="11090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L’air 			 l’eau 		       les aliments 	  	       les animaux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6E98E9-F01F-D657-903E-8F3049D69D0C}"/>
              </a:ext>
            </a:extLst>
          </p:cNvPr>
          <p:cNvSpPr txBox="1"/>
          <p:nvPr/>
        </p:nvSpPr>
        <p:spPr>
          <a:xfrm>
            <a:off x="1658788" y="44733"/>
            <a:ext cx="8460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Activité 1 : le monde microbien et sa diversité</a:t>
            </a:r>
          </a:p>
          <a:p>
            <a:pPr algn="ctr"/>
            <a:r>
              <a:rPr lang="ar-MA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1: عالم الجراثيم وتنوعه</a:t>
            </a:r>
            <a:endParaRPr lang="fr-FR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19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43B0C13-7E8F-5AF7-2B0D-71BED186F222}"/>
              </a:ext>
            </a:extLst>
          </p:cNvPr>
          <p:cNvSpPr txBox="1"/>
          <p:nvPr/>
        </p:nvSpPr>
        <p:spPr>
          <a:xfrm>
            <a:off x="523783" y="69475"/>
            <a:ext cx="9250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– diversité des microorganismes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1FEC0A3-2146-E996-D770-7C53D55DF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739" y="990352"/>
            <a:ext cx="4791144" cy="582143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E9445D7-C0F7-91DA-F18C-6859147CB1ED}"/>
              </a:ext>
            </a:extLst>
          </p:cNvPr>
          <p:cNvSpPr txBox="1"/>
          <p:nvPr/>
        </p:nvSpPr>
        <p:spPr>
          <a:xfrm>
            <a:off x="1014576" y="592695"/>
            <a:ext cx="9250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– Observations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6692B7C-5631-4ED7-1830-D0D00398B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323" y="920877"/>
            <a:ext cx="4446280" cy="586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2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985BA54-71BE-C562-1E53-98D2028B5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36" y="289631"/>
            <a:ext cx="4845192" cy="62460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DE93D4-9DF1-BE4F-0915-D6630A5D6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269" y="197482"/>
            <a:ext cx="5155395" cy="63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1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87" y="313495"/>
            <a:ext cx="2895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2. Conclusion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87" y="896706"/>
            <a:ext cx="122392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micro-organismes (microbes ) :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sont des êtres vivants microscopiques  invisibles à l’œil nu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fr-FR" sz="2400" dirty="0"/>
          </a:p>
        </p:txBody>
      </p:sp>
      <p:sp>
        <p:nvSpPr>
          <p:cNvPr id="6" name="Rectangle 5"/>
          <p:cNvSpPr/>
          <p:nvPr/>
        </p:nvSpPr>
        <p:spPr>
          <a:xfrm>
            <a:off x="436575" y="1491998"/>
            <a:ext cx="5032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Les types des micro-organismes</a:t>
            </a:r>
            <a:endParaRPr lang="fr-FR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6575" y="2148845"/>
            <a:ext cx="8045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microorganismes sont classés en </a:t>
            </a:r>
            <a:r>
              <a:rPr lang="fr-F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quatre groupes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87" y="2910961"/>
            <a:ext cx="122392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Organismes unicellulaires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sont des protozoaires possèdent un noyau,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amibe, paramécie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bactéries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certains sont pathogènes (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diplocoques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 d’autres sont utiles (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Bacille lactique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champignons microscopiques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certains sont pathogènes (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moisissures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d’autres sont utiles (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levures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virus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sont les plus petits microbes, ils sont tous pathogènes .   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Virus de corona, Virus de la grippe, VIH (Virus du SIDA)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7C6D04C-54DD-E87D-E222-FE193D146F81}"/>
              </a:ext>
            </a:extLst>
          </p:cNvPr>
          <p:cNvSpPr txBox="1"/>
          <p:nvPr/>
        </p:nvSpPr>
        <p:spPr>
          <a:xfrm>
            <a:off x="1717829" y="0"/>
            <a:ext cx="84604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Activité 2 : Les caractéristiques des microbes pathogènes</a:t>
            </a:r>
          </a:p>
          <a:p>
            <a:pPr algn="ctr"/>
            <a:r>
              <a:rPr lang="ar-MA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2: خصائص الجراثيم الممرضة</a:t>
            </a:r>
            <a:endParaRPr lang="fr-FR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6DC2BF-D54B-8448-3C59-295707A349DB}"/>
              </a:ext>
            </a:extLst>
          </p:cNvPr>
          <p:cNvSpPr txBox="1"/>
          <p:nvPr/>
        </p:nvSpPr>
        <p:spPr>
          <a:xfrm>
            <a:off x="399496" y="1384995"/>
            <a:ext cx="9250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– Multiplication rapide et sécrétion des toxines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7C50620-496F-6013-5A99-91BD8BAB86B3}"/>
              </a:ext>
            </a:extLst>
          </p:cNvPr>
          <p:cNvSpPr txBox="1"/>
          <p:nvPr/>
        </p:nvSpPr>
        <p:spPr>
          <a:xfrm>
            <a:off x="951390" y="1970359"/>
            <a:ext cx="10278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Exercice intégré 1 : la multiplication des bactéries </a:t>
            </a:r>
            <a:r>
              <a:rPr lang="ar-MA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تمرين مدمج : تكاثر البكتيريات</a:t>
            </a:r>
            <a:endParaRPr lang="fr-FR" sz="2400" b="1" dirty="0">
              <a:solidFill>
                <a:schemeClr val="accent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8BD831-D04F-79A6-D7A3-26C885348FA3}"/>
              </a:ext>
            </a:extLst>
          </p:cNvPr>
          <p:cNvSpPr txBox="1"/>
          <p:nvPr/>
        </p:nvSpPr>
        <p:spPr>
          <a:xfrm>
            <a:off x="3204838" y="3503236"/>
            <a:ext cx="5033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Cahier des documents page 100</a:t>
            </a:r>
          </a:p>
        </p:txBody>
      </p:sp>
    </p:spTree>
    <p:extLst>
      <p:ext uri="{BB962C8B-B14F-4D97-AF65-F5344CB8AC3E}">
        <p14:creationId xmlns:p14="http://schemas.microsoft.com/office/powerpoint/2010/main" val="108668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D91E2E-410B-6F67-01C5-A7543C2F9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053" y="101928"/>
            <a:ext cx="6597947" cy="64504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0A2DF0-7A27-AE95-B249-0E537BD536F6}"/>
              </a:ext>
            </a:extLst>
          </p:cNvPr>
          <p:cNvSpPr txBox="1"/>
          <p:nvPr/>
        </p:nvSpPr>
        <p:spPr>
          <a:xfrm>
            <a:off x="235990" y="289615"/>
            <a:ext cx="535806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Questions : </a:t>
            </a:r>
          </a:p>
          <a:p>
            <a:pPr marL="342900" indent="-342900">
              <a:buAutoNum type="arabicParenR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Indiquez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comment les bactéries se multiplient à partir du document</a:t>
            </a:r>
          </a:p>
          <a:p>
            <a:pPr marL="342900" indent="-342900">
              <a:buAutoNum type="arabicParenR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partir du doc 2,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indiquez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nombre de bactéries après une durée de 3H à partir d’une seule bactérie</a:t>
            </a:r>
          </a:p>
          <a:p>
            <a:pPr marL="914400" lvl="1" indent="-457200">
              <a:buFont typeface="+mj-lt"/>
              <a:buAutoNum type="alphaLcParenR" startAt="2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l’aide du document 3 :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déterminez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nombre de bactéries dans le milieu de cuture après : </a:t>
            </a:r>
          </a:p>
          <a:p>
            <a:pPr marL="285750" indent="-285750">
              <a:buFontTx/>
              <a:buChar char="-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heures de début du l’expérience </a:t>
            </a:r>
          </a:p>
          <a:p>
            <a:pPr marL="285750" indent="-285750">
              <a:buFontTx/>
              <a:buChar char="-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heures du début de l’expérience</a:t>
            </a: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peut on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déduire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457200" indent="-457200">
              <a:buFont typeface="+mj-lt"/>
              <a:buAutoNum type="arabicParenR" startAt="3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Déduisez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quel est le danger des bactéries, lorsqu’elles pénètrent dans l’organisme </a:t>
            </a:r>
          </a:p>
        </p:txBody>
      </p:sp>
    </p:spTree>
    <p:extLst>
      <p:ext uri="{BB962C8B-B14F-4D97-AF65-F5344CB8AC3E}">
        <p14:creationId xmlns:p14="http://schemas.microsoft.com/office/powerpoint/2010/main" val="1789675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B5C79CC-5D4E-222C-E88D-C22716D9974F}"/>
                  </a:ext>
                </a:extLst>
              </p:cNvPr>
              <p:cNvSpPr txBox="1"/>
              <p:nvPr/>
            </p:nvSpPr>
            <p:spPr>
              <a:xfrm>
                <a:off x="477930" y="546289"/>
                <a:ext cx="11589066" cy="5395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Réponses : </a:t>
                </a:r>
              </a:p>
              <a:p>
                <a:pPr marL="342900" indent="-342900">
                  <a:buAutoNum type="arabicParenR"/>
                </a:pP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Les bactéries se multiplient en </a:t>
                </a:r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 divisant en 2 copies identiques</a:t>
                </a:r>
              </a:p>
              <a:p>
                <a:pPr marL="342900" indent="-342900">
                  <a:buAutoNum type="arabicParenR"/>
                </a:pP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a)   </a:t>
                </a:r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 3h</a:t>
                </a:r>
                <a:r>
                  <a:rPr lang="fr-FR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le nombre de bactéries est : </a:t>
                </a:r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512 bactéries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p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𝟗</m:t>
                        </m:r>
                      </m:sup>
                    </m:sSup>
                    <m:r>
                      <a:rPr lang="fr-FR" sz="2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512 ; 9 = nombre de générations après 180 min)</a:t>
                </a:r>
              </a:p>
              <a:p>
                <a:pPr marL="914400" lvl="1" indent="-457200">
                  <a:buFont typeface="+mj-lt"/>
                  <a:buAutoNum type="alphaLcParenR" startAt="2"/>
                </a:pP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 nombre de bactéries :</a:t>
                </a:r>
                <a:endParaRPr lang="fr-FR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heures de début du l’expérience : </a:t>
                </a:r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100 000 000 Bactéries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heures du début de l’expérience : </a:t>
                </a:r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1 500 000 000 Bactéries</a:t>
                </a:r>
              </a:p>
              <a:p>
                <a:pPr marL="914400" lvl="1" indent="-457200">
                  <a:buFont typeface="+mj-lt"/>
                  <a:buAutoNum type="alphaLcParenR" startAt="3"/>
                </a:pP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déduit que les bactéries </a:t>
                </a:r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 caractérisent par la multiplication rapide </a:t>
                </a: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quand les conditions sont favorables</a:t>
                </a:r>
                <a:endParaRPr lang="fr-FR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+mj-lt"/>
                  <a:buAutoNum type="arabicParenR" startAt="3"/>
                </a:pPr>
                <a:r>
                  <a:rPr lang="fr-FR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À l’intérieur de l’organisme, les bactéries trouvent les conditions favorables à une multiplication, </a:t>
                </a:r>
                <a:r>
                  <a:rPr lang="fr-FR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 qui engendre une prolifération rapide : c’est l’infection  </a:t>
                </a:r>
                <a:endParaRPr lang="fr-FR" sz="2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B5C79CC-5D4E-222C-E88D-C22716D99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30" y="546289"/>
                <a:ext cx="11589066" cy="5395836"/>
              </a:xfrm>
              <a:prstGeom prst="rect">
                <a:avLst/>
              </a:prstGeom>
              <a:blipFill>
                <a:blip r:embed="rId2"/>
                <a:stretch>
                  <a:fillRect l="-947" t="-2034" b="-28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603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7AE7C11-ABBD-8137-FB68-7F9D418E83D6}"/>
              </a:ext>
            </a:extLst>
          </p:cNvPr>
          <p:cNvSpPr txBox="1"/>
          <p:nvPr/>
        </p:nvSpPr>
        <p:spPr>
          <a:xfrm>
            <a:off x="196787" y="270755"/>
            <a:ext cx="10483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Exercice intégré 2 : la sécrétion des toxines  </a:t>
            </a:r>
            <a:r>
              <a:rPr lang="ar-MA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تمرين مدمج 2 : انتاج السموم</a:t>
            </a:r>
            <a:r>
              <a:rPr lang="fr-FR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4EB284-4966-1423-7C87-3308AA64E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" t="1905" r="1195" b="1842"/>
          <a:stretch/>
        </p:blipFill>
        <p:spPr>
          <a:xfrm>
            <a:off x="960268" y="923277"/>
            <a:ext cx="10271464" cy="55662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4431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CFF09CE-0ACD-82D6-E297-52FC54432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48" y="46608"/>
            <a:ext cx="11487704" cy="681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3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B20B7A5-0404-0CFE-DFAC-1AD02FDF39E3}"/>
              </a:ext>
            </a:extLst>
          </p:cNvPr>
          <p:cNvSpPr txBox="1"/>
          <p:nvPr/>
        </p:nvSpPr>
        <p:spPr>
          <a:xfrm>
            <a:off x="301467" y="999051"/>
            <a:ext cx="1158906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Réponses : </a:t>
            </a:r>
          </a:p>
          <a:p>
            <a:pPr marL="514350" indent="-514350">
              <a:buAutoNum type="arabicParenR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souris du groupe 1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meurent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 on leur a injecté le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bacille tétanique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mortel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AutoNum type="arabicParenR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souris du groupe 2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meurent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 on leur a injecté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filtrat d’une culture de bacilles tétaniques.</a:t>
            </a: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bacille du tétanos infecte le corps en pénétrant dans les plaies suite à une lésion par des objets souillés et rouillés</a:t>
            </a:r>
          </a:p>
          <a:p>
            <a:pPr marL="514350" indent="-514350">
              <a:buAutoNum type="arabicParenR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 gravité de ce type de microbe réside dans la fabrication de substances toxiques 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(toxine </a:t>
            </a:r>
            <a:r>
              <a:rPr lang="fr-FR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السمين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45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C22DAA-F33A-4243-51DD-A353B02C8FE2}"/>
              </a:ext>
            </a:extLst>
          </p:cNvPr>
          <p:cNvSpPr txBox="1"/>
          <p:nvPr/>
        </p:nvSpPr>
        <p:spPr>
          <a:xfrm>
            <a:off x="523784" y="230898"/>
            <a:ext cx="9250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– Possession d’une capsule et changement de l’identité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B2E6D1-7EDB-090B-40ED-752A69935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874" y="987163"/>
            <a:ext cx="7502672" cy="56399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232A797-56ED-AC0C-6D70-7FD4DD4B6E2B}"/>
              </a:ext>
            </a:extLst>
          </p:cNvPr>
          <p:cNvSpPr txBox="1"/>
          <p:nvPr/>
        </p:nvSpPr>
        <p:spPr>
          <a:xfrm>
            <a:off x="402454" y="2031546"/>
            <a:ext cx="378780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Réponse : </a:t>
            </a:r>
          </a:p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L’élément responsable de la maladie pneumocoque est la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capsule (</a:t>
            </a:r>
            <a:r>
              <a:rPr lang="ar-M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الكبسولة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qui rend la bactérie plus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virulente (</a:t>
            </a:r>
            <a:r>
              <a:rPr lang="ar-M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خبيثة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57F0B7-6833-0D49-6ABA-C13F28F56A25}"/>
              </a:ext>
            </a:extLst>
          </p:cNvPr>
          <p:cNvSpPr txBox="1"/>
          <p:nvPr/>
        </p:nvSpPr>
        <p:spPr>
          <a:xfrm>
            <a:off x="523784" y="931166"/>
            <a:ext cx="3932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Présence de la capsule</a:t>
            </a:r>
          </a:p>
        </p:txBody>
      </p:sp>
    </p:spTree>
    <p:extLst>
      <p:ext uri="{BB962C8B-B14F-4D97-AF65-F5344CB8AC3E}">
        <p14:creationId xmlns:p14="http://schemas.microsoft.com/office/powerpoint/2010/main" val="67423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873490-66A1-D5D0-0368-9DBF81CA2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56" y="79905"/>
            <a:ext cx="9038688" cy="668209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22551F3-BA8F-581E-739D-52BA0EEF6A01}"/>
              </a:ext>
            </a:extLst>
          </p:cNvPr>
          <p:cNvSpPr txBox="1"/>
          <p:nvPr/>
        </p:nvSpPr>
        <p:spPr>
          <a:xfrm>
            <a:off x="255023" y="172182"/>
            <a:ext cx="2793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 Multiplication des virus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D7AAF3-FC24-F068-E8DF-1B4A6D47340A}"/>
              </a:ext>
            </a:extLst>
          </p:cNvPr>
          <p:cNvSpPr/>
          <p:nvPr/>
        </p:nvSpPr>
        <p:spPr>
          <a:xfrm>
            <a:off x="10397229" y="987174"/>
            <a:ext cx="1305018" cy="7368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9D8136-9324-BC70-B9F6-A9DA62D732A6}"/>
              </a:ext>
            </a:extLst>
          </p:cNvPr>
          <p:cNvSpPr/>
          <p:nvPr/>
        </p:nvSpPr>
        <p:spPr>
          <a:xfrm>
            <a:off x="10397229" y="3642805"/>
            <a:ext cx="1454460" cy="18702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938BEF-3A89-478C-4E99-D75C13CBFF21}"/>
              </a:ext>
            </a:extLst>
          </p:cNvPr>
          <p:cNvSpPr/>
          <p:nvPr/>
        </p:nvSpPr>
        <p:spPr>
          <a:xfrm>
            <a:off x="4629093" y="4979633"/>
            <a:ext cx="1454460" cy="782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F97777-02E1-A6F9-59FD-87886683C03F}"/>
              </a:ext>
            </a:extLst>
          </p:cNvPr>
          <p:cNvSpPr/>
          <p:nvPr/>
        </p:nvSpPr>
        <p:spPr>
          <a:xfrm>
            <a:off x="3393009" y="3037642"/>
            <a:ext cx="992560" cy="782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B4C0C2-029B-0778-6C39-C0E2F3B0C470}"/>
              </a:ext>
            </a:extLst>
          </p:cNvPr>
          <p:cNvSpPr/>
          <p:nvPr/>
        </p:nvSpPr>
        <p:spPr>
          <a:xfrm>
            <a:off x="6008965" y="1724021"/>
            <a:ext cx="2149613" cy="782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8F39FF-1452-51FB-C9A0-CEB58F73315D}"/>
              </a:ext>
            </a:extLst>
          </p:cNvPr>
          <p:cNvSpPr/>
          <p:nvPr/>
        </p:nvSpPr>
        <p:spPr>
          <a:xfrm>
            <a:off x="3956003" y="6194992"/>
            <a:ext cx="7168456" cy="3691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435084-6BF3-B086-AC0C-35C4DF0C6799}"/>
              </a:ext>
            </a:extLst>
          </p:cNvPr>
          <p:cNvSpPr txBox="1"/>
          <p:nvPr/>
        </p:nvSpPr>
        <p:spPr>
          <a:xfrm>
            <a:off x="226510" y="2481529"/>
            <a:ext cx="27935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Remarque :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virus se caractérisent également par le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changement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leur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de leur identité</a:t>
            </a:r>
          </a:p>
        </p:txBody>
      </p:sp>
    </p:spTree>
    <p:extLst>
      <p:ext uri="{BB962C8B-B14F-4D97-AF65-F5344CB8AC3E}">
        <p14:creationId xmlns:p14="http://schemas.microsoft.com/office/powerpoint/2010/main" val="110841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 animBg="1"/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24D224-FA2A-FCEF-7C61-D9408D0E1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1526"/>
            <a:ext cx="12192000" cy="31478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610085-CDB9-3459-136D-AB2D5951717F}"/>
              </a:ext>
            </a:extLst>
          </p:cNvPr>
          <p:cNvSpPr txBox="1"/>
          <p:nvPr/>
        </p:nvSpPr>
        <p:spPr>
          <a:xfrm>
            <a:off x="4332303" y="482900"/>
            <a:ext cx="2793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</a:p>
        </p:txBody>
      </p:sp>
    </p:spTree>
    <p:extLst>
      <p:ext uri="{BB962C8B-B14F-4D97-AF65-F5344CB8AC3E}">
        <p14:creationId xmlns:p14="http://schemas.microsoft.com/office/powerpoint/2010/main" val="15156167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8322</TotalTime>
  <Words>699</Words>
  <Application>Microsoft Office PowerPoint</Application>
  <PresentationFormat>Grand écran</PresentationFormat>
  <Paragraphs>58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</vt:lpstr>
      <vt:lpstr>Bradley Hand ITC</vt:lpstr>
      <vt:lpstr>Calibri</vt:lpstr>
      <vt:lpstr>Calibri Light</vt:lpstr>
      <vt:lpstr>Cambria Math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Zakaria Moataqed</dc:creator>
  <cp:lastModifiedBy>Zakaria Moataqed</cp:lastModifiedBy>
  <cp:revision>83</cp:revision>
  <dcterms:created xsi:type="dcterms:W3CDTF">2024-09-15T22:24:52Z</dcterms:created>
  <dcterms:modified xsi:type="dcterms:W3CDTF">2025-04-02T23:22:21Z</dcterms:modified>
</cp:coreProperties>
</file>